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, Priscilla G.,M.D." initials="WPG" lastIdx="5" clrIdx="0"/>
  <p:cmAuthor id="2" name="Mendu, Mallika L.,M.D.,M.B.A." initials="MML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47" autoAdjust="0"/>
    <p:restoredTop sz="80136" autoAdjust="0"/>
  </p:normalViewPr>
  <p:slideViewPr>
    <p:cSldViewPr snapToGrid="0" snapToObjects="1">
      <p:cViewPr varScale="1">
        <p:scale>
          <a:sx n="135" d="100"/>
          <a:sy n="135" d="100"/>
        </p:scale>
        <p:origin x="103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A303-F127-4ABF-A4B0-DB6AE93562D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CE6D-27EC-46AF-9F67-0DA08E34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818" y="1589388"/>
            <a:ext cx="7142086" cy="1260682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9818" y="2913437"/>
            <a:ext cx="7142086" cy="552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9818" y="4737145"/>
            <a:ext cx="1374164" cy="182512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281178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8862822" y="0"/>
            <a:ext cx="281178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9819" y="476952"/>
            <a:ext cx="2379722" cy="32997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6288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 b="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68801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52503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6118219" y="393217"/>
            <a:ext cx="3025781" cy="4347115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60" y="1419606"/>
            <a:ext cx="5486400" cy="2139553"/>
          </a:xfrm>
        </p:spPr>
        <p:txBody>
          <a:bodyPr anchor="ctr"/>
          <a:lstStyle>
            <a:lvl1pPr>
              <a:defRPr sz="40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41395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1440180"/>
            <a:ext cx="5583306" cy="1932284"/>
          </a:xfrm>
        </p:spPr>
        <p:txBody>
          <a:bodyPr anchor="ctr"/>
          <a:lstStyle>
            <a:lvl1pPr>
              <a:defRPr sz="40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7825" y="3470148"/>
            <a:ext cx="2743199" cy="685801"/>
          </a:xfrm>
        </p:spPr>
        <p:txBody>
          <a:bodyPr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n-US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0708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60" y="1347631"/>
            <a:ext cx="8183880" cy="2139553"/>
          </a:xfrm>
        </p:spPr>
        <p:txBody>
          <a:bodyPr anchor="ctr"/>
          <a:lstStyle>
            <a:lvl1pPr>
              <a:lnSpc>
                <a:spcPct val="100000"/>
              </a:lnSpc>
              <a:defRPr sz="4050">
                <a:solidFill>
                  <a:schemeClr val="accent2"/>
                </a:solidFill>
              </a:defRPr>
            </a:lvl1pPr>
          </a:lstStyle>
          <a:p>
            <a:r>
              <a:rPr lang="en-US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97731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8014" y="2270307"/>
            <a:ext cx="4347972" cy="6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4B90-2BF9-8A4A-8F51-6DDB5D670B98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BB75-9DFD-3F4E-8185-03F6781F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8251015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688181" indent="-175022">
              <a:buFont typeface="Wingdings" pitchFamily="2" charset="2"/>
              <a:buChar char="§"/>
              <a:defRPr/>
            </a:lvl4pPr>
            <a:lvl5pPr marL="859631" indent="-176213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438772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0059" y="1522382"/>
            <a:ext cx="3888486" cy="2786491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0059" y="1289305"/>
            <a:ext cx="3888486" cy="233078"/>
          </a:xfrm>
        </p:spPr>
        <p:txBody>
          <a:bodyPr anchor="t"/>
          <a:lstStyle>
            <a:lvl1pPr marL="0" indent="0"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70834" y="1289304"/>
            <a:ext cx="3887391" cy="233078"/>
          </a:xfrm>
        </p:spPr>
        <p:txBody>
          <a:bodyPr anchor="t"/>
          <a:lstStyle>
            <a:lvl1pPr marL="0" indent="0"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70834" y="1522382"/>
            <a:ext cx="3887391" cy="2786491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3858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0060" y="1289304"/>
            <a:ext cx="3888486" cy="301752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72025" y="1289304"/>
            <a:ext cx="3888486" cy="301752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42705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0059" y="1289304"/>
            <a:ext cx="2400300" cy="301752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8992" y="1289304"/>
            <a:ext cx="2400300" cy="301752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7925" y="1289304"/>
            <a:ext cx="2400300" cy="301752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018757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0059" y="1289304"/>
            <a:ext cx="5289233" cy="301752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7925" y="1289304"/>
            <a:ext cx="2400300" cy="301752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94784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0059" y="1670507"/>
            <a:ext cx="2400300" cy="2003221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8993" y="1670507"/>
            <a:ext cx="2400300" cy="2003221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7925" y="1670507"/>
            <a:ext cx="2400300" cy="2003221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80061" y="1289304"/>
            <a:ext cx="2400300" cy="204895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368993" y="1289304"/>
            <a:ext cx="2400300" cy="204895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7925" y="1289304"/>
            <a:ext cx="2400300" cy="204895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993" y="3868823"/>
            <a:ext cx="2400300" cy="44004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925" y="3868823"/>
            <a:ext cx="2400300" cy="44004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2" y="3868823"/>
            <a:ext cx="2400300" cy="44004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757863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8992" y="1670507"/>
            <a:ext cx="2400300" cy="2003221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7925" y="1670507"/>
            <a:ext cx="2400300" cy="2003221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368992" y="1289304"/>
            <a:ext cx="2400300" cy="204895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7925" y="1289304"/>
            <a:ext cx="2400300" cy="204895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992" y="3868824"/>
            <a:ext cx="2400300" cy="44004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925" y="3868824"/>
            <a:ext cx="2400300" cy="44004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5775" y="1296772"/>
            <a:ext cx="2396729" cy="301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0682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0060" y="1289304"/>
            <a:ext cx="8177213" cy="3019568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820" y="4378926"/>
            <a:ext cx="5293522" cy="206236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Population Health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580874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68216095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30" imgH="531" progId="TCLayout.ActiveDocument.1">
                  <p:embed/>
                </p:oleObj>
              </mc:Choice>
              <mc:Fallback>
                <p:oleObj name="think-cell Slide" r:id="rId20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2243" y="4771641"/>
            <a:ext cx="5780697" cy="11541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750">
                <a:solidFill>
                  <a:schemeClr val="tx1"/>
                </a:solidFill>
              </a:defRPr>
            </a:lvl1pPr>
          </a:lstStyle>
          <a:p>
            <a:r>
              <a:rPr lang="en-US"/>
              <a:t>Population Health   |   Confidential—do not copy or distribute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392906"/>
            <a:ext cx="8177213" cy="7173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12" y="1289304"/>
            <a:ext cx="8177213" cy="3017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8400739" y="4771641"/>
            <a:ext cx="263201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750" smtClean="0">
                <a:solidFill>
                  <a:schemeClr val="tx1"/>
                </a:solidFill>
              </a:rPr>
              <a:pPr algn="r"/>
              <a:t>‹#›</a:t>
            </a:fld>
            <a:endParaRPr lang="en-US" sz="750">
              <a:solidFill>
                <a:schemeClr val="tx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496F443-CBC9-D942-BCF6-03ABB20B2848}"/>
              </a:ext>
            </a:extLst>
          </p:cNvPr>
          <p:cNvSpPr/>
          <p:nvPr userDrawn="1"/>
        </p:nvSpPr>
        <p:spPr>
          <a:xfrm>
            <a:off x="480060" y="4685012"/>
            <a:ext cx="181050" cy="259317"/>
          </a:xfrm>
          <a:custGeom>
            <a:avLst/>
            <a:gdLst>
              <a:gd name="connsiteX0" fmla="*/ 241400 w 241400"/>
              <a:gd name="connsiteY0" fmla="*/ 281835 h 345756"/>
              <a:gd name="connsiteX1" fmla="*/ 241400 w 241400"/>
              <a:gd name="connsiteY1" fmla="*/ 311912 h 345756"/>
              <a:gd name="connsiteX2" fmla="*/ 151992 w 241400"/>
              <a:gd name="connsiteY2" fmla="*/ 333806 h 345756"/>
              <a:gd name="connsiteX3" fmla="*/ 89407 w 241400"/>
              <a:gd name="connsiteY3" fmla="*/ 333806 h 345756"/>
              <a:gd name="connsiteX4" fmla="*/ 0 w 241400"/>
              <a:gd name="connsiteY4" fmla="*/ 345756 h 345756"/>
              <a:gd name="connsiteX5" fmla="*/ 0 w 241400"/>
              <a:gd name="connsiteY5" fmla="*/ 315680 h 345756"/>
              <a:gd name="connsiteX6" fmla="*/ 89407 w 241400"/>
              <a:gd name="connsiteY6" fmla="*/ 303730 h 345756"/>
              <a:gd name="connsiteX7" fmla="*/ 151992 w 241400"/>
              <a:gd name="connsiteY7" fmla="*/ 303730 h 345756"/>
              <a:gd name="connsiteX8" fmla="*/ 241400 w 241400"/>
              <a:gd name="connsiteY8" fmla="*/ 281835 h 345756"/>
              <a:gd name="connsiteX9" fmla="*/ 241400 w 241400"/>
              <a:gd name="connsiteY9" fmla="*/ 231708 h 345756"/>
              <a:gd name="connsiteX10" fmla="*/ 241400 w 241400"/>
              <a:gd name="connsiteY10" fmla="*/ 261785 h 345756"/>
              <a:gd name="connsiteX11" fmla="*/ 151992 w 241400"/>
              <a:gd name="connsiteY11" fmla="*/ 283679 h 345756"/>
              <a:gd name="connsiteX12" fmla="*/ 89407 w 241400"/>
              <a:gd name="connsiteY12" fmla="*/ 283679 h 345756"/>
              <a:gd name="connsiteX13" fmla="*/ 0 w 241400"/>
              <a:gd name="connsiteY13" fmla="*/ 295631 h 345756"/>
              <a:gd name="connsiteX14" fmla="*/ 0 w 241400"/>
              <a:gd name="connsiteY14" fmla="*/ 265553 h 345756"/>
              <a:gd name="connsiteX15" fmla="*/ 89407 w 241400"/>
              <a:gd name="connsiteY15" fmla="*/ 253603 h 345756"/>
              <a:gd name="connsiteX16" fmla="*/ 151992 w 241400"/>
              <a:gd name="connsiteY16" fmla="*/ 253603 h 345756"/>
              <a:gd name="connsiteX17" fmla="*/ 241400 w 241400"/>
              <a:gd name="connsiteY17" fmla="*/ 231708 h 345756"/>
              <a:gd name="connsiteX18" fmla="*/ 208972 w 241400"/>
              <a:gd name="connsiteY18" fmla="*/ 129529 h 345756"/>
              <a:gd name="connsiteX19" fmla="*/ 241399 w 241400"/>
              <a:gd name="connsiteY19" fmla="*/ 129529 h 345756"/>
              <a:gd name="connsiteX20" fmla="*/ 241399 w 241400"/>
              <a:gd name="connsiteY20" fmla="*/ 211987 h 345756"/>
              <a:gd name="connsiteX21" fmla="*/ 208972 w 241400"/>
              <a:gd name="connsiteY21" fmla="*/ 228655 h 345756"/>
              <a:gd name="connsiteX22" fmla="*/ 139314 w 241400"/>
              <a:gd name="connsiteY22" fmla="*/ 129529 h 345756"/>
              <a:gd name="connsiteX23" fmla="*/ 171742 w 241400"/>
              <a:gd name="connsiteY23" fmla="*/ 129529 h 345756"/>
              <a:gd name="connsiteX24" fmla="*/ 171742 w 241400"/>
              <a:gd name="connsiteY24" fmla="*/ 234032 h 345756"/>
              <a:gd name="connsiteX25" fmla="*/ 139314 w 241400"/>
              <a:gd name="connsiteY25" fmla="*/ 234032 h 345756"/>
              <a:gd name="connsiteX26" fmla="*/ 139314 w 241400"/>
              <a:gd name="connsiteY26" fmla="*/ 184360 h 345756"/>
              <a:gd name="connsiteX27" fmla="*/ 69657 w 241400"/>
              <a:gd name="connsiteY27" fmla="*/ 129529 h 345756"/>
              <a:gd name="connsiteX28" fmla="*/ 102085 w 241400"/>
              <a:gd name="connsiteY28" fmla="*/ 129529 h 345756"/>
              <a:gd name="connsiteX29" fmla="*/ 102085 w 241400"/>
              <a:gd name="connsiteY29" fmla="*/ 234032 h 345756"/>
              <a:gd name="connsiteX30" fmla="*/ 69657 w 241400"/>
              <a:gd name="connsiteY30" fmla="*/ 234032 h 345756"/>
              <a:gd name="connsiteX31" fmla="*/ 69657 w 241400"/>
              <a:gd name="connsiteY31" fmla="*/ 184360 h 345756"/>
              <a:gd name="connsiteX32" fmla="*/ 0 w 241400"/>
              <a:gd name="connsiteY32" fmla="*/ 129529 h 345756"/>
              <a:gd name="connsiteX33" fmla="*/ 32428 w 241400"/>
              <a:gd name="connsiteY33" fmla="*/ 129529 h 345756"/>
              <a:gd name="connsiteX34" fmla="*/ 32428 w 241400"/>
              <a:gd name="connsiteY34" fmla="*/ 234032 h 345756"/>
              <a:gd name="connsiteX35" fmla="*/ 0 w 241400"/>
              <a:gd name="connsiteY35" fmla="*/ 234032 h 345756"/>
              <a:gd name="connsiteX36" fmla="*/ 0 w 241400"/>
              <a:gd name="connsiteY36" fmla="*/ 184360 h 345756"/>
              <a:gd name="connsiteX37" fmla="*/ 0 w 241400"/>
              <a:gd name="connsiteY37" fmla="*/ 80523 h 345756"/>
              <a:gd name="connsiteX38" fmla="*/ 241400 w 241400"/>
              <a:gd name="connsiteY38" fmla="*/ 80523 h 345756"/>
              <a:gd name="connsiteX39" fmla="*/ 241400 w 241400"/>
              <a:gd name="connsiteY39" fmla="*/ 109957 h 345756"/>
              <a:gd name="connsiteX40" fmla="*/ 120700 w 241400"/>
              <a:gd name="connsiteY40" fmla="*/ 109957 h 345756"/>
              <a:gd name="connsiteX41" fmla="*/ 0 w 241400"/>
              <a:gd name="connsiteY41" fmla="*/ 109957 h 345756"/>
              <a:gd name="connsiteX42" fmla="*/ 120700 w 241400"/>
              <a:gd name="connsiteY42" fmla="*/ 0 h 345756"/>
              <a:gd name="connsiteX43" fmla="*/ 241400 w 241400"/>
              <a:gd name="connsiteY43" fmla="*/ 40101 h 345756"/>
              <a:gd name="connsiteX44" fmla="*/ 241400 w 241400"/>
              <a:gd name="connsiteY44" fmla="*/ 70498 h 345756"/>
              <a:gd name="connsiteX45" fmla="*/ 120700 w 241400"/>
              <a:gd name="connsiteY45" fmla="*/ 30397 h 345756"/>
              <a:gd name="connsiteX46" fmla="*/ 0 w 241400"/>
              <a:gd name="connsiteY46" fmla="*/ 70498 h 345756"/>
              <a:gd name="connsiteX47" fmla="*/ 0 w 241400"/>
              <a:gd name="connsiteY47" fmla="*/ 40101 h 3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1400" h="345756">
                <a:moveTo>
                  <a:pt x="241400" y="281835"/>
                </a:moveTo>
                <a:lnTo>
                  <a:pt x="241400" y="311912"/>
                </a:lnTo>
                <a:cubicBezTo>
                  <a:pt x="240758" y="313681"/>
                  <a:pt x="229057" y="333806"/>
                  <a:pt x="151992" y="333806"/>
                </a:cubicBezTo>
                <a:lnTo>
                  <a:pt x="89407" y="333806"/>
                </a:lnTo>
                <a:cubicBezTo>
                  <a:pt x="10361" y="334411"/>
                  <a:pt x="1505" y="344664"/>
                  <a:pt x="0" y="345756"/>
                </a:cubicBezTo>
                <a:lnTo>
                  <a:pt x="0" y="315680"/>
                </a:lnTo>
                <a:cubicBezTo>
                  <a:pt x="1505" y="314588"/>
                  <a:pt x="10361" y="304335"/>
                  <a:pt x="89407" y="303730"/>
                </a:cubicBezTo>
                <a:lnTo>
                  <a:pt x="151992" y="303730"/>
                </a:lnTo>
                <a:cubicBezTo>
                  <a:pt x="229057" y="303730"/>
                  <a:pt x="240758" y="283604"/>
                  <a:pt x="241400" y="281835"/>
                </a:cubicBezTo>
                <a:close/>
                <a:moveTo>
                  <a:pt x="241400" y="231708"/>
                </a:moveTo>
                <a:lnTo>
                  <a:pt x="241400" y="261785"/>
                </a:lnTo>
                <a:cubicBezTo>
                  <a:pt x="240758" y="263554"/>
                  <a:pt x="229057" y="283679"/>
                  <a:pt x="151992" y="283679"/>
                </a:cubicBezTo>
                <a:lnTo>
                  <a:pt x="89407" y="283679"/>
                </a:lnTo>
                <a:cubicBezTo>
                  <a:pt x="10361" y="284284"/>
                  <a:pt x="1505" y="294539"/>
                  <a:pt x="0" y="295631"/>
                </a:cubicBezTo>
                <a:lnTo>
                  <a:pt x="0" y="265553"/>
                </a:lnTo>
                <a:cubicBezTo>
                  <a:pt x="1505" y="264461"/>
                  <a:pt x="10361" y="254208"/>
                  <a:pt x="89407" y="253603"/>
                </a:cubicBezTo>
                <a:lnTo>
                  <a:pt x="151992" y="253603"/>
                </a:lnTo>
                <a:cubicBezTo>
                  <a:pt x="229057" y="253603"/>
                  <a:pt x="240758" y="233478"/>
                  <a:pt x="241400" y="231708"/>
                </a:cubicBezTo>
                <a:close/>
                <a:moveTo>
                  <a:pt x="208972" y="129529"/>
                </a:moveTo>
                <a:lnTo>
                  <a:pt x="241399" y="129529"/>
                </a:lnTo>
                <a:lnTo>
                  <a:pt x="241399" y="211987"/>
                </a:lnTo>
                <a:cubicBezTo>
                  <a:pt x="240971" y="213169"/>
                  <a:pt x="235558" y="222563"/>
                  <a:pt x="208972" y="228655"/>
                </a:cubicBezTo>
                <a:close/>
                <a:moveTo>
                  <a:pt x="139314" y="129529"/>
                </a:moveTo>
                <a:lnTo>
                  <a:pt x="171742" y="129529"/>
                </a:lnTo>
                <a:lnTo>
                  <a:pt x="171742" y="234032"/>
                </a:lnTo>
                <a:lnTo>
                  <a:pt x="139314" y="234032"/>
                </a:lnTo>
                <a:lnTo>
                  <a:pt x="139314" y="184360"/>
                </a:lnTo>
                <a:close/>
                <a:moveTo>
                  <a:pt x="69657" y="129529"/>
                </a:moveTo>
                <a:lnTo>
                  <a:pt x="102085" y="129529"/>
                </a:lnTo>
                <a:lnTo>
                  <a:pt x="102085" y="234032"/>
                </a:lnTo>
                <a:lnTo>
                  <a:pt x="69657" y="234032"/>
                </a:lnTo>
                <a:lnTo>
                  <a:pt x="69657" y="184360"/>
                </a:lnTo>
                <a:close/>
                <a:moveTo>
                  <a:pt x="0" y="129529"/>
                </a:moveTo>
                <a:lnTo>
                  <a:pt x="32428" y="129529"/>
                </a:lnTo>
                <a:lnTo>
                  <a:pt x="32428" y="234032"/>
                </a:lnTo>
                <a:lnTo>
                  <a:pt x="0" y="234032"/>
                </a:lnTo>
                <a:lnTo>
                  <a:pt x="0" y="184360"/>
                </a:lnTo>
                <a:close/>
                <a:moveTo>
                  <a:pt x="0" y="80523"/>
                </a:moveTo>
                <a:lnTo>
                  <a:pt x="241400" y="80523"/>
                </a:lnTo>
                <a:lnTo>
                  <a:pt x="241400" y="109957"/>
                </a:lnTo>
                <a:lnTo>
                  <a:pt x="120700" y="109957"/>
                </a:lnTo>
                <a:lnTo>
                  <a:pt x="0" y="109957"/>
                </a:lnTo>
                <a:close/>
                <a:moveTo>
                  <a:pt x="120700" y="0"/>
                </a:moveTo>
                <a:lnTo>
                  <a:pt x="241400" y="40101"/>
                </a:lnTo>
                <a:lnTo>
                  <a:pt x="241400" y="70498"/>
                </a:lnTo>
                <a:lnTo>
                  <a:pt x="120700" y="30397"/>
                </a:lnTo>
                <a:lnTo>
                  <a:pt x="0" y="70498"/>
                </a:lnTo>
                <a:lnTo>
                  <a:pt x="0" y="40101"/>
                </a:lnTo>
                <a:close/>
              </a:path>
            </a:pathLst>
          </a:custGeom>
          <a:solidFill>
            <a:srgbClr val="009CA6"/>
          </a:solidFill>
          <a:ln w="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305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46472" indent="-171450" algn="l" defTabSz="6858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6731" indent="-165497" algn="l" defTabSz="6858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88181" indent="-175022" algn="l" defTabSz="6858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59631" indent="-176213" algn="l" defTabSz="6858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5.jpe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6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7.jpe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18.jpe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9.jpe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0.jpe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1.jpeg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22.jpe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3.jpeg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4.jpe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25.jpeg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26.jpeg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5" Type="http://schemas.openxmlformats.org/officeDocument/2006/relationships/image" Target="../media/image27.jpeg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5" Type="http://schemas.openxmlformats.org/officeDocument/2006/relationships/image" Target="../media/image28.jpeg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5" Type="http://schemas.openxmlformats.org/officeDocument/2006/relationships/image" Target="../media/image29.jpeg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30.jpeg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5" Type="http://schemas.openxmlformats.org/officeDocument/2006/relationships/image" Target="../media/image31.jpeg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5" Type="http://schemas.openxmlformats.org/officeDocument/2006/relationships/image" Target="../media/image32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2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close-up of a business case&#10;&#10;Description automatically generated">
            <a:extLst>
              <a:ext uri="{FF2B5EF4-FFF2-40B4-BE49-F238E27FC236}">
                <a16:creationId xmlns:a16="http://schemas.microsoft.com/office/drawing/2014/main" id="{9A2CBF2E-B710-D386-9449-5EC832CF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7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lue and white banner with text&#10;&#10;Description automatically generated">
            <a:extLst>
              <a:ext uri="{FF2B5EF4-FFF2-40B4-BE49-F238E27FC236}">
                <a16:creationId xmlns:a16="http://schemas.microsoft.com/office/drawing/2014/main" id="{EAD1913E-334C-A3B9-3705-44ACEA88A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8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Blueprint of a blueprint with text overlay&#10;&#10;Description automatically generated">
            <a:extLst>
              <a:ext uri="{FF2B5EF4-FFF2-40B4-BE49-F238E27FC236}">
                <a16:creationId xmlns:a16="http://schemas.microsoft.com/office/drawing/2014/main" id="{ADAABE42-6484-3774-C353-B471E2416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diagram of informational text&#10;&#10;Description automatically generated with medium confidence">
            <a:extLst>
              <a:ext uri="{FF2B5EF4-FFF2-40B4-BE49-F238E27FC236}">
                <a16:creationId xmlns:a16="http://schemas.microsoft.com/office/drawing/2014/main" id="{86AF7085-47E3-7FC2-D08A-3AAA9A51B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C423D849-826F-F349-375A-85A208CD3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3F5FE907-AFE9-B1C8-7310-50358AD82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diagram of health care&#10;&#10;Description automatically generated">
            <a:extLst>
              <a:ext uri="{FF2B5EF4-FFF2-40B4-BE49-F238E27FC236}">
                <a16:creationId xmlns:a16="http://schemas.microsoft.com/office/drawing/2014/main" id="{6747470B-BCD3-B822-8223-E438D1843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9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diagram of a project&#10;&#10;Description automatically generated">
            <a:extLst>
              <a:ext uri="{FF2B5EF4-FFF2-40B4-BE49-F238E27FC236}">
                <a16:creationId xmlns:a16="http://schemas.microsoft.com/office/drawing/2014/main" id="{08935123-8D8B-037E-AD80-2D5BB69F0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91E0D44C-712B-733E-6971-D853259F1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screenshot of a blue and white chart&#10;&#10;Description automatically generated">
            <a:extLst>
              <a:ext uri="{FF2B5EF4-FFF2-40B4-BE49-F238E27FC236}">
                <a16:creationId xmlns:a16="http://schemas.microsoft.com/office/drawing/2014/main" id="{10BC4EE4-A436-31E2-E604-D42E79E5A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7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03EF5602-DE2F-101F-CEA9-5C226A71A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0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diagram of a learning objectives&#10;&#10;Description automatically generated">
            <a:extLst>
              <a:ext uri="{FF2B5EF4-FFF2-40B4-BE49-F238E27FC236}">
                <a16:creationId xmlns:a16="http://schemas.microsoft.com/office/drawing/2014/main" id="{D2DFBA68-4D6D-9394-B71A-606EBAFAD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0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screenshot of a spreadsheet&#10;&#10;Description automatically generated">
            <a:extLst>
              <a:ext uri="{FF2B5EF4-FFF2-40B4-BE49-F238E27FC236}">
                <a16:creationId xmlns:a16="http://schemas.microsoft.com/office/drawing/2014/main" id="{FD392A05-902D-B581-A84A-6EB4A0112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1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6A20ED4D-4559-4A86-C061-E49D88619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0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8C72BCB2-FD72-F19E-4CAA-02238DD8D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3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everal different ways to make the financial value agreement&#10;&#10;Description automatically generated">
            <a:extLst>
              <a:ext uri="{FF2B5EF4-FFF2-40B4-BE49-F238E27FC236}">
                <a16:creationId xmlns:a16="http://schemas.microsoft.com/office/drawing/2014/main" id="{D6A07BBA-FE66-5CAB-F8B2-B09644BD2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9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road with yellow lines&#10;&#10;Description automatically generated">
            <a:extLst>
              <a:ext uri="{FF2B5EF4-FFF2-40B4-BE49-F238E27FC236}">
                <a16:creationId xmlns:a16="http://schemas.microsoft.com/office/drawing/2014/main" id="{D290520D-CD44-267C-8690-89ABA8910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71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DADC5553-BED2-6778-438E-12839F441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6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F16CB359-BF82-ACE6-4773-BC1857E87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81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road with a message on it&#10;&#10;Description automatically generated with medium confidence">
            <a:extLst>
              <a:ext uri="{FF2B5EF4-FFF2-40B4-BE49-F238E27FC236}">
                <a16:creationId xmlns:a16="http://schemas.microsoft.com/office/drawing/2014/main" id="{3DF3E3EA-D42F-3BE5-C8F7-25CF065BC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B3EA399E-B942-D206-CBF5-C533C052D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2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E6FACE20-4347-ED3A-269C-DC212E0AA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8577BCFE-1B17-3F9B-E628-4D598B1AF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1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long shot of a hallway&#10;&#10;Description automatically generated">
            <a:extLst>
              <a:ext uri="{FF2B5EF4-FFF2-40B4-BE49-F238E27FC236}">
                <a16:creationId xmlns:a16="http://schemas.microsoft.com/office/drawing/2014/main" id="{B2D62D4C-E9FA-6F89-CD4D-6A2C8294B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1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lue and white box with blue text&#10;&#10;Description automatically generated">
            <a:extLst>
              <a:ext uri="{FF2B5EF4-FFF2-40B4-BE49-F238E27FC236}">
                <a16:creationId xmlns:a16="http://schemas.microsoft.com/office/drawing/2014/main" id="{93CF6D67-638B-8F26-114D-F205EAD9A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1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lue and white banner with icons&#10;&#10;Description automatically generated">
            <a:extLst>
              <a:ext uri="{FF2B5EF4-FFF2-40B4-BE49-F238E27FC236}">
                <a16:creationId xmlns:a16="http://schemas.microsoft.com/office/drawing/2014/main" id="{DB458559-4369-1714-988E-732234C1A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3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diagram of a business case&#10;&#10;Description automatically generated">
            <a:extLst>
              <a:ext uri="{FF2B5EF4-FFF2-40B4-BE49-F238E27FC236}">
                <a16:creationId xmlns:a16="http://schemas.microsoft.com/office/drawing/2014/main" id="{EB44AAAA-7467-7FD3-0AFD-6DB8F5E20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90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GB_standard_template_022021" id="{D73F0B1C-26EB-3F44-8AE0-474B42F0F61E}" vid="{68716181-CC01-2345-AB9B-FFE4016E16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7A225231B3F45B61719BB2ECCC0AE" ma:contentTypeVersion="11" ma:contentTypeDescription="Create a new document." ma:contentTypeScope="" ma:versionID="cd039a331b8e8dad116e8e39b58af78a">
  <xsd:schema xmlns:xsd="http://www.w3.org/2001/XMLSchema" xmlns:xs="http://www.w3.org/2001/XMLSchema" xmlns:p="http://schemas.microsoft.com/office/2006/metadata/properties" xmlns:ns3="3c2364e1-352d-457b-b789-760a8f1932ee" xmlns:ns4="1296a74a-4f7d-4ae8-8c50-9a59a51df2f8" targetNamespace="http://schemas.microsoft.com/office/2006/metadata/properties" ma:root="true" ma:fieldsID="027fcb49a149dc7709b900c3ec6ac4f6" ns3:_="" ns4:_="">
    <xsd:import namespace="3c2364e1-352d-457b-b789-760a8f1932ee"/>
    <xsd:import namespace="1296a74a-4f7d-4ae8-8c50-9a59a51df2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364e1-352d-457b-b789-760a8f1932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6a74a-4f7d-4ae8-8c50-9a59a51df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57C980-6AF4-47EB-9451-EFBFD359A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2364e1-352d-457b-b789-760a8f1932ee"/>
    <ds:schemaRef ds:uri="1296a74a-4f7d-4ae8-8c50-9a59a51df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DE19E8-F985-49D2-BC4E-D4F337E85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550354-AC5C-49A1-8905-9613DF3A5276}">
  <ds:schemaRefs>
    <ds:schemaRef ds:uri="3c2364e1-352d-457b-b789-760a8f1932ee"/>
    <ds:schemaRef ds:uri="1296a74a-4f7d-4ae8-8c50-9a59a51df2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0</Words>
  <Application>Microsoft Macintosh PowerPoint</Application>
  <PresentationFormat>On-screen Show (16:9)</PresentationFormat>
  <Paragraphs>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System Font Regular</vt:lpstr>
      <vt:lpstr>Wingdings</vt:lpstr>
      <vt:lpstr>MGB_standard_template_082020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Wang</dc:creator>
  <cp:lastModifiedBy>Wang, Priscilla G.,MD, MPH</cp:lastModifiedBy>
  <cp:revision>70</cp:revision>
  <dcterms:created xsi:type="dcterms:W3CDTF">2020-12-03T23:58:49Z</dcterms:created>
  <dcterms:modified xsi:type="dcterms:W3CDTF">2023-10-03T02:08:48Z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0x0101004BC7A225231B3F45B61719BB2ECCC0AE</vt:lpwstr>
  </property>
</Properties>
</file>