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62" r:id="rId2"/>
  </p:sldMasterIdLst>
  <p:notesMasterIdLst>
    <p:notesMasterId r:id="rId22"/>
  </p:notesMasterIdLst>
  <p:sldIdLst>
    <p:sldId id="600" r:id="rId3"/>
    <p:sldId id="512" r:id="rId4"/>
    <p:sldId id="602" r:id="rId5"/>
    <p:sldId id="609" r:id="rId6"/>
    <p:sldId id="486" r:id="rId7"/>
    <p:sldId id="504" r:id="rId8"/>
    <p:sldId id="610" r:id="rId9"/>
    <p:sldId id="616" r:id="rId10"/>
    <p:sldId id="612" r:id="rId11"/>
    <p:sldId id="480" r:id="rId12"/>
    <p:sldId id="613" r:id="rId13"/>
    <p:sldId id="517" r:id="rId14"/>
    <p:sldId id="615" r:id="rId15"/>
    <p:sldId id="569" r:id="rId16"/>
    <p:sldId id="527" r:id="rId17"/>
    <p:sldId id="574" r:id="rId18"/>
    <p:sldId id="530" r:id="rId19"/>
    <p:sldId id="503" r:id="rId20"/>
    <p:sldId id="618" r:id="rId21"/>
  </p:sldIdLst>
  <p:sldSz cx="9144000" cy="6858000" type="screen4x3"/>
  <p:notesSz cx="6858000" cy="9144000"/>
  <p:embeddedFontLst>
    <p:embeddedFont>
      <p:font typeface="Calibri" panose="020F0502020204030204" pitchFamily="34" charset="0"/>
      <p:regular r:id="rId23"/>
      <p:bold r:id="rId24"/>
      <p:italic r:id="rId25"/>
      <p:boldItalic r:id="rId26"/>
    </p:embeddedFont>
    <p:embeddedFont>
      <p:font typeface="Trebuchet MS" panose="020B070302020209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torino, Joseph" initials="AJ" lastIdx="49" clrIdx="0"/>
  <p:cmAuthor id="2" name="Sarah Kerch" initials="" lastIdx="8" clrIdx="1"/>
  <p:cmAuthor id="3" name="Rachel Silber" initials="RS" lastIdx="4" clrIdx="2">
    <p:extLst>
      <p:ext uri="{19B8F6BF-5375-455C-9EA6-DF929625EA0E}">
        <p15:presenceInfo xmlns:p15="http://schemas.microsoft.com/office/powerpoint/2012/main" userId="vfpHsaki83kNXZ/f9we9JE9eYLoBTU+mDu2TfYLOwTM=" providerId="None"/>
      </p:ext>
    </p:extLst>
  </p:cmAuthor>
  <p:cmAuthor id="4" name="Leila Habib" initials="LH" lastIdx="3" clrIdx="3">
    <p:extLst>
      <p:ext uri="{19B8F6BF-5375-455C-9EA6-DF929625EA0E}">
        <p15:presenceInfo xmlns:p15="http://schemas.microsoft.com/office/powerpoint/2012/main" userId="MrvB9QOZrEMqK18KGj52TGgtVjNXYvtqmczAApxono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364" autoAdjust="0"/>
  </p:normalViewPr>
  <p:slideViewPr>
    <p:cSldViewPr snapToGrid="0">
      <p:cViewPr varScale="1">
        <p:scale>
          <a:sx n="105" d="100"/>
          <a:sy n="105" d="100"/>
        </p:scale>
        <p:origin x="1376" y="184"/>
      </p:cViewPr>
      <p:guideLst>
        <p:guide orient="horz" pos="2880"/>
        <p:guide pos="2880"/>
      </p:guideLst>
    </p:cSldViewPr>
  </p:slideViewPr>
  <p:outlineViewPr>
    <p:cViewPr>
      <p:scale>
        <a:sx n="33" d="100"/>
        <a:sy n="33" d="100"/>
      </p:scale>
      <p:origin x="0" y="-57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057650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implementationscience.biomedcentral.com/articles/10.1186/1748-5908-1-4"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Welcome to session 5 of Base Camp.</a:t>
            </a:r>
          </a:p>
          <a:p>
            <a:endParaRPr lang="en-US" dirty="0"/>
          </a:p>
        </p:txBody>
      </p:sp>
    </p:spTree>
    <p:extLst>
      <p:ext uri="{BB962C8B-B14F-4D97-AF65-F5344CB8AC3E}">
        <p14:creationId xmlns:p14="http://schemas.microsoft.com/office/powerpoint/2010/main" val="3663812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spcAft>
                <a:spcPts val="1000"/>
              </a:spcAft>
              <a:buNone/>
            </a:pPr>
            <a:r>
              <a:rPr lang="en-US" sz="2400" dirty="0"/>
              <a:t>Some EBIs come with implementation guides.</a:t>
            </a:r>
            <a:endParaRPr lang="en-US" dirty="0"/>
          </a:p>
          <a:p>
            <a:pPr marL="556895" lvl="1" indent="-213995">
              <a:spcAft>
                <a:spcPts val="1000"/>
              </a:spcAft>
              <a:buChar char="•"/>
            </a:pPr>
            <a:r>
              <a:rPr lang="en-US" sz="2400" dirty="0"/>
              <a:t>Examples: Some Evidence-based cancer control programs come with downloadable implementation guides</a:t>
            </a:r>
          </a:p>
          <a:p>
            <a:pPr marL="1014095" lvl="2" indent="-213995">
              <a:spcAft>
                <a:spcPts val="1000"/>
              </a:spcAft>
              <a:buChar char="•"/>
            </a:pPr>
            <a:r>
              <a:rPr lang="en-US" dirty="0"/>
              <a:t>These may contain protocols, templates, scripts, etc. </a:t>
            </a:r>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10</a:t>
            </a:fld>
            <a:endParaRPr lang="en-US" dirty="0"/>
          </a:p>
        </p:txBody>
      </p:sp>
    </p:spTree>
    <p:extLst>
      <p:ext uri="{BB962C8B-B14F-4D97-AF65-F5344CB8AC3E}">
        <p14:creationId xmlns:p14="http://schemas.microsoft.com/office/powerpoint/2010/main" val="3357532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None/>
            </a:pPr>
            <a:r>
              <a:rPr lang="en-US" dirty="0"/>
              <a:t>Next, we will return to theory.</a:t>
            </a:r>
          </a:p>
          <a:p>
            <a:pPr>
              <a:buFont typeface="Arial,Sans-Serif"/>
            </a:pPr>
            <a:endParaRPr lang="en-US" dirty="0"/>
          </a:p>
          <a:p>
            <a:pPr marL="285750" indent="-285750">
              <a:buFont typeface="Arial,Sans-Serif"/>
            </a:pPr>
            <a:endParaRPr lang="en-US" dirty="0"/>
          </a:p>
          <a:p>
            <a:pPr>
              <a:buNone/>
            </a:pPr>
            <a:endParaRPr lang="en-US" dirty="0">
              <a:latin typeface="Calibri"/>
              <a:cs typeface="Calibri"/>
            </a:endParaRPr>
          </a:p>
        </p:txBody>
      </p:sp>
    </p:spTree>
    <p:extLst>
      <p:ext uri="{BB962C8B-B14F-4D97-AF65-F5344CB8AC3E}">
        <p14:creationId xmlns:p14="http://schemas.microsoft.com/office/powerpoint/2010/main" val="1264332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sz="1100" u="none" dirty="0">
                <a:solidFill>
                  <a:srgbClr val="2200CC"/>
                </a:solidFill>
                <a:hlinkClick r:id="rId3">
                  <a:extLst>
                    <a:ext uri="{A12FA001-AC4F-418D-AE19-62706E023703}">
                      <ahyp:hlinkClr xmlns:ahyp="http://schemas.microsoft.com/office/drawing/2018/hyperlinkcolor" val="tx"/>
                    </a:ext>
                  </a:extLst>
                </a:hlinkClick>
              </a:rPr>
              <a:t>Similar</a:t>
            </a:r>
            <a:r>
              <a:rPr lang="en" sz="1100" u="none" dirty="0">
                <a:solidFill>
                  <a:schemeClr val="tx1"/>
                </a:solidFill>
                <a:hlinkClick r:id="rId3">
                  <a:extLst>
                    <a:ext uri="{A12FA001-AC4F-418D-AE19-62706E023703}">
                      <ahyp:hlinkClr xmlns:ahyp="http://schemas.microsoft.com/office/drawing/2018/hyperlinkcolor" val="tx"/>
                    </a:ext>
                  </a:extLst>
                </a:hlinkClick>
              </a:rPr>
              <a:t> to theories lying underneath an EBI, implementation should also be guided by theories of behavioral change.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chemeClr val="dk1"/>
                </a:solidFill>
              </a:rPr>
              <a:t>This might include </a:t>
            </a:r>
            <a:r>
              <a:rPr lang="en-US" sz="1100" dirty="0">
                <a:solidFill>
                  <a:schemeClr val="dk1"/>
                </a:solidFill>
              </a:rPr>
              <a:t>b</a:t>
            </a:r>
            <a:r>
              <a:rPr lang="en-US" sz="1100" dirty="0"/>
              <a:t>ehavior-change techniques that help:</a:t>
            </a:r>
            <a:endParaRPr lang="en-US" dirty="0"/>
          </a:p>
          <a:p>
            <a:pPr>
              <a:spcAft>
                <a:spcPts val="1000"/>
              </a:spcAft>
            </a:pPr>
            <a:r>
              <a:rPr lang="en-US" sz="1100" dirty="0"/>
              <a:t>Guide implementation process step by step, which:</a:t>
            </a:r>
          </a:p>
          <a:p>
            <a:pPr>
              <a:spcAft>
                <a:spcPts val="1000"/>
              </a:spcAft>
            </a:pPr>
            <a:r>
              <a:rPr lang="en-US" sz="1100" dirty="0"/>
              <a:t>Helps to focus on implementation outcomes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chemeClr val="dk1"/>
                </a:solidFill>
              </a:rPr>
              <a:t>Remember from before, interventions grounded in health behavior are often more effective than those lacking a theoretical base.</a:t>
            </a:r>
          </a:p>
          <a:p>
            <a:pPr marL="0" lvl="0" indent="0" algn="l" rtl="0">
              <a:spcBef>
                <a:spcPts val="1200"/>
              </a:spcBef>
              <a:spcAft>
                <a:spcPts val="1200"/>
              </a:spcAft>
              <a:buNone/>
            </a:pPr>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a:p>
            <a:endParaRPr lang="en-US" dirty="0"/>
          </a:p>
        </p:txBody>
      </p:sp>
    </p:spTree>
    <p:extLst>
      <p:ext uri="{BB962C8B-B14F-4D97-AF65-F5344CB8AC3E}">
        <p14:creationId xmlns:p14="http://schemas.microsoft.com/office/powerpoint/2010/main" val="393771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None/>
            </a:pPr>
            <a:r>
              <a:rPr lang="en-US" dirty="0"/>
              <a:t>Last, we will introduce implementation science approaches to designing these strategies.</a:t>
            </a:r>
          </a:p>
          <a:p>
            <a:pPr>
              <a:buFont typeface="Arial,Sans-Serif"/>
            </a:pPr>
            <a:endParaRPr lang="en-US" dirty="0"/>
          </a:p>
          <a:p>
            <a:pPr marL="285750" indent="-285750">
              <a:buFont typeface="Arial,Sans-Serif"/>
            </a:pPr>
            <a:endParaRPr lang="en-US" dirty="0"/>
          </a:p>
          <a:p>
            <a:pPr>
              <a:buNone/>
            </a:pPr>
            <a:endParaRPr lang="en-US" dirty="0">
              <a:latin typeface="Calibri"/>
              <a:cs typeface="Calibri"/>
            </a:endParaRPr>
          </a:p>
        </p:txBody>
      </p:sp>
    </p:spTree>
    <p:extLst>
      <p:ext uri="{BB962C8B-B14F-4D97-AF65-F5344CB8AC3E}">
        <p14:creationId xmlns:p14="http://schemas.microsoft.com/office/powerpoint/2010/main" val="1544774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lvl="0" indent="0">
              <a:buNone/>
            </a:pPr>
            <a:r>
              <a:rPr lang="en-US" dirty="0"/>
              <a:t>Implementation Science provides us with </a:t>
            </a:r>
            <a:r>
              <a:rPr lang="en-US" dirty="0">
                <a:solidFill>
                  <a:srgbClr val="00B0F0"/>
                </a:solidFill>
              </a:rPr>
              <a:t>evidence</a:t>
            </a:r>
            <a:r>
              <a:rPr lang="en-US" dirty="0"/>
              <a:t> completely focused on </a:t>
            </a:r>
            <a:r>
              <a:rPr lang="en-US" dirty="0">
                <a:solidFill>
                  <a:srgbClr val="00B0F0"/>
                </a:solidFill>
              </a:rPr>
              <a:t>optimizing</a:t>
            </a:r>
            <a:r>
              <a:rPr lang="en-US" dirty="0"/>
              <a:t> the </a:t>
            </a:r>
            <a:r>
              <a:rPr lang="en-US" dirty="0">
                <a:solidFill>
                  <a:srgbClr val="00B0F0"/>
                </a:solidFill>
              </a:rPr>
              <a:t>implementation process.</a:t>
            </a:r>
            <a:endParaRPr lang="en-US" dirty="0"/>
          </a:p>
          <a:p>
            <a:pPr marL="0" lvl="0" indent="0">
              <a:buNone/>
            </a:pPr>
            <a:r>
              <a:rPr lang="en-US" dirty="0"/>
              <a:t>These come in the form of:</a:t>
            </a:r>
          </a:p>
          <a:p>
            <a:pPr marL="0" lvl="0" indent="0">
              <a:buNone/>
            </a:pPr>
            <a:r>
              <a:rPr lang="en-US" dirty="0"/>
              <a:t>	-Toolkits</a:t>
            </a:r>
          </a:p>
          <a:p>
            <a:pPr marL="0" lvl="0" indent="0">
              <a:buNone/>
            </a:pPr>
            <a:r>
              <a:rPr lang="en-US" dirty="0"/>
              <a:t>	-Journal articles</a:t>
            </a:r>
          </a:p>
          <a:p>
            <a:pPr marL="0" lvl="0" indent="0">
              <a:buNone/>
            </a:pPr>
            <a:r>
              <a:rPr lang="en-US" dirty="0"/>
              <a:t>	-Systematic reviews </a:t>
            </a:r>
          </a:p>
          <a:p>
            <a:endParaRPr lang="en-US" dirty="0"/>
          </a:p>
        </p:txBody>
      </p:sp>
    </p:spTree>
    <p:extLst>
      <p:ext uri="{BB962C8B-B14F-4D97-AF65-F5344CB8AC3E}">
        <p14:creationId xmlns:p14="http://schemas.microsoft.com/office/powerpoint/2010/main" val="371024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There are many approaches to co-designing Implementation strategies collaboratively between researchers and stakeholders like yourselves.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We are using the first way (implementation logic modelling) during this training, but there is also a well-known method called intervention mapping that is linked in your supplemental tools list.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p:txBody>
      </p:sp>
    </p:spTree>
    <p:extLst>
      <p:ext uri="{BB962C8B-B14F-4D97-AF65-F5344CB8AC3E}">
        <p14:creationId xmlns:p14="http://schemas.microsoft.com/office/powerpoint/2010/main" val="2339965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Here is a commonly used model (called the Expert Recommendations for Implementation Change) that categorizes strategies to optimize implementation.  </a:t>
            </a:r>
          </a:p>
          <a:p>
            <a:r>
              <a:rPr lang="en-US" dirty="0"/>
              <a:t>The top row includes headings such as planning, educating, financing, restructuring, quality management, and policy-oriented actions you can take to implement an EBI.  These are the “meat” of Implementation Science--the specific actions tested and enacted to bring change to both healthcare and public health organizations, as well across levels and sectors. </a:t>
            </a:r>
          </a:p>
          <a:p>
            <a:r>
              <a:rPr lang="en-US" dirty="0"/>
              <a:t>You will remember some of the strategies we highlighted from the video; now you can see where they fit in the model.</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There is much research on each of these strategies available and more still coming out.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b="0" i="0" u="none" strike="noStrike" cap="none" dirty="0">
              <a:solidFill>
                <a:srgbClr val="000000"/>
              </a:solidFill>
              <a:effectLst/>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Implementation science can help broaden the range of health disparity studies by providing methods to test each of these different strategies and determine if and how they actually reduce disparities. </a:t>
            </a:r>
          </a:p>
          <a:p>
            <a:r>
              <a:rPr lang="en-US" sz="1100" b="0" i="0" u="none" strike="noStrike" cap="none" dirty="0">
                <a:solidFill>
                  <a:srgbClr val="000000"/>
                </a:solidFill>
                <a:effectLst/>
                <a:latin typeface="Arial"/>
                <a:ea typeface="Arial"/>
                <a:cs typeface="Arial"/>
                <a:sym typeface="Arial"/>
              </a:rPr>
              <a:t>Incorporating social determinants of health in the development and testing of each of these implementation strategies may help drive population health goals for achieving equitable implementation of interventions. </a:t>
            </a:r>
          </a:p>
          <a:p>
            <a:r>
              <a:rPr lang="en-US" sz="1100" b="0" i="0" u="none" strike="noStrike" cap="none" dirty="0">
                <a:solidFill>
                  <a:srgbClr val="000000"/>
                </a:solidFill>
                <a:effectLst/>
                <a:latin typeface="Arial"/>
                <a:ea typeface="Arial"/>
                <a:cs typeface="Arial"/>
                <a:sym typeface="Arial"/>
              </a:rPr>
              <a:t>For example, restructuring strategies based around adaptations to workflow in settings with disparities might improve health outcomes. Possibly attending to financial contexts that enact changes as to what is allowed to be covered by insurance may incentivize which EBIS are practiced.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b="0" i="0" u="none" strike="noStrike" cap="none" dirty="0">
              <a:solidFill>
                <a:srgbClr val="000000"/>
              </a:solidFill>
              <a:effectLst/>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You will find this table in detail (with a complete list of the strategies listed below each category) in Appendix E in the companion guide.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7330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dirty="0"/>
              <a:t>Tools listed here are all located in your companion guide.</a:t>
            </a:r>
          </a:p>
          <a:p>
            <a:pPr marL="158750" indent="0">
              <a:buFontTx/>
              <a:buNone/>
            </a:pPr>
            <a:endParaRPr lang="en-US" dirty="0"/>
          </a:p>
        </p:txBody>
      </p:sp>
    </p:spTree>
    <p:extLst>
      <p:ext uri="{BB962C8B-B14F-4D97-AF65-F5344CB8AC3E}">
        <p14:creationId xmlns:p14="http://schemas.microsoft.com/office/powerpoint/2010/main" val="536116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FontTx/>
              <a:buNone/>
            </a:pPr>
            <a:r>
              <a:rPr lang="en-US" b="0" dirty="0"/>
              <a:t>As well as references</a:t>
            </a:r>
          </a:p>
        </p:txBody>
      </p:sp>
    </p:spTree>
    <p:extLst>
      <p:ext uri="{BB962C8B-B14F-4D97-AF65-F5344CB8AC3E}">
        <p14:creationId xmlns:p14="http://schemas.microsoft.com/office/powerpoint/2010/main" val="3146297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dirty="0"/>
              <a:t>Thank you to all those listed here who helped in developing this training.  </a:t>
            </a:r>
          </a:p>
          <a:p>
            <a:pPr marL="158750" indent="0">
              <a:buFontTx/>
              <a:buNone/>
            </a:pPr>
            <a:endParaRPr lang="en-US" dirty="0"/>
          </a:p>
        </p:txBody>
      </p:sp>
    </p:spTree>
    <p:extLst>
      <p:ext uri="{BB962C8B-B14F-4D97-AF65-F5344CB8AC3E}">
        <p14:creationId xmlns:p14="http://schemas.microsoft.com/office/powerpoint/2010/main" val="1575741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sz="1100" dirty="0"/>
              <a:t>This session was supported by a Cooperative Agreement from the Centers for Disease Control and Prevention (CDC). The views expressed in written workshop materials or publications and by speakers and moderators do not necessarily reflect the official policies of the Department of Health and Human Services, nor does the mention of trade names, commercial practices, or organizations imply endorsement by the U.S. Government.</a:t>
            </a:r>
          </a:p>
          <a:p>
            <a:pPr marL="158750" indent="0">
              <a:buFontTx/>
              <a:buNone/>
            </a:pPr>
            <a:endParaRPr lang="en-US" b="1" dirty="0"/>
          </a:p>
        </p:txBody>
      </p:sp>
    </p:spTree>
    <p:extLst>
      <p:ext uri="{BB962C8B-B14F-4D97-AF65-F5344CB8AC3E}">
        <p14:creationId xmlns:p14="http://schemas.microsoft.com/office/powerpoint/2010/main" val="3779435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Our main learning objective for this session is :</a:t>
            </a:r>
          </a:p>
          <a:p>
            <a:pPr lvl="1"/>
            <a:r>
              <a:rPr lang="en-US" dirty="0"/>
              <a:t>Proposing implementation strategies that fit the unique needs of specific interventions</a:t>
            </a:r>
          </a:p>
        </p:txBody>
      </p:sp>
    </p:spTree>
    <p:extLst>
      <p:ext uri="{BB962C8B-B14F-4D97-AF65-F5344CB8AC3E}">
        <p14:creationId xmlns:p14="http://schemas.microsoft.com/office/powerpoint/2010/main" val="3265603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FontTx/>
              <a:buNone/>
            </a:pPr>
            <a:endParaRPr lang="en-US" b="1" dirty="0"/>
          </a:p>
        </p:txBody>
      </p:sp>
    </p:spTree>
    <p:extLst>
      <p:ext uri="{BB962C8B-B14F-4D97-AF65-F5344CB8AC3E}">
        <p14:creationId xmlns:p14="http://schemas.microsoft.com/office/powerpoint/2010/main" val="163126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lnSpc>
                <a:spcPct val="150000"/>
              </a:lnSpc>
              <a:spcAft>
                <a:spcPts val="1000"/>
              </a:spcAft>
              <a:buNone/>
            </a:pPr>
            <a:r>
              <a:rPr lang="en" sz="1100" dirty="0"/>
              <a:t>Implementation strategies are:</a:t>
            </a:r>
          </a:p>
          <a:p>
            <a:pPr marL="0" indent="0">
              <a:lnSpc>
                <a:spcPct val="150000"/>
              </a:lnSpc>
              <a:spcAft>
                <a:spcPts val="1000"/>
              </a:spcAft>
              <a:buNone/>
            </a:pPr>
            <a:r>
              <a:rPr lang="en" sz="1100" dirty="0">
                <a:solidFill>
                  <a:schemeClr val="tx2"/>
                </a:solidFill>
              </a:rPr>
              <a:t> Approaches or techniques used to enhance the adoption, implementation, sustainment, and scale-up (or spread) of EBIs</a:t>
            </a:r>
            <a:endParaRPr lang="en" sz="1050" dirty="0">
              <a:solidFill>
                <a:schemeClr val="tx2"/>
              </a:solidFill>
            </a:endParaRPr>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5</a:t>
            </a:fld>
            <a:endParaRPr lang="en-US" dirty="0"/>
          </a:p>
        </p:txBody>
      </p:sp>
    </p:spTree>
    <p:extLst>
      <p:ext uri="{BB962C8B-B14F-4D97-AF65-F5344CB8AC3E}">
        <p14:creationId xmlns:p14="http://schemas.microsoft.com/office/powerpoint/2010/main" val="2645276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We would now like to play a short video about an evidence-based program that uses some well-known implementation strategies. In the course companion material, you will also find a link to this Black Corals program video. </a:t>
            </a:r>
            <a:r>
              <a:rPr lang="en-US" dirty="0"/>
              <a:t>  </a:t>
            </a:r>
            <a:endParaRPr lang="en-US" sz="1100" b="0" i="0" u="none" strike="noStrike" cap="none" dirty="0">
              <a:solidFill>
                <a:srgbClr val="000000"/>
              </a:solidFill>
              <a:effectLst/>
              <a:latin typeface="Arial"/>
              <a:cs typeface="Arial"/>
              <a:sym typeface="Arial"/>
            </a:endParaRPr>
          </a:p>
          <a:p>
            <a:endParaRPr lang="en-US" sz="1100" b="0" i="0" u="none" strike="noStrike" cap="none" dirty="0">
              <a:solidFill>
                <a:srgbClr val="000000"/>
              </a:solidFill>
              <a:effectLst/>
              <a:latin typeface="Arial"/>
              <a:cs typeface="Arial"/>
              <a:sym typeface="Arial"/>
            </a:endParaRPr>
          </a:p>
          <a:p>
            <a:r>
              <a:rPr lang="en-US" sz="1100" b="0" i="0" u="none" strike="noStrike" cap="none" dirty="0">
                <a:solidFill>
                  <a:srgbClr val="000000"/>
                </a:solidFill>
                <a:effectLst/>
                <a:latin typeface="Arial"/>
                <a:cs typeface="Arial"/>
                <a:sym typeface="Arial"/>
              </a:rPr>
              <a:t>Play video link: https://www.youtube.com/watch?v=bn4aATMCfiw</a:t>
            </a:r>
            <a:endParaRPr lang="en-US" b="1" dirty="0"/>
          </a:p>
        </p:txBody>
      </p:sp>
    </p:spTree>
    <p:extLst>
      <p:ext uri="{BB962C8B-B14F-4D97-AF65-F5344CB8AC3E}">
        <p14:creationId xmlns:p14="http://schemas.microsoft.com/office/powerpoint/2010/main" val="3624038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cs typeface="Arial"/>
              </a:rPr>
              <a:t>Which of the following do you think are implementation strategies from the video?</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cs typeface="Arial"/>
              </a:rPr>
              <a:t>Let’s take a look at the next slide to review </a:t>
            </a:r>
          </a:p>
        </p:txBody>
      </p:sp>
    </p:spTree>
    <p:extLst>
      <p:ext uri="{BB962C8B-B14F-4D97-AF65-F5344CB8AC3E}">
        <p14:creationId xmlns:p14="http://schemas.microsoft.com/office/powerpoint/2010/main" val="2798062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FontTx/>
              <a:buNone/>
            </a:pPr>
            <a:r>
              <a:rPr lang="en-US" b="0" dirty="0"/>
              <a:t>Here you see a very important table (that is also located in your companion guide) identifying common implementation strategies. We pulled out some of the ones that were found in the Black Corals video.</a:t>
            </a:r>
          </a:p>
          <a:p>
            <a:r>
              <a:rPr lang="en-US" dirty="0"/>
              <a:t>Reminding providers to ask about screening-this is a great example of an implementation strategy.</a:t>
            </a:r>
          </a:p>
          <a:p>
            <a:r>
              <a:rPr lang="en-US" dirty="0"/>
              <a:t>Preparing patients to be active participants-another example.</a:t>
            </a:r>
          </a:p>
          <a:p>
            <a:r>
              <a:rPr lang="en-US" dirty="0"/>
              <a:t>Conducting educational meetings-a commonly used strategy.</a:t>
            </a:r>
          </a:p>
          <a:p>
            <a:r>
              <a:rPr lang="en-US" dirty="0"/>
              <a:t>Inform &amp; involve local opinion leaders-our last example.</a:t>
            </a:r>
          </a:p>
          <a:p>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Some of the things from the video that are important, but NOT implementation strategies:</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t>Addressing high mortality rate—this is a great goal for a program, but not really a strategy to implement an intervention.</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t>Identifying evidence from the Community Guide—this is an important step in planning an intervention, but not actually a strategy for implementing.</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t>Are you starting to see the distinction of implementation strategies within the general process of planning an EBI?</a:t>
            </a:r>
          </a:p>
          <a:p>
            <a:endParaRPr lang="en-US" dirty="0"/>
          </a:p>
        </p:txBody>
      </p:sp>
    </p:spTree>
    <p:extLst>
      <p:ext uri="{BB962C8B-B14F-4D97-AF65-F5344CB8AC3E}">
        <p14:creationId xmlns:p14="http://schemas.microsoft.com/office/powerpoint/2010/main" val="1546296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None/>
            </a:pPr>
            <a:r>
              <a:rPr lang="en-US" dirty="0"/>
              <a:t>There are many ways to plan your implementation strategies.</a:t>
            </a:r>
          </a:p>
          <a:p>
            <a:pPr marL="0" indent="0">
              <a:buNone/>
            </a:pPr>
            <a:endParaRPr lang="en-US" dirty="0"/>
          </a:p>
          <a:p>
            <a:pPr marL="0" indent="0">
              <a:buNone/>
            </a:pPr>
            <a:r>
              <a:rPr lang="en-US" dirty="0"/>
              <a:t>First, you can location intervention-specific guidance. This might be bundled with a pre-packaged intervention, which contains implementation guidelines.</a:t>
            </a:r>
          </a:p>
          <a:p>
            <a:pPr marL="0" indent="0">
              <a:buNone/>
            </a:pPr>
            <a:endParaRPr lang="en-US" dirty="0"/>
          </a:p>
          <a:p>
            <a:pPr>
              <a:buFont typeface="Arial,Sans-Serif"/>
            </a:pPr>
            <a:endParaRPr lang="en-US" dirty="0"/>
          </a:p>
          <a:p>
            <a:pPr marL="285750" indent="-285750">
              <a:buFont typeface="Arial,Sans-Serif"/>
            </a:pPr>
            <a:endParaRPr lang="en-US" dirty="0"/>
          </a:p>
          <a:p>
            <a:pPr>
              <a:buNone/>
            </a:pPr>
            <a:endParaRPr lang="en-US" dirty="0">
              <a:latin typeface="Calibri"/>
              <a:cs typeface="Calibri"/>
            </a:endParaRPr>
          </a:p>
        </p:txBody>
      </p:sp>
    </p:spTree>
    <p:extLst>
      <p:ext uri="{BB962C8B-B14F-4D97-AF65-F5344CB8AC3E}">
        <p14:creationId xmlns:p14="http://schemas.microsoft.com/office/powerpoint/2010/main" val="23394124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tags" Target="../tags/tag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1">
    <p:spTree>
      <p:nvGrpSpPr>
        <p:cNvPr id="1" name=""/>
        <p:cNvGrpSpPr/>
        <p:nvPr/>
      </p:nvGrpSpPr>
      <p:grpSpPr>
        <a:xfrm>
          <a:off x="0" y="0"/>
          <a:ext cx="0" cy="0"/>
          <a:chOff x="0" y="0"/>
          <a:chExt cx="0" cy="0"/>
        </a:xfrm>
      </p:grpSpPr>
      <p:pic>
        <p:nvPicPr>
          <p:cNvPr id="3" name="Picture 2" descr="PPT-General7.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Subtitle 2"/>
          <p:cNvSpPr>
            <a:spLocks noGrp="1"/>
          </p:cNvSpPr>
          <p:nvPr>
            <p:ph type="subTitle" idx="1"/>
          </p:nvPr>
        </p:nvSpPr>
        <p:spPr>
          <a:xfrm>
            <a:off x="2590803" y="3137687"/>
            <a:ext cx="632459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257169" indent="0" algn="ctr">
              <a:buNone/>
              <a:defRPr>
                <a:solidFill>
                  <a:schemeClr val="tx1">
                    <a:tint val="75000"/>
                  </a:schemeClr>
                </a:solidFill>
              </a:defRPr>
            </a:lvl2pPr>
            <a:lvl3pPr marL="514337" indent="0" algn="ctr">
              <a:buNone/>
              <a:defRPr>
                <a:solidFill>
                  <a:schemeClr val="tx1">
                    <a:tint val="75000"/>
                  </a:schemeClr>
                </a:solidFill>
              </a:defRPr>
            </a:lvl3pPr>
            <a:lvl4pPr marL="771506" indent="0" algn="ctr">
              <a:buNone/>
              <a:defRPr>
                <a:solidFill>
                  <a:schemeClr val="tx1">
                    <a:tint val="75000"/>
                  </a:schemeClr>
                </a:solidFill>
              </a:defRPr>
            </a:lvl4pPr>
            <a:lvl5pPr marL="1028675" indent="0" algn="ctr">
              <a:buNone/>
              <a:defRPr>
                <a:solidFill>
                  <a:schemeClr val="tx1">
                    <a:tint val="75000"/>
                  </a:schemeClr>
                </a:solidFill>
              </a:defRPr>
            </a:lvl5pPr>
            <a:lvl6pPr marL="1285843" indent="0" algn="ctr">
              <a:buNone/>
              <a:defRPr>
                <a:solidFill>
                  <a:schemeClr val="tx1">
                    <a:tint val="75000"/>
                  </a:schemeClr>
                </a:solidFill>
              </a:defRPr>
            </a:lvl6pPr>
            <a:lvl7pPr marL="1543011" indent="0" algn="ctr">
              <a:buNone/>
              <a:defRPr>
                <a:solidFill>
                  <a:schemeClr val="tx1">
                    <a:tint val="75000"/>
                  </a:schemeClr>
                </a:solidFill>
              </a:defRPr>
            </a:lvl7pPr>
            <a:lvl8pPr marL="1800180" indent="0" algn="ctr">
              <a:buNone/>
              <a:defRPr>
                <a:solidFill>
                  <a:schemeClr val="tx1">
                    <a:tint val="75000"/>
                  </a:schemeClr>
                </a:solidFill>
              </a:defRPr>
            </a:lvl8pPr>
            <a:lvl9pPr marL="2057349"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p:nvPr>
        </p:nvSpPr>
        <p:spPr>
          <a:xfrm>
            <a:off x="2590803" y="457200"/>
            <a:ext cx="6324599" cy="2514600"/>
          </a:xfrm>
        </p:spPr>
        <p:txBody>
          <a:bodyPr/>
          <a:lstStyle>
            <a:lvl1pPr algn="l">
              <a:defRPr>
                <a:solidFill>
                  <a:schemeClr val="bg1"/>
                </a:solidFill>
              </a:defRPr>
            </a:lvl1pPr>
          </a:lstStyle>
          <a:p>
            <a:r>
              <a:rPr lang="en-US" dirty="0"/>
              <a:t>Click to edit Master title style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40897" y="5858872"/>
            <a:ext cx="3200400" cy="541931"/>
          </a:xfrm>
          <a:prstGeom prst="rect">
            <a:avLst/>
          </a:prstGeom>
        </p:spPr>
      </p:pic>
    </p:spTree>
    <p:extLst>
      <p:ext uri="{BB962C8B-B14F-4D97-AF65-F5344CB8AC3E}">
        <p14:creationId xmlns:p14="http://schemas.microsoft.com/office/powerpoint/2010/main" val="1321289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a:defRPr sz="3000"/>
            </a:lvl1pPr>
          </a:lstStyle>
          <a:p>
            <a:r>
              <a:rPr lang="en-US" dirty="0"/>
              <a:t>Click to edit Master title style</a:t>
            </a:r>
          </a:p>
        </p:txBody>
      </p:sp>
      <p:sp>
        <p:nvSpPr>
          <p:cNvPr id="3" name="Content Placeholder 2"/>
          <p:cNvSpPr>
            <a:spLocks noGrp="1"/>
          </p:cNvSpPr>
          <p:nvPr>
            <p:ph idx="1"/>
            <p:custDataLst>
              <p:tags r:id="rId2"/>
            </p:custDataLst>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9618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4038600" cy="38862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38862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3459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57200" y="304800"/>
            <a:ext cx="8229600" cy="1143000"/>
          </a:xfrm>
          <a:prstGeom prst="rect">
            <a:avLst/>
          </a:prstGeom>
          <a:noFill/>
          <a:ln>
            <a:noFill/>
          </a:ln>
          <a:effectLst/>
          <a:extLst>
            <a:ext uri="{909E8E84-426E-40DD-AFC4-6F175D3DCCD1}">
              <a14:hiddenFill xmlns:a14="http://schemas.microsoft.com/office/drawing/2010/main">
                <a:solidFill>
                  <a:srgbClr val="0C52B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 name="Content Placeholder 2"/>
          <p:cNvSpPr>
            <a:spLocks noGrp="1"/>
          </p:cNvSpPr>
          <p:nvPr>
            <p:ph idx="1"/>
          </p:nvPr>
        </p:nvSpPr>
        <p:spPr>
          <a:xfrm>
            <a:off x="457200" y="1600201"/>
            <a:ext cx="8229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2337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4087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a:defRPr sz="2250"/>
            </a:lvl1pPr>
          </a:lstStyle>
          <a:p>
            <a:r>
              <a:rPr lang="en-US" dirty="0"/>
              <a:t>Click to edit Master title style</a:t>
            </a:r>
          </a:p>
        </p:txBody>
      </p:sp>
      <p:sp>
        <p:nvSpPr>
          <p:cNvPr id="3" name="Content Placeholder 2"/>
          <p:cNvSpPr>
            <a:spLocks noGrp="1"/>
          </p:cNvSpPr>
          <p:nvPr>
            <p:ph idx="1"/>
            <p:custDataLst>
              <p:tags r:id="rId2"/>
            </p:custDataLst>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0999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4038600" cy="38862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38862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5528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1">
    <p:spTree>
      <p:nvGrpSpPr>
        <p:cNvPr id="1" name=""/>
        <p:cNvGrpSpPr/>
        <p:nvPr/>
      </p:nvGrpSpPr>
      <p:grpSpPr>
        <a:xfrm>
          <a:off x="0" y="0"/>
          <a:ext cx="0" cy="0"/>
          <a:chOff x="0" y="0"/>
          <a:chExt cx="0" cy="0"/>
        </a:xfrm>
      </p:grpSpPr>
      <p:pic>
        <p:nvPicPr>
          <p:cNvPr id="3" name="Picture 2" descr="PPT-General7.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Subtitle 2"/>
          <p:cNvSpPr>
            <a:spLocks noGrp="1"/>
          </p:cNvSpPr>
          <p:nvPr>
            <p:ph type="subTitle" idx="1"/>
          </p:nvPr>
        </p:nvSpPr>
        <p:spPr>
          <a:xfrm>
            <a:off x="2590802" y="3137687"/>
            <a:ext cx="632459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p:nvPr>
        </p:nvSpPr>
        <p:spPr>
          <a:xfrm>
            <a:off x="2590802" y="457200"/>
            <a:ext cx="6324599" cy="2514600"/>
          </a:xfrm>
        </p:spPr>
        <p:txBody>
          <a:bodyPr/>
          <a:lstStyle>
            <a:lvl1pPr algn="l">
              <a:defRPr>
                <a:solidFill>
                  <a:schemeClr val="bg1"/>
                </a:solidFill>
              </a:defRPr>
            </a:lvl1pPr>
          </a:lstStyle>
          <a:p>
            <a:r>
              <a:rPr lang="en-US" dirty="0"/>
              <a:t>Click to edit Master title style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40897" y="5858870"/>
            <a:ext cx="3200400" cy="541931"/>
          </a:xfrm>
          <a:prstGeom prst="rect">
            <a:avLst/>
          </a:prstGeom>
        </p:spPr>
      </p:pic>
    </p:spTree>
    <p:extLst>
      <p:ext uri="{BB962C8B-B14F-4D97-AF65-F5344CB8AC3E}">
        <p14:creationId xmlns:p14="http://schemas.microsoft.com/office/powerpoint/2010/main" val="650675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a:defRPr sz="3000"/>
            </a:lvl1pPr>
          </a:lstStyle>
          <a:p>
            <a:r>
              <a:rPr lang="en-US" dirty="0"/>
              <a:t>Click to edit Master title style</a:t>
            </a:r>
          </a:p>
        </p:txBody>
      </p:sp>
      <p:sp>
        <p:nvSpPr>
          <p:cNvPr id="3" name="Content Placeholder 2"/>
          <p:cNvSpPr>
            <a:spLocks noGrp="1"/>
          </p:cNvSpPr>
          <p:nvPr>
            <p:ph idx="1"/>
            <p:custDataLst>
              <p:tags r:id="rId2"/>
            </p:custDataLst>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1257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4038600" cy="3886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3886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1723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57200" y="304800"/>
            <a:ext cx="8229600" cy="1143000"/>
          </a:xfrm>
          <a:prstGeom prst="rect">
            <a:avLst/>
          </a:prstGeom>
          <a:noFill/>
          <a:ln>
            <a:noFill/>
          </a:ln>
          <a:effectLst/>
          <a:extLst>
            <a:ext uri="{909E8E84-426E-40dd-AFC4-6F175D3DCCD1}">
              <a14:hiddenFill xmlns:a14="http://schemas.microsoft.com/office/drawing/2010/main" xmlns="">
                <a:solidFill>
                  <a:srgbClr val="0C52B8"/>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 name="Content Placeholder 2"/>
          <p:cNvSpPr>
            <a:spLocks noGrp="1"/>
          </p:cNvSpPr>
          <p:nvPr>
            <p:ph idx="1"/>
          </p:nvPr>
        </p:nvSpPr>
        <p:spPr>
          <a:xfrm>
            <a:off x="457200" y="1600201"/>
            <a:ext cx="8229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8997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8412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7" y="281"/>
            <a:ext cx="9144000" cy="6858000"/>
          </a:xfrm>
          <a:prstGeom prst="rect">
            <a:avLst/>
          </a:prstGeom>
        </p:spPr>
      </p:pic>
      <p:sp>
        <p:nvSpPr>
          <p:cNvPr id="5" name="Subtitle 2"/>
          <p:cNvSpPr>
            <a:spLocks noGrp="1"/>
          </p:cNvSpPr>
          <p:nvPr>
            <p:ph type="subTitle" idx="1"/>
          </p:nvPr>
        </p:nvSpPr>
        <p:spPr>
          <a:xfrm>
            <a:off x="2590802" y="3137687"/>
            <a:ext cx="632459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p:nvPr>
        </p:nvSpPr>
        <p:spPr>
          <a:xfrm>
            <a:off x="2590802" y="457200"/>
            <a:ext cx="6324599" cy="2514600"/>
          </a:xfrm>
        </p:spPr>
        <p:txBody>
          <a:bodyPr/>
          <a:lstStyle>
            <a:lvl1pPr algn="l">
              <a:defRPr>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06382" y="5833569"/>
            <a:ext cx="2430023" cy="548641"/>
          </a:xfrm>
          <a:prstGeom prst="rect">
            <a:avLst/>
          </a:prstGeom>
        </p:spPr>
      </p:pic>
    </p:spTree>
    <p:extLst>
      <p:ext uri="{BB962C8B-B14F-4D97-AF65-F5344CB8AC3E}">
        <p14:creationId xmlns:p14="http://schemas.microsoft.com/office/powerpoint/2010/main" val="3476216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slideLayout" Target="../slideLayouts/slideLayout11.xml"/><Relationship Id="rId7" Type="http://schemas.openxmlformats.org/officeDocument/2006/relationships/tags" Target="../tags/tag7.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11" Type="http://schemas.openxmlformats.org/officeDocument/2006/relationships/image" Target="../media/image7.png"/><Relationship Id="rId5" Type="http://schemas.openxmlformats.org/officeDocument/2006/relationships/slideLayout" Target="../slideLayouts/slideLayout13.xml"/><Relationship Id="rId10" Type="http://schemas.openxmlformats.org/officeDocument/2006/relationships/image" Target="../media/image6.png"/><Relationship Id="rId4" Type="http://schemas.openxmlformats.org/officeDocument/2006/relationships/slideLayout" Target="../slideLayouts/slideLayout12.xml"/><Relationship Id="rId9"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PPT-General6.jpg"/>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4572000" y="-66427"/>
            <a:ext cx="4663440" cy="7000629"/>
          </a:xfrm>
          <a:prstGeom prst="rect">
            <a:avLst/>
          </a:prstGeom>
        </p:spPr>
      </p:pic>
      <p:pic>
        <p:nvPicPr>
          <p:cNvPr id="8" name="Picture 7" descr="PPT-General6.jpg"/>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0" y="-66427"/>
            <a:ext cx="4663440" cy="7000629"/>
          </a:xfrm>
          <a:prstGeom prst="rect">
            <a:avLst/>
          </a:prstGeom>
        </p:spPr>
      </p:pic>
      <p:sp>
        <p:nvSpPr>
          <p:cNvPr id="1026" name="Rectangle 2"/>
          <p:cNvSpPr>
            <a:spLocks noGrp="1" noChangeArrowheads="1"/>
          </p:cNvSpPr>
          <p:nvPr>
            <p:ph type="title"/>
            <p:custDataLst>
              <p:tags r:id="rId10"/>
            </p:custDataLst>
          </p:nvPr>
        </p:nvSpPr>
        <p:spPr bwMode="auto">
          <a:xfrm>
            <a:off x="457200" y="304800"/>
            <a:ext cx="8229600" cy="1143000"/>
          </a:xfrm>
          <a:prstGeom prst="rect">
            <a:avLst/>
          </a:prstGeom>
          <a:noFill/>
          <a:ln>
            <a:noFill/>
          </a:ln>
          <a:effectLst/>
          <a:extLst>
            <a:ext uri="{909E8E84-426E-40dd-AFC4-6F175D3DCCD1}">
              <a14:hiddenFill xmlns:a14="http://schemas.microsoft.com/office/drawing/2010/main" xmlns="">
                <a:solidFill>
                  <a:srgbClr val="0C52B8"/>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pPr lvl="0"/>
            <a:r>
              <a:rPr lang="en-US" dirty="0"/>
              <a:t>Click to edit Master title style</a:t>
            </a:r>
          </a:p>
        </p:txBody>
      </p:sp>
      <p:sp>
        <p:nvSpPr>
          <p:cNvPr id="1027" name="Rectangle 3"/>
          <p:cNvSpPr>
            <a:spLocks noGrp="1" noChangeArrowheads="1"/>
          </p:cNvSpPr>
          <p:nvPr>
            <p:ph type="body" idx="1"/>
            <p:custDataLst>
              <p:tags r:id="rId11"/>
            </p:custDataLst>
          </p:nvPr>
        </p:nvSpPr>
        <p:spPr bwMode="auto">
          <a:xfrm>
            <a:off x="457200" y="1600201"/>
            <a:ext cx="8229600" cy="381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636004" y="5840275"/>
            <a:ext cx="3200400" cy="541932"/>
          </a:xfrm>
          <a:prstGeom prst="rect">
            <a:avLst/>
          </a:prstGeom>
        </p:spPr>
      </p:pic>
      <p:pic>
        <p:nvPicPr>
          <p:cNvPr id="3" name="Picture 2"/>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381002" y="5745480"/>
            <a:ext cx="960421" cy="731520"/>
          </a:xfrm>
          <a:prstGeom prst="rect">
            <a:avLst/>
          </a:prstGeom>
        </p:spPr>
      </p:pic>
    </p:spTree>
    <p:extLst>
      <p:ext uri="{BB962C8B-B14F-4D97-AF65-F5344CB8AC3E}">
        <p14:creationId xmlns:p14="http://schemas.microsoft.com/office/powerpoint/2010/main" val="716857886"/>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69" r:id="rId3"/>
    <p:sldLayoutId id="2147483671" r:id="rId4"/>
    <p:sldLayoutId id="2147483672" r:id="rId5"/>
    <p:sldLayoutId id="2147483673" r:id="rId6"/>
    <p:sldLayoutId id="2147483674" r:id="rId7"/>
    <p:sldLayoutId id="2147483675" r:id="rId8"/>
  </p:sldLayoutIdLst>
  <p:txStyles>
    <p:titleStyle>
      <a:lvl1pPr algn="ctr" rtl="0" eaLnBrk="0" fontAlgn="base" hangingPunct="0">
        <a:spcBef>
          <a:spcPct val="0"/>
        </a:spcBef>
        <a:spcAft>
          <a:spcPct val="0"/>
        </a:spcAft>
        <a:defRPr sz="3300" b="1">
          <a:solidFill>
            <a:schemeClr val="tx1">
              <a:lumMod val="75000"/>
              <a:lumOff val="25000"/>
            </a:schemeClr>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700">
          <a:solidFill>
            <a:srgbClr val="365F91"/>
          </a:solidFill>
          <a:latin typeface="Trebuchet MS" pitchFamily="34" charset="0"/>
        </a:defRPr>
      </a:lvl2pPr>
      <a:lvl3pPr algn="ctr" rtl="0" eaLnBrk="0" fontAlgn="base" hangingPunct="0">
        <a:spcBef>
          <a:spcPct val="0"/>
        </a:spcBef>
        <a:spcAft>
          <a:spcPct val="0"/>
        </a:spcAft>
        <a:defRPr sz="2700">
          <a:solidFill>
            <a:srgbClr val="365F91"/>
          </a:solidFill>
          <a:latin typeface="Trebuchet MS" pitchFamily="34" charset="0"/>
        </a:defRPr>
      </a:lvl3pPr>
      <a:lvl4pPr algn="ctr" rtl="0" eaLnBrk="0" fontAlgn="base" hangingPunct="0">
        <a:spcBef>
          <a:spcPct val="0"/>
        </a:spcBef>
        <a:spcAft>
          <a:spcPct val="0"/>
        </a:spcAft>
        <a:defRPr sz="2700">
          <a:solidFill>
            <a:srgbClr val="365F91"/>
          </a:solidFill>
          <a:latin typeface="Trebuchet MS" pitchFamily="34" charset="0"/>
        </a:defRPr>
      </a:lvl4pPr>
      <a:lvl5pPr algn="ctr" rtl="0" eaLnBrk="0" fontAlgn="base" hangingPunct="0">
        <a:spcBef>
          <a:spcPct val="0"/>
        </a:spcBef>
        <a:spcAft>
          <a:spcPct val="0"/>
        </a:spcAft>
        <a:defRPr sz="2700">
          <a:solidFill>
            <a:srgbClr val="365F91"/>
          </a:solidFill>
          <a:latin typeface="Trebuchet MS" pitchFamily="34" charset="0"/>
        </a:defRPr>
      </a:lvl5pPr>
      <a:lvl6pPr marL="342900" algn="ctr" rtl="0" fontAlgn="base">
        <a:spcBef>
          <a:spcPct val="0"/>
        </a:spcBef>
        <a:spcAft>
          <a:spcPct val="0"/>
        </a:spcAft>
        <a:defRPr sz="3300">
          <a:solidFill>
            <a:srgbClr val="365F91"/>
          </a:solidFill>
          <a:latin typeface="Arial" charset="0"/>
        </a:defRPr>
      </a:lvl6pPr>
      <a:lvl7pPr marL="685800" algn="ctr" rtl="0" fontAlgn="base">
        <a:spcBef>
          <a:spcPct val="0"/>
        </a:spcBef>
        <a:spcAft>
          <a:spcPct val="0"/>
        </a:spcAft>
        <a:defRPr sz="3300">
          <a:solidFill>
            <a:srgbClr val="365F91"/>
          </a:solidFill>
          <a:latin typeface="Arial" charset="0"/>
        </a:defRPr>
      </a:lvl7pPr>
      <a:lvl8pPr marL="1028700" algn="ctr" rtl="0" fontAlgn="base">
        <a:spcBef>
          <a:spcPct val="0"/>
        </a:spcBef>
        <a:spcAft>
          <a:spcPct val="0"/>
        </a:spcAft>
        <a:defRPr sz="3300">
          <a:solidFill>
            <a:srgbClr val="365F91"/>
          </a:solidFill>
          <a:latin typeface="Arial" charset="0"/>
        </a:defRPr>
      </a:lvl8pPr>
      <a:lvl9pPr marL="1371600" algn="ctr" rtl="0" fontAlgn="base">
        <a:spcBef>
          <a:spcPct val="0"/>
        </a:spcBef>
        <a:spcAft>
          <a:spcPct val="0"/>
        </a:spcAft>
        <a:defRPr sz="3300">
          <a:solidFill>
            <a:srgbClr val="365F91"/>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lumMod val="75000"/>
              <a:lumOff val="25000"/>
            </a:schemeClr>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lumMod val="75000"/>
              <a:lumOff val="25000"/>
            </a:schemeClr>
          </a:solidFill>
          <a:latin typeface="+mn-lt"/>
        </a:defRPr>
      </a:lvl2pPr>
      <a:lvl3pPr marL="857250" indent="-171450" algn="l" rtl="0" eaLnBrk="0" fontAlgn="base" hangingPunct="0">
        <a:spcBef>
          <a:spcPct val="20000"/>
        </a:spcBef>
        <a:spcAft>
          <a:spcPct val="0"/>
        </a:spcAft>
        <a:buChar char="•"/>
        <a:defRPr sz="1800">
          <a:solidFill>
            <a:schemeClr val="tx1">
              <a:lumMod val="75000"/>
              <a:lumOff val="25000"/>
            </a:schemeClr>
          </a:solidFill>
          <a:latin typeface="+mn-lt"/>
        </a:defRPr>
      </a:lvl3pPr>
      <a:lvl4pPr marL="1200150" indent="-171450" algn="l" rtl="0" eaLnBrk="0" fontAlgn="base" hangingPunct="0">
        <a:spcBef>
          <a:spcPct val="20000"/>
        </a:spcBef>
        <a:spcAft>
          <a:spcPct val="0"/>
        </a:spcAft>
        <a:buChar char="–"/>
        <a:defRPr sz="1500">
          <a:solidFill>
            <a:schemeClr val="tx1">
              <a:lumMod val="75000"/>
              <a:lumOff val="25000"/>
            </a:schemeClr>
          </a:solidFill>
          <a:latin typeface="+mn-lt"/>
        </a:defRPr>
      </a:lvl4pPr>
      <a:lvl5pPr marL="1543050" indent="-171450" algn="l" rtl="0" eaLnBrk="0" fontAlgn="base" hangingPunct="0">
        <a:spcBef>
          <a:spcPct val="20000"/>
        </a:spcBef>
        <a:spcAft>
          <a:spcPct val="0"/>
        </a:spcAft>
        <a:buChar char="»"/>
        <a:defRPr sz="1500">
          <a:solidFill>
            <a:schemeClr val="tx1">
              <a:lumMod val="75000"/>
              <a:lumOff val="25000"/>
            </a:schemeClr>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PPT-General6.jpg"/>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4514852" y="-76200"/>
            <a:ext cx="4629340" cy="6949440"/>
          </a:xfrm>
          <a:prstGeom prst="rect">
            <a:avLst/>
          </a:prstGeom>
        </p:spPr>
      </p:pic>
      <p:pic>
        <p:nvPicPr>
          <p:cNvPr id="8" name="Picture 7" descr="PPT-General6.jpg"/>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1" y="-76200"/>
            <a:ext cx="4629340" cy="6949440"/>
          </a:xfrm>
          <a:prstGeom prst="rect">
            <a:avLst/>
          </a:prstGeom>
        </p:spPr>
      </p:pic>
      <p:sp>
        <p:nvSpPr>
          <p:cNvPr id="1026" name="Rectangle 2"/>
          <p:cNvSpPr>
            <a:spLocks noGrp="1" noChangeArrowheads="1"/>
          </p:cNvSpPr>
          <p:nvPr>
            <p:ph type="title"/>
            <p:custDataLst>
              <p:tags r:id="rId7"/>
            </p:custDataLst>
          </p:nvPr>
        </p:nvSpPr>
        <p:spPr bwMode="auto">
          <a:xfrm>
            <a:off x="457200" y="304800"/>
            <a:ext cx="8229600" cy="1143000"/>
          </a:xfrm>
          <a:prstGeom prst="rect">
            <a:avLst/>
          </a:prstGeom>
          <a:noFill/>
          <a:ln>
            <a:noFill/>
          </a:ln>
          <a:effectLst/>
          <a:extLst>
            <a:ext uri="{909E8E84-426E-40DD-AFC4-6F175D3DCCD1}">
              <a14:hiddenFill xmlns:a14="http://schemas.microsoft.com/office/drawing/2010/main">
                <a:solidFill>
                  <a:srgbClr val="0C52B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pPr lvl="0"/>
            <a:r>
              <a:rPr lang="en-US" dirty="0"/>
              <a:t>Click to edit Master title style</a:t>
            </a:r>
          </a:p>
        </p:txBody>
      </p:sp>
      <p:sp>
        <p:nvSpPr>
          <p:cNvPr id="1027" name="Rectangle 3"/>
          <p:cNvSpPr>
            <a:spLocks noGrp="1" noChangeArrowheads="1"/>
          </p:cNvSpPr>
          <p:nvPr>
            <p:ph type="body" idx="1"/>
            <p:custDataLst>
              <p:tags r:id="rId8"/>
            </p:custDataLst>
          </p:nvPr>
        </p:nvSpPr>
        <p:spPr bwMode="auto">
          <a:xfrm>
            <a:off x="457200" y="1600201"/>
            <a:ext cx="82296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406382" y="5833569"/>
            <a:ext cx="2430023" cy="548641"/>
          </a:xfrm>
          <a:prstGeom prst="rect">
            <a:avLst/>
          </a:prstGeom>
        </p:spPr>
      </p:pic>
      <p:pic>
        <p:nvPicPr>
          <p:cNvPr id="5" name="Picture 4"/>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81002" y="5715002"/>
            <a:ext cx="819149" cy="831892"/>
          </a:xfrm>
          <a:prstGeom prst="rect">
            <a:avLst/>
          </a:prstGeom>
        </p:spPr>
      </p:pic>
    </p:spTree>
    <p:extLst>
      <p:ext uri="{BB962C8B-B14F-4D97-AF65-F5344CB8AC3E}">
        <p14:creationId xmlns:p14="http://schemas.microsoft.com/office/powerpoint/2010/main" val="2942585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txStyles>
    <p:titleStyle>
      <a:lvl1pPr algn="ctr" rtl="0" eaLnBrk="0" fontAlgn="base" hangingPunct="0">
        <a:spcBef>
          <a:spcPct val="0"/>
        </a:spcBef>
        <a:spcAft>
          <a:spcPct val="0"/>
        </a:spcAft>
        <a:defRPr sz="2475" b="1">
          <a:solidFill>
            <a:schemeClr val="tx1">
              <a:lumMod val="75000"/>
              <a:lumOff val="25000"/>
            </a:schemeClr>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025">
          <a:solidFill>
            <a:srgbClr val="365F91"/>
          </a:solidFill>
          <a:latin typeface="Trebuchet MS" pitchFamily="34" charset="0"/>
        </a:defRPr>
      </a:lvl2pPr>
      <a:lvl3pPr algn="ctr" rtl="0" eaLnBrk="0" fontAlgn="base" hangingPunct="0">
        <a:spcBef>
          <a:spcPct val="0"/>
        </a:spcBef>
        <a:spcAft>
          <a:spcPct val="0"/>
        </a:spcAft>
        <a:defRPr sz="2025">
          <a:solidFill>
            <a:srgbClr val="365F91"/>
          </a:solidFill>
          <a:latin typeface="Trebuchet MS" pitchFamily="34" charset="0"/>
        </a:defRPr>
      </a:lvl3pPr>
      <a:lvl4pPr algn="ctr" rtl="0" eaLnBrk="0" fontAlgn="base" hangingPunct="0">
        <a:spcBef>
          <a:spcPct val="0"/>
        </a:spcBef>
        <a:spcAft>
          <a:spcPct val="0"/>
        </a:spcAft>
        <a:defRPr sz="2025">
          <a:solidFill>
            <a:srgbClr val="365F91"/>
          </a:solidFill>
          <a:latin typeface="Trebuchet MS" pitchFamily="34" charset="0"/>
        </a:defRPr>
      </a:lvl4pPr>
      <a:lvl5pPr algn="ctr" rtl="0" eaLnBrk="0" fontAlgn="base" hangingPunct="0">
        <a:spcBef>
          <a:spcPct val="0"/>
        </a:spcBef>
        <a:spcAft>
          <a:spcPct val="0"/>
        </a:spcAft>
        <a:defRPr sz="2025">
          <a:solidFill>
            <a:srgbClr val="365F91"/>
          </a:solidFill>
          <a:latin typeface="Trebuchet MS" pitchFamily="34" charset="0"/>
        </a:defRPr>
      </a:lvl5pPr>
      <a:lvl6pPr marL="257175" algn="ctr" rtl="0" fontAlgn="base">
        <a:spcBef>
          <a:spcPct val="0"/>
        </a:spcBef>
        <a:spcAft>
          <a:spcPct val="0"/>
        </a:spcAft>
        <a:defRPr sz="2475">
          <a:solidFill>
            <a:srgbClr val="365F91"/>
          </a:solidFill>
          <a:latin typeface="Arial" charset="0"/>
        </a:defRPr>
      </a:lvl6pPr>
      <a:lvl7pPr marL="514350" algn="ctr" rtl="0" fontAlgn="base">
        <a:spcBef>
          <a:spcPct val="0"/>
        </a:spcBef>
        <a:spcAft>
          <a:spcPct val="0"/>
        </a:spcAft>
        <a:defRPr sz="2475">
          <a:solidFill>
            <a:srgbClr val="365F91"/>
          </a:solidFill>
          <a:latin typeface="Arial" charset="0"/>
        </a:defRPr>
      </a:lvl7pPr>
      <a:lvl8pPr marL="771525" algn="ctr" rtl="0" fontAlgn="base">
        <a:spcBef>
          <a:spcPct val="0"/>
        </a:spcBef>
        <a:spcAft>
          <a:spcPct val="0"/>
        </a:spcAft>
        <a:defRPr sz="2475">
          <a:solidFill>
            <a:srgbClr val="365F91"/>
          </a:solidFill>
          <a:latin typeface="Arial" charset="0"/>
        </a:defRPr>
      </a:lvl8pPr>
      <a:lvl9pPr marL="1028700" algn="ctr" rtl="0" fontAlgn="base">
        <a:spcBef>
          <a:spcPct val="0"/>
        </a:spcBef>
        <a:spcAft>
          <a:spcPct val="0"/>
        </a:spcAft>
        <a:defRPr sz="2475">
          <a:solidFill>
            <a:srgbClr val="365F91"/>
          </a:solidFill>
          <a:latin typeface="Arial" charset="0"/>
        </a:defRPr>
      </a:lvl9pPr>
    </p:titleStyle>
    <p:bodyStyle>
      <a:lvl1pPr marL="192881" indent="-192881" algn="l" rtl="0" eaLnBrk="0" fontAlgn="base" hangingPunct="0">
        <a:spcBef>
          <a:spcPct val="20000"/>
        </a:spcBef>
        <a:spcAft>
          <a:spcPct val="0"/>
        </a:spcAft>
        <a:buChar char="•"/>
        <a:defRPr sz="1800">
          <a:solidFill>
            <a:schemeClr val="tx1">
              <a:lumMod val="75000"/>
              <a:lumOff val="25000"/>
            </a:schemeClr>
          </a:solidFill>
          <a:latin typeface="+mn-lt"/>
          <a:ea typeface="+mn-ea"/>
          <a:cs typeface="+mn-cs"/>
        </a:defRPr>
      </a:lvl1pPr>
      <a:lvl2pPr marL="417910" indent="-160735" algn="l" rtl="0" eaLnBrk="0" fontAlgn="base" hangingPunct="0">
        <a:spcBef>
          <a:spcPct val="20000"/>
        </a:spcBef>
        <a:spcAft>
          <a:spcPct val="0"/>
        </a:spcAft>
        <a:buChar char="–"/>
        <a:defRPr sz="1575">
          <a:solidFill>
            <a:schemeClr val="tx1">
              <a:lumMod val="75000"/>
              <a:lumOff val="25000"/>
            </a:schemeClr>
          </a:solidFill>
          <a:latin typeface="+mn-lt"/>
        </a:defRPr>
      </a:lvl2pPr>
      <a:lvl3pPr marL="642938" indent="-128588" algn="l" rtl="0" eaLnBrk="0" fontAlgn="base" hangingPunct="0">
        <a:spcBef>
          <a:spcPct val="20000"/>
        </a:spcBef>
        <a:spcAft>
          <a:spcPct val="0"/>
        </a:spcAft>
        <a:buChar char="•"/>
        <a:defRPr sz="1350">
          <a:solidFill>
            <a:schemeClr val="tx1">
              <a:lumMod val="75000"/>
              <a:lumOff val="25000"/>
            </a:schemeClr>
          </a:solidFill>
          <a:latin typeface="+mn-lt"/>
        </a:defRPr>
      </a:lvl3pPr>
      <a:lvl4pPr marL="900113" indent="-128588" algn="l" rtl="0" eaLnBrk="0" fontAlgn="base" hangingPunct="0">
        <a:spcBef>
          <a:spcPct val="20000"/>
        </a:spcBef>
        <a:spcAft>
          <a:spcPct val="0"/>
        </a:spcAft>
        <a:buChar char="–"/>
        <a:defRPr sz="1125">
          <a:solidFill>
            <a:schemeClr val="tx1">
              <a:lumMod val="75000"/>
              <a:lumOff val="25000"/>
            </a:schemeClr>
          </a:solidFill>
          <a:latin typeface="+mn-lt"/>
        </a:defRPr>
      </a:lvl4pPr>
      <a:lvl5pPr marL="1157288" indent="-128588" algn="l" rtl="0" eaLnBrk="0" fontAlgn="base" hangingPunct="0">
        <a:spcBef>
          <a:spcPct val="20000"/>
        </a:spcBef>
        <a:spcAft>
          <a:spcPct val="0"/>
        </a:spcAft>
        <a:buChar char="»"/>
        <a:defRPr sz="1125">
          <a:solidFill>
            <a:schemeClr val="tx1">
              <a:lumMod val="75000"/>
              <a:lumOff val="25000"/>
            </a:schemeClr>
          </a:solidFill>
          <a:latin typeface="+mn-lt"/>
        </a:defRPr>
      </a:lvl5pPr>
      <a:lvl6pPr marL="1414463" indent="-128588" algn="l" rtl="0" fontAlgn="base">
        <a:spcBef>
          <a:spcPct val="20000"/>
        </a:spcBef>
        <a:spcAft>
          <a:spcPct val="0"/>
        </a:spcAft>
        <a:buChar char="»"/>
        <a:defRPr sz="1125">
          <a:solidFill>
            <a:schemeClr val="tx1"/>
          </a:solidFill>
          <a:latin typeface="+mn-lt"/>
        </a:defRPr>
      </a:lvl6pPr>
      <a:lvl7pPr marL="1671638" indent="-128588" algn="l" rtl="0" fontAlgn="base">
        <a:spcBef>
          <a:spcPct val="20000"/>
        </a:spcBef>
        <a:spcAft>
          <a:spcPct val="0"/>
        </a:spcAft>
        <a:buChar char="»"/>
        <a:defRPr sz="1125">
          <a:solidFill>
            <a:schemeClr val="tx1"/>
          </a:solidFill>
          <a:latin typeface="+mn-lt"/>
        </a:defRPr>
      </a:lvl7pPr>
      <a:lvl8pPr marL="1928813" indent="-128588" algn="l" rtl="0" fontAlgn="base">
        <a:spcBef>
          <a:spcPct val="20000"/>
        </a:spcBef>
        <a:spcAft>
          <a:spcPct val="0"/>
        </a:spcAft>
        <a:buChar char="»"/>
        <a:defRPr sz="1125">
          <a:solidFill>
            <a:schemeClr val="tx1"/>
          </a:solidFill>
          <a:latin typeface="+mn-lt"/>
        </a:defRPr>
      </a:lvl8pPr>
      <a:lvl9pPr marL="2185988" indent="-128588" algn="l" rtl="0" fontAlgn="base">
        <a:spcBef>
          <a:spcPct val="20000"/>
        </a:spcBef>
        <a:spcAft>
          <a:spcPct val="0"/>
        </a:spcAft>
        <a:buChar char="»"/>
        <a:defRPr sz="1125">
          <a:solidFill>
            <a:schemeClr val="tx1"/>
          </a:solidFill>
          <a:latin typeface="+mn-lt"/>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1186/s13012-015-0209-1"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hyperlink" Target="https://cpb-us-w2.wpmucdn.com/sites.wustl.edu/dist/6/786/files/2017/11/DIRC-implementation-strategies-tool-1v33amk.pdf" TargetMode="External"/><Relationship Id="rId4" Type="http://schemas.openxmlformats.org/officeDocument/2006/relationships/hyperlink" Target="https://doi.org/10.1186/s13012-019-0892-4"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ideo" Target="https://www.youtube.com/embed/bn4aATMCfiw" TargetMode="Externa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8.tiff"/><Relationship Id="rId3" Type="http://schemas.openxmlformats.org/officeDocument/2006/relationships/image" Target="../media/image14.tiff"/><Relationship Id="rId7"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7.tiff"/><Relationship Id="rId5" Type="http://schemas.openxmlformats.org/officeDocument/2006/relationships/image" Target="../media/image16.tiff"/><Relationship Id="rId4" Type="http://schemas.openxmlformats.org/officeDocument/2006/relationships/image" Target="../media/image15.tiff"/></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EC8A290-79E7-46A4-8A36-B2D582702BE3}"/>
              </a:ext>
            </a:extLst>
          </p:cNvPr>
          <p:cNvSpPr>
            <a:spLocks noGrp="1"/>
          </p:cNvSpPr>
          <p:nvPr/>
        </p:nvSpPr>
        <p:spPr>
          <a:xfrm>
            <a:off x="2522775" y="1211529"/>
            <a:ext cx="6324599" cy="188595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bg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5000" b="1" dirty="0"/>
              <a:t>Using Evidence &amp; Theories to Inform Implementation Strategies</a:t>
            </a:r>
          </a:p>
          <a:p>
            <a:endParaRPr lang="en-US" sz="3800" dirty="0"/>
          </a:p>
        </p:txBody>
      </p:sp>
      <p:sp>
        <p:nvSpPr>
          <p:cNvPr id="2" name="Title 1" hidden="1">
            <a:extLst>
              <a:ext uri="{FF2B5EF4-FFF2-40B4-BE49-F238E27FC236}">
                <a16:creationId xmlns:a16="http://schemas.microsoft.com/office/drawing/2014/main" id="{931582B0-3F71-C722-27CB-5194C02DD7EE}"/>
              </a:ext>
            </a:extLst>
          </p:cNvPr>
          <p:cNvSpPr>
            <a:spLocks noGrp="1"/>
          </p:cNvSpPr>
          <p:nvPr>
            <p:ph type="title"/>
          </p:nvPr>
        </p:nvSpPr>
        <p:spPr/>
        <p:txBody>
          <a:bodyPr>
            <a:normAutofit fontScale="90000"/>
          </a:bodyPr>
          <a:lstStyle/>
          <a:p>
            <a:pPr rtl="0"/>
            <a:r>
              <a:rPr lang="en-US" sz="5000" b="1" i="0" dirty="0">
                <a:solidFill>
                  <a:srgbClr val="000000"/>
                </a:solidFill>
                <a:effectLst/>
                <a:latin typeface="Arial" panose="020B0604020202020204" pitchFamily="34" charset="0"/>
                <a:ea typeface="Arial" panose="020B0604020202020204" pitchFamily="34" charset="0"/>
                <a:cs typeface="Arial" panose="020B0604020202020204" pitchFamily="34" charset="0"/>
              </a:rPr>
              <a:t>Using Evidence &amp; Theories to Inform Implementation Strategies</a:t>
            </a:r>
            <a:endParaRPr lang="en-US" dirty="0">
              <a:effectLst/>
            </a:endParaRPr>
          </a:p>
        </p:txBody>
      </p:sp>
    </p:spTree>
    <p:extLst>
      <p:ext uri="{BB962C8B-B14F-4D97-AF65-F5344CB8AC3E}">
        <p14:creationId xmlns:p14="http://schemas.microsoft.com/office/powerpoint/2010/main" val="2368130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45F02A4-D0A3-E747-B6EF-A77F288379CF}"/>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spcAft>
                <a:spcPts val="1000"/>
              </a:spcAft>
              <a:buNone/>
            </a:pPr>
            <a:r>
              <a:rPr lang="en-US" sz="2400" dirty="0">
                <a:solidFill>
                  <a:schemeClr val="tx1"/>
                </a:solidFill>
              </a:rPr>
              <a:t>Some EBIs come with implementation guides</a:t>
            </a:r>
            <a:endParaRPr lang="en-US" dirty="0">
              <a:solidFill>
                <a:schemeClr val="tx1"/>
              </a:solidFill>
            </a:endParaRPr>
          </a:p>
          <a:p>
            <a:pPr marL="556895" lvl="1" indent="-213995">
              <a:spcAft>
                <a:spcPts val="1000"/>
              </a:spcAft>
              <a:buChar char="•"/>
            </a:pPr>
            <a:r>
              <a:rPr lang="en-US" sz="2400" dirty="0">
                <a:solidFill>
                  <a:schemeClr val="tx1"/>
                </a:solidFill>
              </a:rPr>
              <a:t>Examples: Evidence-Based Cancer Control Programs (EBCCP) downloadable implementation guides</a:t>
            </a:r>
          </a:p>
          <a:p>
            <a:pPr lvl="3">
              <a:spcAft>
                <a:spcPts val="1000"/>
              </a:spcAft>
            </a:pPr>
            <a:r>
              <a:rPr lang="en-US" sz="2400" dirty="0">
                <a:solidFill>
                  <a:schemeClr val="tx1"/>
                </a:solidFill>
              </a:rPr>
              <a:t>Delivery protocols</a:t>
            </a:r>
          </a:p>
          <a:p>
            <a:pPr lvl="3">
              <a:spcAft>
                <a:spcPts val="1000"/>
              </a:spcAft>
            </a:pPr>
            <a:r>
              <a:rPr lang="en-US" sz="2400" dirty="0">
                <a:solidFill>
                  <a:schemeClr val="tx1"/>
                </a:solidFill>
              </a:rPr>
              <a:t>Reminder card templates</a:t>
            </a:r>
          </a:p>
          <a:p>
            <a:pPr lvl="3">
              <a:spcAft>
                <a:spcPts val="1000"/>
              </a:spcAft>
            </a:pPr>
            <a:r>
              <a:rPr lang="en-US" sz="2400" dirty="0">
                <a:solidFill>
                  <a:schemeClr val="tx1"/>
                </a:solidFill>
              </a:rPr>
              <a:t>Scripts</a:t>
            </a:r>
          </a:p>
          <a:p>
            <a:pPr lvl="3">
              <a:spcAft>
                <a:spcPts val="1000"/>
              </a:spcAft>
            </a:pPr>
            <a:r>
              <a:rPr lang="en-US" sz="2400" dirty="0">
                <a:solidFill>
                  <a:schemeClr val="tx1"/>
                </a:solidFill>
              </a:rPr>
              <a:t>Factsheets</a:t>
            </a:r>
          </a:p>
          <a:p>
            <a:pPr lvl="3">
              <a:spcAft>
                <a:spcPts val="1000"/>
              </a:spcAft>
            </a:pPr>
            <a:r>
              <a:rPr lang="en-US" sz="2400" dirty="0">
                <a:solidFill>
                  <a:schemeClr val="tx1"/>
                </a:solidFill>
              </a:rPr>
              <a:t>Videos</a:t>
            </a:r>
          </a:p>
        </p:txBody>
      </p:sp>
      <p:pic>
        <p:nvPicPr>
          <p:cNvPr id="2" name="Picture 5" descr="Strategies icon">
            <a:extLst>
              <a:ext uri="{FF2B5EF4-FFF2-40B4-BE49-F238E27FC236}">
                <a16:creationId xmlns:a16="http://schemas.microsoft.com/office/drawing/2014/main" id="{7FFAC094-E0A8-43DF-9B4D-F6129952EC09}"/>
              </a:ext>
            </a:extLst>
          </p:cNvPr>
          <p:cNvPicPr>
            <a:picLocks noChangeAspect="1"/>
          </p:cNvPicPr>
          <p:nvPr/>
        </p:nvPicPr>
        <p:blipFill>
          <a:blip r:embed="rId3"/>
          <a:stretch>
            <a:fillRect/>
          </a:stretch>
        </p:blipFill>
        <p:spPr>
          <a:xfrm>
            <a:off x="7832115" y="308537"/>
            <a:ext cx="1076325" cy="1190625"/>
          </a:xfrm>
          <a:prstGeom prst="rect">
            <a:avLst/>
          </a:prstGeom>
        </p:spPr>
      </p:pic>
      <p:sp>
        <p:nvSpPr>
          <p:cNvPr id="3" name="Title 2">
            <a:extLst>
              <a:ext uri="{FF2B5EF4-FFF2-40B4-BE49-F238E27FC236}">
                <a16:creationId xmlns:a16="http://schemas.microsoft.com/office/drawing/2014/main" id="{B092520F-3295-074D-993A-A1280BC85FDA}"/>
              </a:ext>
            </a:extLst>
          </p:cNvPr>
          <p:cNvSpPr>
            <a:spLocks noGrp="1"/>
          </p:cNvSpPr>
          <p:nvPr>
            <p:ph type="title"/>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Intervention Specific Guidance </a:t>
            </a:r>
            <a:r>
              <a:rPr lang="en-US" sz="1850" dirty="0"/>
              <a:t> </a:t>
            </a:r>
            <a:endParaRPr lang="en-US" dirty="0"/>
          </a:p>
        </p:txBody>
      </p:sp>
    </p:spTree>
    <p:extLst>
      <p:ext uri="{BB962C8B-B14F-4D97-AF65-F5344CB8AC3E}">
        <p14:creationId xmlns:p14="http://schemas.microsoft.com/office/powerpoint/2010/main" val="4058580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620A080-BD45-4A93-8EE9-270E60A2D4EA}"/>
              </a:ext>
            </a:extLst>
          </p:cNvPr>
          <p:cNvSpPr txBox="1"/>
          <p:nvPr/>
        </p:nvSpPr>
        <p:spPr>
          <a:xfrm>
            <a:off x="7839279" y="5317731"/>
            <a:ext cx="1377300"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Skolarus et al., 2016</a:t>
            </a:r>
            <a:endParaRPr lang="en-US" dirty="0">
              <a:solidFill>
                <a:schemeClr val="bg1">
                  <a:lumMod val="65000"/>
                </a:schemeClr>
              </a:solidFill>
            </a:endParaRPr>
          </a:p>
        </p:txBody>
      </p:sp>
      <p:sp>
        <p:nvSpPr>
          <p:cNvPr id="3" name="Content Placeholder 2">
            <a:extLst>
              <a:ext uri="{FF2B5EF4-FFF2-40B4-BE49-F238E27FC236}">
                <a16:creationId xmlns:a16="http://schemas.microsoft.com/office/drawing/2014/main" id="{1FB923BB-9354-439F-9943-CE6CA05A93F7}"/>
              </a:ext>
            </a:extLst>
          </p:cNvPr>
          <p:cNvSpPr>
            <a:spLocks noGrp="1"/>
          </p:cNvSpPr>
          <p:nvPr>
            <p:ph idx="1"/>
          </p:nvPr>
        </p:nvSpPr>
        <p:spPr/>
        <p:txBody>
          <a:bodyPr/>
          <a:lstStyle/>
          <a:p>
            <a:pPr marL="457200" indent="-457200">
              <a:buAutoNum type="arabicPeriod"/>
            </a:pPr>
            <a:r>
              <a:rPr lang="en-US" dirty="0">
                <a:solidFill>
                  <a:schemeClr val="tx1"/>
                </a:solidFill>
                <a:cs typeface="Arial"/>
              </a:rPr>
              <a:t>Locate intervention-specific guidance </a:t>
            </a:r>
          </a:p>
          <a:p>
            <a:pPr marL="885825" lvl="1" indent="-342900">
              <a:spcAft>
                <a:spcPts val="1000"/>
              </a:spcAft>
              <a:buFont typeface="Arial" panose="020B0604020202020204" pitchFamily="34" charset="0"/>
              <a:buChar char="•"/>
            </a:pPr>
            <a:r>
              <a:rPr lang="en-US" sz="2400" dirty="0">
                <a:solidFill>
                  <a:schemeClr val="tx1"/>
                </a:solidFill>
                <a:cs typeface="Arial"/>
              </a:rPr>
              <a:t>Intervention &amp; Implementation Guidelines </a:t>
            </a:r>
          </a:p>
          <a:p>
            <a:pPr marL="457200" indent="-457200">
              <a:spcAft>
                <a:spcPts val="1000"/>
              </a:spcAft>
              <a:buAutoNum type="arabicPeriod"/>
            </a:pPr>
            <a:r>
              <a:rPr lang="en-US" b="1" dirty="0">
                <a:solidFill>
                  <a:srgbClr val="0097DA"/>
                </a:solidFill>
                <a:cs typeface="Arial"/>
              </a:rPr>
              <a:t>Apply behavioral change theories</a:t>
            </a:r>
          </a:p>
          <a:p>
            <a:pPr marL="457200" indent="-457200">
              <a:buAutoNum type="arabicPeriod"/>
            </a:pPr>
            <a:r>
              <a:rPr lang="en-US" dirty="0">
                <a:solidFill>
                  <a:schemeClr val="tx1"/>
                </a:solidFill>
                <a:cs typeface="Arial"/>
              </a:rPr>
              <a:t>Use implementation science research approaches </a:t>
            </a:r>
          </a:p>
          <a:p>
            <a:pPr marL="885825" lvl="1" indent="-342900">
              <a:buFont typeface="Arial" panose="020B0604020202020204" pitchFamily="34" charset="0"/>
              <a:buChar char="•"/>
            </a:pPr>
            <a:r>
              <a:rPr lang="en-US" sz="2400" dirty="0">
                <a:solidFill>
                  <a:schemeClr val="tx1"/>
                </a:solidFill>
                <a:cs typeface="Arial"/>
              </a:rPr>
              <a:t>Design tailored implementation strategies </a:t>
            </a:r>
          </a:p>
          <a:p>
            <a:pPr marL="885825" lvl="1" indent="-342900">
              <a:buFont typeface="Arial" panose="020B0604020202020204" pitchFamily="34" charset="0"/>
              <a:buChar char="•"/>
            </a:pPr>
            <a:r>
              <a:rPr lang="en-US" sz="2400" dirty="0">
                <a:solidFill>
                  <a:schemeClr val="tx1"/>
                </a:solidFill>
                <a:cs typeface="Arial"/>
              </a:rPr>
              <a:t>Use contextual evidence to select/ design strategies</a:t>
            </a:r>
          </a:p>
        </p:txBody>
      </p:sp>
      <p:pic>
        <p:nvPicPr>
          <p:cNvPr id="5" name="Picture 5" descr="Strategies icon">
            <a:extLst>
              <a:ext uri="{FF2B5EF4-FFF2-40B4-BE49-F238E27FC236}">
                <a16:creationId xmlns:a16="http://schemas.microsoft.com/office/drawing/2014/main" id="{FBE55489-9EAA-45ED-9D35-F7AFEF5AD35A}"/>
              </a:ext>
            </a:extLst>
          </p:cNvPr>
          <p:cNvPicPr>
            <a:picLocks noChangeAspect="1"/>
          </p:cNvPicPr>
          <p:nvPr/>
        </p:nvPicPr>
        <p:blipFill>
          <a:blip r:embed="rId3"/>
          <a:stretch>
            <a:fillRect/>
          </a:stretch>
        </p:blipFill>
        <p:spPr>
          <a:xfrm>
            <a:off x="7832115" y="308537"/>
            <a:ext cx="1076325" cy="1190625"/>
          </a:xfrm>
          <a:prstGeom prst="rect">
            <a:avLst/>
          </a:prstGeom>
        </p:spPr>
      </p:pic>
      <p:sp>
        <p:nvSpPr>
          <p:cNvPr id="2" name="Title 1">
            <a:extLst>
              <a:ext uri="{FF2B5EF4-FFF2-40B4-BE49-F238E27FC236}">
                <a16:creationId xmlns:a16="http://schemas.microsoft.com/office/drawing/2014/main" id="{D79D7DD3-4DD8-4DFC-AAFA-A3B6412C8E7C}"/>
              </a:ext>
            </a:extLst>
          </p:cNvPr>
          <p:cNvSpPr>
            <a:spLocks noGrp="1"/>
          </p:cNvSpPr>
          <p:nvPr>
            <p:ph type="title"/>
          </p:nvPr>
        </p:nvSpPr>
        <p:spPr/>
        <p:txBody>
          <a:bodyPr>
            <a:noAutofit/>
          </a:bodyPr>
          <a:lstStyle/>
          <a:p>
            <a:r>
              <a:rPr lang="en-US" sz="3600" dirty="0">
                <a:solidFill>
                  <a:schemeClr val="tx2"/>
                </a:solidFill>
                <a:latin typeface="Arial"/>
                <a:cs typeface="Arial"/>
              </a:rPr>
              <a:t>Use Evidence &amp; Theories to Plan Implementation Strategies</a:t>
            </a:r>
            <a:endParaRPr lang="en-US" sz="3600" dirty="0">
              <a:solidFill>
                <a:schemeClr val="tx2"/>
              </a:solidFill>
            </a:endParaRPr>
          </a:p>
        </p:txBody>
      </p:sp>
    </p:spTree>
    <p:extLst>
      <p:ext uri="{BB962C8B-B14F-4D97-AF65-F5344CB8AC3E}">
        <p14:creationId xmlns:p14="http://schemas.microsoft.com/office/powerpoint/2010/main" val="4002730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0DDCCB-83B4-4640-87C4-84F831F849E6}"/>
              </a:ext>
            </a:extLst>
          </p:cNvPr>
          <p:cNvSpPr txBox="1"/>
          <p:nvPr/>
        </p:nvSpPr>
        <p:spPr>
          <a:xfrm>
            <a:off x="7686539" y="5192142"/>
            <a:ext cx="1526380" cy="7028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1000" dirty="0">
                <a:solidFill>
                  <a:schemeClr val="bg1">
                    <a:lumMod val="65000"/>
                  </a:schemeClr>
                </a:solidFill>
              </a:rPr>
              <a:t>ICEBeRG Group, 2006</a:t>
            </a:r>
            <a:endParaRPr lang="en-US" dirty="0">
              <a:solidFill>
                <a:schemeClr val="bg1">
                  <a:lumMod val="65000"/>
                </a:schemeClr>
              </a:solidFill>
            </a:endParaRPr>
          </a:p>
          <a:p>
            <a:pPr marL="0" indent="0">
              <a:buNone/>
            </a:pPr>
            <a:r>
              <a:rPr lang="en-US" sz="1000" dirty="0">
                <a:solidFill>
                  <a:schemeClr val="bg1">
                    <a:lumMod val="65000"/>
                  </a:schemeClr>
                </a:solidFill>
              </a:rPr>
              <a:t>Jacobs et al., 2012</a:t>
            </a:r>
          </a:p>
          <a:p>
            <a:pPr algn="r"/>
            <a:endParaRPr lang="en-US" sz="1867" dirty="0"/>
          </a:p>
        </p:txBody>
      </p:sp>
      <p:sp>
        <p:nvSpPr>
          <p:cNvPr id="4" name="Content Placeholder 3">
            <a:extLst>
              <a:ext uri="{FF2B5EF4-FFF2-40B4-BE49-F238E27FC236}">
                <a16:creationId xmlns:a16="http://schemas.microsoft.com/office/drawing/2014/main" id="{AA6FB826-075B-CA45-AE86-879A4CD7E982}"/>
              </a:ext>
            </a:extLst>
          </p:cNvPr>
          <p:cNvSpPr>
            <a:spLocks noGrp="1"/>
          </p:cNvSpPr>
          <p:nvPr>
            <p:ph sz="half" idx="2"/>
          </p:nvPr>
        </p:nvSpPr>
        <p:spPr>
          <a:xfrm>
            <a:off x="4573657" y="1601858"/>
            <a:ext cx="4038600" cy="3709474"/>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 sz="2400" dirty="0"/>
              <a:t>“Public health interventions </a:t>
            </a:r>
            <a:r>
              <a:rPr lang="en" sz="2400" dirty="0">
                <a:solidFill>
                  <a:schemeClr val="tx2"/>
                </a:solidFill>
              </a:rPr>
              <a:t>grounded in health behavior theory</a:t>
            </a:r>
            <a:r>
              <a:rPr lang="en" sz="2400" dirty="0">
                <a:solidFill>
                  <a:srgbClr val="00B0F0"/>
                </a:solidFill>
              </a:rPr>
              <a:t> </a:t>
            </a:r>
            <a:r>
              <a:rPr lang="en" sz="2400" dirty="0"/>
              <a:t>often prove to be </a:t>
            </a:r>
            <a:r>
              <a:rPr lang="en" sz="2400" b="1" dirty="0">
                <a:solidFill>
                  <a:srgbClr val="0097DA"/>
                </a:solidFill>
              </a:rPr>
              <a:t>more effective </a:t>
            </a:r>
            <a:r>
              <a:rPr lang="en" sz="2400" dirty="0"/>
              <a:t>than those lacking a theoretical base, because these theories conceptualize the </a:t>
            </a:r>
            <a:r>
              <a:rPr lang="en" sz="2400" b="1" dirty="0">
                <a:solidFill>
                  <a:srgbClr val="0097DA"/>
                </a:solidFill>
              </a:rPr>
              <a:t>mechanisms</a:t>
            </a:r>
            <a:r>
              <a:rPr lang="en" sz="2400" dirty="0">
                <a:solidFill>
                  <a:srgbClr val="0097DA"/>
                </a:solidFill>
              </a:rPr>
              <a:t> </a:t>
            </a:r>
            <a:r>
              <a:rPr lang="en" sz="2400" dirty="0"/>
              <a:t>that underlie behavior change.”</a:t>
            </a:r>
          </a:p>
        </p:txBody>
      </p:sp>
      <p:sp>
        <p:nvSpPr>
          <p:cNvPr id="3" name="Content Placeholder 2">
            <a:extLst>
              <a:ext uri="{FF2B5EF4-FFF2-40B4-BE49-F238E27FC236}">
                <a16:creationId xmlns:a16="http://schemas.microsoft.com/office/drawing/2014/main" id="{06A15F71-9D5F-C441-BF58-3C2E5305F9A1}"/>
              </a:ext>
            </a:extLst>
          </p:cNvPr>
          <p:cNvSpPr>
            <a:spLocks noGrp="1"/>
          </p:cNvSpPr>
          <p:nvPr>
            <p:ph sz="half"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spcAft>
                <a:spcPts val="1000"/>
              </a:spcAft>
            </a:pPr>
            <a:r>
              <a:rPr lang="en-US" sz="2400" dirty="0"/>
              <a:t>Guide implementation process step by step</a:t>
            </a:r>
          </a:p>
          <a:p>
            <a:pPr>
              <a:spcAft>
                <a:spcPts val="1000"/>
              </a:spcAft>
            </a:pPr>
            <a:r>
              <a:rPr lang="en-US" sz="2400" dirty="0"/>
              <a:t>Helps to focus on implementation outcomes</a:t>
            </a:r>
          </a:p>
        </p:txBody>
      </p:sp>
      <p:pic>
        <p:nvPicPr>
          <p:cNvPr id="5" name="Picture 5" descr="Strategies icon">
            <a:extLst>
              <a:ext uri="{FF2B5EF4-FFF2-40B4-BE49-F238E27FC236}">
                <a16:creationId xmlns:a16="http://schemas.microsoft.com/office/drawing/2014/main" id="{F33121A7-097C-46CB-8FE9-EA69D4615A1D}"/>
              </a:ext>
            </a:extLst>
          </p:cNvPr>
          <p:cNvPicPr>
            <a:picLocks noChangeAspect="1"/>
          </p:cNvPicPr>
          <p:nvPr/>
        </p:nvPicPr>
        <p:blipFill>
          <a:blip r:embed="rId3"/>
          <a:stretch>
            <a:fillRect/>
          </a:stretch>
        </p:blipFill>
        <p:spPr>
          <a:xfrm>
            <a:off x="7832115" y="308537"/>
            <a:ext cx="1076325" cy="1190625"/>
          </a:xfrm>
          <a:prstGeom prst="rect">
            <a:avLst/>
          </a:prstGeom>
        </p:spPr>
      </p:pic>
      <p:sp>
        <p:nvSpPr>
          <p:cNvPr id="2" name="Title 1">
            <a:extLst>
              <a:ext uri="{FF2B5EF4-FFF2-40B4-BE49-F238E27FC236}">
                <a16:creationId xmlns:a16="http://schemas.microsoft.com/office/drawing/2014/main" id="{04DF94F0-B7A9-4643-AA70-09879569642B}"/>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Behavioral Change Theories</a:t>
            </a:r>
          </a:p>
        </p:txBody>
      </p:sp>
    </p:spTree>
    <p:extLst>
      <p:ext uri="{BB962C8B-B14F-4D97-AF65-F5344CB8AC3E}">
        <p14:creationId xmlns:p14="http://schemas.microsoft.com/office/powerpoint/2010/main" val="3116450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620A080-BD45-4A93-8EE9-270E60A2D4EA}"/>
              </a:ext>
            </a:extLst>
          </p:cNvPr>
          <p:cNvSpPr txBox="1"/>
          <p:nvPr/>
        </p:nvSpPr>
        <p:spPr>
          <a:xfrm>
            <a:off x="7824991" y="5317731"/>
            <a:ext cx="1377300"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Skolarus et al., 2016</a:t>
            </a:r>
            <a:endParaRPr lang="en-US" dirty="0">
              <a:solidFill>
                <a:schemeClr val="bg1">
                  <a:lumMod val="65000"/>
                </a:schemeClr>
              </a:solidFill>
            </a:endParaRPr>
          </a:p>
        </p:txBody>
      </p:sp>
      <p:sp>
        <p:nvSpPr>
          <p:cNvPr id="3" name="Content Placeholder 2">
            <a:extLst>
              <a:ext uri="{FF2B5EF4-FFF2-40B4-BE49-F238E27FC236}">
                <a16:creationId xmlns:a16="http://schemas.microsoft.com/office/drawing/2014/main" id="{1FB923BB-9354-439F-9943-CE6CA05A93F7}"/>
              </a:ext>
            </a:extLst>
          </p:cNvPr>
          <p:cNvSpPr>
            <a:spLocks noGrp="1"/>
          </p:cNvSpPr>
          <p:nvPr>
            <p:ph idx="1"/>
          </p:nvPr>
        </p:nvSpPr>
        <p:spPr/>
        <p:txBody>
          <a:bodyPr/>
          <a:lstStyle/>
          <a:p>
            <a:pPr marL="457200" indent="-457200">
              <a:buAutoNum type="arabicPeriod"/>
            </a:pPr>
            <a:r>
              <a:rPr lang="en-US" dirty="0">
                <a:solidFill>
                  <a:schemeClr val="tx2"/>
                </a:solidFill>
                <a:cs typeface="Arial"/>
              </a:rPr>
              <a:t>Locate intervention-specific guidance </a:t>
            </a:r>
          </a:p>
          <a:p>
            <a:pPr marL="885825" lvl="1" indent="-342900">
              <a:spcAft>
                <a:spcPts val="1000"/>
              </a:spcAft>
              <a:buFont typeface="Arial" panose="020B0604020202020204" pitchFamily="34" charset="0"/>
              <a:buChar char="•"/>
            </a:pPr>
            <a:r>
              <a:rPr lang="en-US" sz="2400" dirty="0">
                <a:solidFill>
                  <a:schemeClr val="tx2"/>
                </a:solidFill>
                <a:cs typeface="Arial"/>
              </a:rPr>
              <a:t>Intervention &amp; Implementation Guidelines </a:t>
            </a:r>
          </a:p>
          <a:p>
            <a:pPr marL="457200" indent="-457200">
              <a:spcAft>
                <a:spcPts val="1000"/>
              </a:spcAft>
              <a:buAutoNum type="arabicPeriod"/>
            </a:pPr>
            <a:r>
              <a:rPr lang="en-US" dirty="0">
                <a:solidFill>
                  <a:schemeClr val="tx2"/>
                </a:solidFill>
                <a:cs typeface="Arial"/>
              </a:rPr>
              <a:t>Apply behavioral change theories</a:t>
            </a:r>
          </a:p>
          <a:p>
            <a:pPr marL="457200" indent="-457200">
              <a:buAutoNum type="arabicPeriod"/>
            </a:pPr>
            <a:r>
              <a:rPr lang="en-US" b="1" dirty="0">
                <a:solidFill>
                  <a:srgbClr val="0097DA"/>
                </a:solidFill>
                <a:cs typeface="Arial"/>
              </a:rPr>
              <a:t>Use implementation science research approaches </a:t>
            </a:r>
          </a:p>
          <a:p>
            <a:pPr marL="885825" lvl="1" indent="-342900">
              <a:buFont typeface="Arial" panose="020B0604020202020204" pitchFamily="34" charset="0"/>
              <a:buChar char="•"/>
            </a:pPr>
            <a:r>
              <a:rPr lang="en-US" sz="2400" b="1" dirty="0">
                <a:solidFill>
                  <a:srgbClr val="0097DA"/>
                </a:solidFill>
                <a:cs typeface="Arial"/>
              </a:rPr>
              <a:t>Design tailored implementation strategies </a:t>
            </a:r>
          </a:p>
          <a:p>
            <a:pPr marL="885825" lvl="1" indent="-342900">
              <a:buFont typeface="Arial" panose="020B0604020202020204" pitchFamily="34" charset="0"/>
              <a:buChar char="•"/>
            </a:pPr>
            <a:r>
              <a:rPr lang="en-US" sz="2400" b="1" dirty="0">
                <a:solidFill>
                  <a:srgbClr val="0097DA"/>
                </a:solidFill>
                <a:cs typeface="Arial"/>
              </a:rPr>
              <a:t>Use contextual evidence to select/ design strategies</a:t>
            </a:r>
          </a:p>
        </p:txBody>
      </p:sp>
      <p:pic>
        <p:nvPicPr>
          <p:cNvPr id="5" name="Picture 5" descr="Strategies icon">
            <a:extLst>
              <a:ext uri="{FF2B5EF4-FFF2-40B4-BE49-F238E27FC236}">
                <a16:creationId xmlns:a16="http://schemas.microsoft.com/office/drawing/2014/main" id="{FBE55489-9EAA-45ED-9D35-F7AFEF5AD35A}"/>
              </a:ext>
            </a:extLst>
          </p:cNvPr>
          <p:cNvPicPr>
            <a:picLocks noChangeAspect="1"/>
          </p:cNvPicPr>
          <p:nvPr/>
        </p:nvPicPr>
        <p:blipFill>
          <a:blip r:embed="rId3"/>
          <a:stretch>
            <a:fillRect/>
          </a:stretch>
        </p:blipFill>
        <p:spPr>
          <a:xfrm>
            <a:off x="7832115" y="308537"/>
            <a:ext cx="1076325" cy="1190625"/>
          </a:xfrm>
          <a:prstGeom prst="rect">
            <a:avLst/>
          </a:prstGeom>
        </p:spPr>
      </p:pic>
      <p:sp>
        <p:nvSpPr>
          <p:cNvPr id="2" name="Title 1">
            <a:extLst>
              <a:ext uri="{FF2B5EF4-FFF2-40B4-BE49-F238E27FC236}">
                <a16:creationId xmlns:a16="http://schemas.microsoft.com/office/drawing/2014/main" id="{D79D7DD3-4DD8-4DFC-AAFA-A3B6412C8E7C}"/>
              </a:ext>
            </a:extLst>
          </p:cNvPr>
          <p:cNvSpPr>
            <a:spLocks noGrp="1"/>
          </p:cNvSpPr>
          <p:nvPr>
            <p:ph type="title"/>
          </p:nvPr>
        </p:nvSpPr>
        <p:spPr/>
        <p:txBody>
          <a:bodyPr>
            <a:noAutofit/>
          </a:bodyPr>
          <a:lstStyle/>
          <a:p>
            <a:r>
              <a:rPr lang="en-US" sz="3600" dirty="0">
                <a:solidFill>
                  <a:schemeClr val="tx2"/>
                </a:solidFill>
                <a:latin typeface="Arial"/>
                <a:cs typeface="Arial"/>
              </a:rPr>
              <a:t>Use Evidence &amp; Theories to Plan Implementation Strategies</a:t>
            </a:r>
            <a:endParaRPr lang="en-US" sz="3600" dirty="0">
              <a:solidFill>
                <a:schemeClr val="tx2"/>
              </a:solidFill>
            </a:endParaRPr>
          </a:p>
        </p:txBody>
      </p:sp>
    </p:spTree>
    <p:extLst>
      <p:ext uri="{BB962C8B-B14F-4D97-AF65-F5344CB8AC3E}">
        <p14:creationId xmlns:p14="http://schemas.microsoft.com/office/powerpoint/2010/main" val="2861107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oolbox icon">
            <a:extLst>
              <a:ext uri="{FF2B5EF4-FFF2-40B4-BE49-F238E27FC236}">
                <a16:creationId xmlns:a16="http://schemas.microsoft.com/office/drawing/2014/main" id="{85DAE02F-C2B4-44A0-A53C-D10357A7AC81}"/>
              </a:ext>
            </a:extLst>
          </p:cNvPr>
          <p:cNvPicPr>
            <a:picLocks noChangeAspect="1"/>
          </p:cNvPicPr>
          <p:nvPr/>
        </p:nvPicPr>
        <p:blipFill>
          <a:blip r:embed="rId3"/>
          <a:stretch>
            <a:fillRect/>
          </a:stretch>
        </p:blipFill>
        <p:spPr>
          <a:xfrm>
            <a:off x="5302715" y="2752946"/>
            <a:ext cx="1577193" cy="1577193"/>
          </a:xfrm>
          <a:prstGeom prst="rect">
            <a:avLst/>
          </a:prstGeom>
        </p:spPr>
      </p:pic>
      <p:sp>
        <p:nvSpPr>
          <p:cNvPr id="3" name="Content Placeholder 2">
            <a:extLst>
              <a:ext uri="{FF2B5EF4-FFF2-40B4-BE49-F238E27FC236}">
                <a16:creationId xmlns:a16="http://schemas.microsoft.com/office/drawing/2014/main" id="{20D4B678-F853-BF47-A30D-568D753C2F32}"/>
              </a:ext>
            </a:extLst>
          </p:cNvPr>
          <p:cNvSpPr>
            <a:spLocks noGrp="1"/>
          </p:cNvSpPr>
          <p:nvPr>
            <p:ph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nSpc>
                <a:spcPct val="114999"/>
              </a:lnSpc>
              <a:spcAft>
                <a:spcPts val="1000"/>
              </a:spcAft>
              <a:buNone/>
            </a:pPr>
            <a:r>
              <a:rPr lang="en-US" sz="2400" dirty="0"/>
              <a:t>Implementation science provides us with evidence completely focused on optimizing the implementation process</a:t>
            </a:r>
            <a:endParaRPr lang="en-US" dirty="0"/>
          </a:p>
          <a:p>
            <a:pPr marL="556895" lvl="1" indent="-213995">
              <a:lnSpc>
                <a:spcPct val="114999"/>
              </a:lnSpc>
            </a:pPr>
            <a:r>
              <a:rPr lang="en-US" sz="2400" dirty="0"/>
              <a:t>Toolkits</a:t>
            </a:r>
          </a:p>
          <a:p>
            <a:pPr marL="556895" lvl="1" indent="-213995">
              <a:lnSpc>
                <a:spcPct val="114999"/>
              </a:lnSpc>
            </a:pPr>
            <a:r>
              <a:rPr lang="en-US" sz="2400" dirty="0"/>
              <a:t>Journal articles</a:t>
            </a:r>
          </a:p>
          <a:p>
            <a:pPr marL="556895" lvl="1" indent="-213995">
              <a:lnSpc>
                <a:spcPct val="114999"/>
              </a:lnSpc>
            </a:pPr>
            <a:r>
              <a:rPr lang="en-US" sz="2400" dirty="0"/>
              <a:t>Systematic reviews</a:t>
            </a:r>
          </a:p>
        </p:txBody>
      </p:sp>
      <p:sp>
        <p:nvSpPr>
          <p:cNvPr id="2" name="Title 1">
            <a:extLst>
              <a:ext uri="{FF2B5EF4-FFF2-40B4-BE49-F238E27FC236}">
                <a16:creationId xmlns:a16="http://schemas.microsoft.com/office/drawing/2014/main" id="{24224B49-760B-234A-917E-634794FBA188}"/>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Implementation Science Approaches</a:t>
            </a:r>
            <a:endParaRPr lang="en-US" sz="3600" dirty="0"/>
          </a:p>
        </p:txBody>
      </p:sp>
    </p:spTree>
    <p:extLst>
      <p:ext uri="{BB962C8B-B14F-4D97-AF65-F5344CB8AC3E}">
        <p14:creationId xmlns:p14="http://schemas.microsoft.com/office/powerpoint/2010/main" val="1428875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DE9D35-9531-AC43-80A7-0EAA1456781A}"/>
              </a:ext>
            </a:extLst>
          </p:cNvPr>
          <p:cNvSpPr txBox="1"/>
          <p:nvPr/>
        </p:nvSpPr>
        <p:spPr>
          <a:xfrm>
            <a:off x="6823207" y="5306822"/>
            <a:ext cx="2386406"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Looijmans-van den Akker et al., 2011</a:t>
            </a:r>
            <a:endParaRPr lang="en-US" dirty="0">
              <a:solidFill>
                <a:schemeClr val="bg1">
                  <a:lumMod val="65000"/>
                </a:schemeClr>
              </a:solidFill>
            </a:endParaRPr>
          </a:p>
        </p:txBody>
      </p:sp>
      <p:sp>
        <p:nvSpPr>
          <p:cNvPr id="4" name="Content Placeholder 3">
            <a:extLst>
              <a:ext uri="{FF2B5EF4-FFF2-40B4-BE49-F238E27FC236}">
                <a16:creationId xmlns:a16="http://schemas.microsoft.com/office/drawing/2014/main" id="{C4273ACA-D28F-2D41-AB9F-0CA198BD89C9}"/>
              </a:ext>
            </a:extLst>
          </p:cNvPr>
          <p:cNvSpPr>
            <a:spLocks noGrp="1"/>
          </p:cNvSpPr>
          <p:nvPr>
            <p:ph sz="half" idx="2"/>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spcAft>
                <a:spcPts val="1000"/>
              </a:spcAft>
              <a:buNone/>
            </a:pPr>
            <a:r>
              <a:rPr lang="en" sz="2400" b="1" dirty="0">
                <a:solidFill>
                  <a:srgbClr val="0097DA"/>
                </a:solidFill>
              </a:rPr>
              <a:t>Intervention Mapping: </a:t>
            </a:r>
            <a:endParaRPr lang="en-US" dirty="0"/>
          </a:p>
          <a:p>
            <a:pPr marL="0" indent="0">
              <a:lnSpc>
                <a:spcPct val="114999"/>
              </a:lnSpc>
              <a:buNone/>
            </a:pPr>
            <a:r>
              <a:rPr lang="en" sz="2400" dirty="0"/>
              <a:t>A</a:t>
            </a:r>
            <a:r>
              <a:rPr lang="en" sz="2400" dirty="0">
                <a:solidFill>
                  <a:srgbClr val="00B0F0"/>
                </a:solidFill>
              </a:rPr>
              <a:t> </a:t>
            </a:r>
            <a:r>
              <a:rPr lang="en" sz="2400" dirty="0">
                <a:solidFill>
                  <a:schemeClr val="tx1"/>
                </a:solidFill>
              </a:rPr>
              <a:t>six</a:t>
            </a:r>
            <a:r>
              <a:rPr lang="en" sz="2400" dirty="0"/>
              <a:t>-step method for developing effective interventions by integrating evidence, context and theories</a:t>
            </a:r>
          </a:p>
        </p:txBody>
      </p:sp>
      <p:sp>
        <p:nvSpPr>
          <p:cNvPr id="3" name="Content Placeholder 2">
            <a:extLst>
              <a:ext uri="{FF2B5EF4-FFF2-40B4-BE49-F238E27FC236}">
                <a16:creationId xmlns:a16="http://schemas.microsoft.com/office/drawing/2014/main" id="{8048C83C-B56E-9647-B9E1-2AA44130C9B3}"/>
              </a:ext>
            </a:extLst>
          </p:cNvPr>
          <p:cNvSpPr>
            <a:spLocks noGrp="1"/>
          </p:cNvSpPr>
          <p:nvPr>
            <p:ph sz="half"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spcAft>
                <a:spcPts val="1000"/>
              </a:spcAft>
              <a:buNone/>
            </a:pPr>
            <a:r>
              <a:rPr lang="en" sz="2400" b="1" dirty="0">
                <a:solidFill>
                  <a:srgbClr val="0097DA"/>
                </a:solidFill>
              </a:rPr>
              <a:t>Implementation Research Logic Modelling:</a:t>
            </a:r>
            <a:endParaRPr lang="en-US" dirty="0"/>
          </a:p>
          <a:p>
            <a:pPr marL="0" indent="0">
              <a:lnSpc>
                <a:spcPct val="114999"/>
              </a:lnSpc>
              <a:buNone/>
            </a:pPr>
            <a:r>
              <a:rPr lang="en-US" sz="2400" dirty="0"/>
              <a:t>A</a:t>
            </a:r>
            <a:r>
              <a:rPr lang="en" sz="2400" dirty="0"/>
              <a:t> structured way of developing a pathway between context and outcomes</a:t>
            </a:r>
            <a:endParaRPr lang="en" dirty="0"/>
          </a:p>
          <a:p>
            <a:pPr marL="0" indent="0">
              <a:buNone/>
            </a:pPr>
            <a:endParaRPr lang="en-US" dirty="0"/>
          </a:p>
        </p:txBody>
      </p:sp>
      <p:pic>
        <p:nvPicPr>
          <p:cNvPr id="8" name="Picture 5" descr="Strategies icon">
            <a:extLst>
              <a:ext uri="{FF2B5EF4-FFF2-40B4-BE49-F238E27FC236}">
                <a16:creationId xmlns:a16="http://schemas.microsoft.com/office/drawing/2014/main" id="{89133E44-C9AB-4ACE-8838-433FA64F8423}"/>
              </a:ext>
            </a:extLst>
          </p:cNvPr>
          <p:cNvPicPr>
            <a:picLocks noChangeAspect="1"/>
          </p:cNvPicPr>
          <p:nvPr/>
        </p:nvPicPr>
        <p:blipFill>
          <a:blip r:embed="rId3"/>
          <a:stretch>
            <a:fillRect/>
          </a:stretch>
        </p:blipFill>
        <p:spPr>
          <a:xfrm>
            <a:off x="7832115" y="308537"/>
            <a:ext cx="1076325" cy="1190625"/>
          </a:xfrm>
          <a:prstGeom prst="rect">
            <a:avLst/>
          </a:prstGeom>
        </p:spPr>
      </p:pic>
      <p:sp>
        <p:nvSpPr>
          <p:cNvPr id="2" name="Title 1">
            <a:extLst>
              <a:ext uri="{FF2B5EF4-FFF2-40B4-BE49-F238E27FC236}">
                <a16:creationId xmlns:a16="http://schemas.microsoft.com/office/drawing/2014/main" id="{C858B36A-8FB5-4141-A49E-C4BE4F0A2A53}"/>
              </a:ext>
            </a:extLst>
          </p:cNvPr>
          <p:cNvSpPr>
            <a:spLocks noGrp="1"/>
          </p:cNvSpPr>
          <p:nvPr>
            <p:ph type="title"/>
          </p:nvPr>
        </p:nvSpPr>
        <p:spPr>
          <a:xfrm>
            <a:off x="457200" y="304800"/>
            <a:ext cx="8337273" cy="1143000"/>
          </a:xfr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Implementation Approaches </a:t>
            </a:r>
            <a:endParaRPr lang="en-US" sz="3600" dirty="0"/>
          </a:p>
        </p:txBody>
      </p:sp>
    </p:spTree>
    <p:extLst>
      <p:ext uri="{BB962C8B-B14F-4D97-AF65-F5344CB8AC3E}">
        <p14:creationId xmlns:p14="http://schemas.microsoft.com/office/powerpoint/2010/main" val="3723263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C14F876-C882-4505-AF19-84C03D30833A}"/>
              </a:ext>
            </a:extLst>
          </p:cNvPr>
          <p:cNvSpPr txBox="1"/>
          <p:nvPr/>
        </p:nvSpPr>
        <p:spPr>
          <a:xfrm>
            <a:off x="7736166" y="5329031"/>
            <a:ext cx="147596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000" dirty="0">
                <a:solidFill>
                  <a:schemeClr val="bg1">
                    <a:lumMod val="65000"/>
                  </a:schemeClr>
                </a:solidFill>
              </a:rPr>
              <a:t>Powell et al., 2012</a:t>
            </a:r>
          </a:p>
        </p:txBody>
      </p:sp>
      <p:sp>
        <p:nvSpPr>
          <p:cNvPr id="12" name="Rectangle 11">
            <a:extLst>
              <a:ext uri="{FF2B5EF4-FFF2-40B4-BE49-F238E27FC236}">
                <a16:creationId xmlns:a16="http://schemas.microsoft.com/office/drawing/2014/main" id="{0BD08D0F-C20E-164F-BD11-8CF188442509}"/>
              </a:ext>
            </a:extLst>
          </p:cNvPr>
          <p:cNvSpPr/>
          <p:nvPr/>
        </p:nvSpPr>
        <p:spPr>
          <a:xfrm>
            <a:off x="6278907" y="3002033"/>
            <a:ext cx="982078" cy="853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1200" dirty="0"/>
              <a:t>               </a:t>
            </a:r>
            <a:r>
              <a:rPr lang="en-US" sz="1200" dirty="0">
                <a:solidFill>
                  <a:schemeClr val="tx1"/>
                </a:solidFill>
              </a:rPr>
              <a:t>Remind Clinicians</a:t>
            </a:r>
          </a:p>
        </p:txBody>
      </p:sp>
      <p:sp>
        <p:nvSpPr>
          <p:cNvPr id="7" name="Rectangle 6">
            <a:extLst>
              <a:ext uri="{FF2B5EF4-FFF2-40B4-BE49-F238E27FC236}">
                <a16:creationId xmlns:a16="http://schemas.microsoft.com/office/drawing/2014/main" id="{A414AF66-4B7D-CB4C-ACE9-1586FC897BF9}"/>
              </a:ext>
            </a:extLst>
          </p:cNvPr>
          <p:cNvSpPr/>
          <p:nvPr/>
        </p:nvSpPr>
        <p:spPr>
          <a:xfrm>
            <a:off x="1883015" y="4588127"/>
            <a:ext cx="982078" cy="7409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1200" dirty="0">
                <a:solidFill>
                  <a:schemeClr val="tx1"/>
                </a:solidFill>
              </a:rPr>
              <a:t>Prepare patients</a:t>
            </a:r>
          </a:p>
        </p:txBody>
      </p:sp>
      <p:sp>
        <p:nvSpPr>
          <p:cNvPr id="9" name="Rectangle 8">
            <a:extLst>
              <a:ext uri="{FF2B5EF4-FFF2-40B4-BE49-F238E27FC236}">
                <a16:creationId xmlns:a16="http://schemas.microsoft.com/office/drawing/2014/main" id="{BBB511DE-B24E-B346-B482-191382E646D5}"/>
              </a:ext>
            </a:extLst>
          </p:cNvPr>
          <p:cNvSpPr/>
          <p:nvPr/>
        </p:nvSpPr>
        <p:spPr>
          <a:xfrm>
            <a:off x="1883015" y="3769497"/>
            <a:ext cx="982078" cy="7462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1200" dirty="0"/>
          </a:p>
          <a:p>
            <a:pPr algn="ctr"/>
            <a:r>
              <a:rPr lang="en-US" sz="1200" dirty="0">
                <a:solidFill>
                  <a:schemeClr val="tx1"/>
                </a:solidFill>
              </a:rPr>
              <a:t>Local opinion leaders</a:t>
            </a:r>
          </a:p>
          <a:p>
            <a:pPr algn="ctr"/>
            <a:endParaRPr lang="en-US" sz="1867" dirty="0"/>
          </a:p>
        </p:txBody>
      </p:sp>
      <p:sp>
        <p:nvSpPr>
          <p:cNvPr id="11" name="Rectangle 10">
            <a:extLst>
              <a:ext uri="{FF2B5EF4-FFF2-40B4-BE49-F238E27FC236}">
                <a16:creationId xmlns:a16="http://schemas.microsoft.com/office/drawing/2014/main" id="{04D6C58B-E043-5447-A503-A545F2D502E3}"/>
              </a:ext>
            </a:extLst>
          </p:cNvPr>
          <p:cNvSpPr/>
          <p:nvPr/>
        </p:nvSpPr>
        <p:spPr>
          <a:xfrm>
            <a:off x="1883015" y="2913662"/>
            <a:ext cx="982078" cy="766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1200" dirty="0">
                <a:solidFill>
                  <a:schemeClr val="tx1"/>
                </a:solidFill>
              </a:rPr>
              <a:t>Educational Meetings</a:t>
            </a:r>
          </a:p>
        </p:txBody>
      </p:sp>
      <p:pic>
        <p:nvPicPr>
          <p:cNvPr id="3" name="Picture 2" descr="Menu of strategies listing the following components: plan strategies (n=17), educate strategies (n=16), finance strategies (n=9), restructure strategies (n=7), quality management strategies (n=16) and attend to policy context strategies (n=3)">
            <a:extLst>
              <a:ext uri="{FF2B5EF4-FFF2-40B4-BE49-F238E27FC236}">
                <a16:creationId xmlns:a16="http://schemas.microsoft.com/office/drawing/2014/main" id="{6DF8A78E-CB0D-D844-9B66-D0248B8237FF}"/>
              </a:ext>
            </a:extLst>
          </p:cNvPr>
          <p:cNvPicPr>
            <a:picLocks noChangeAspect="1"/>
          </p:cNvPicPr>
          <p:nvPr/>
        </p:nvPicPr>
        <p:blipFill>
          <a:blip r:embed="rId3"/>
          <a:stretch>
            <a:fillRect/>
          </a:stretch>
        </p:blipFill>
        <p:spPr>
          <a:xfrm>
            <a:off x="-3313" y="1001512"/>
            <a:ext cx="9144000" cy="1912150"/>
          </a:xfrm>
          <a:prstGeom prst="rect">
            <a:avLst/>
          </a:prstGeom>
        </p:spPr>
      </p:pic>
      <p:pic>
        <p:nvPicPr>
          <p:cNvPr id="2" name="Picture 5" descr="Strategies icon">
            <a:extLst>
              <a:ext uri="{FF2B5EF4-FFF2-40B4-BE49-F238E27FC236}">
                <a16:creationId xmlns:a16="http://schemas.microsoft.com/office/drawing/2014/main" id="{2C880AB5-4E5F-43CC-8A9E-758E0E3C0C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50022" y="0"/>
            <a:ext cx="905367" cy="1001512"/>
          </a:xfrm>
          <a:prstGeom prst="rect">
            <a:avLst/>
          </a:prstGeom>
        </p:spPr>
      </p:pic>
      <p:sp>
        <p:nvSpPr>
          <p:cNvPr id="4" name="Title 3" hidden="1">
            <a:extLst>
              <a:ext uri="{FF2B5EF4-FFF2-40B4-BE49-F238E27FC236}">
                <a16:creationId xmlns:a16="http://schemas.microsoft.com/office/drawing/2014/main" id="{A220E498-4F40-7A97-48BF-96FC93C6694F}"/>
              </a:ext>
            </a:extLst>
          </p:cNvPr>
          <p:cNvSpPr>
            <a:spLocks noGrp="1"/>
          </p:cNvSpPr>
          <p:nvPr>
            <p:ph type="title"/>
          </p:nvPr>
        </p:nvSpPr>
        <p:spPr/>
        <p:txBody>
          <a:bodyPr/>
          <a:lstStyle/>
          <a:p>
            <a:r>
              <a:rPr lang="en-US" dirty="0"/>
              <a:t>Menu of Strategies</a:t>
            </a:r>
          </a:p>
        </p:txBody>
      </p:sp>
    </p:spTree>
    <p:extLst>
      <p:ext uri="{BB962C8B-B14F-4D97-AF65-F5344CB8AC3E}">
        <p14:creationId xmlns:p14="http://schemas.microsoft.com/office/powerpoint/2010/main" val="2125476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4DAEBC-2A61-4849-B858-50EFEB441183}"/>
              </a:ext>
            </a:extLst>
          </p:cNvPr>
          <p:cNvSpPr>
            <a:spLocks noGrp="1"/>
          </p:cNvSpPr>
          <p:nvPr>
            <p:ph idx="1"/>
          </p:nvPr>
        </p:nvSpPr>
        <p:spPr/>
        <p:txBody>
          <a:bodyPr vert="horz" wrap="square" lIns="91440" tIns="45720" rIns="91440" bIns="4572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200" dirty="0"/>
              <a:t>Powell, B. J., Waltz, T. J., Chinman, M. J., Damschroder, L., Smith, J., Matthieu, M., Proctor, E., &amp; Kirchner, J. (2015). A refined compilation of implementation strategies: Results from the Expert Recommendations for Implementing Change (ERIC) project. </a:t>
            </a:r>
            <a:r>
              <a:rPr lang="en-US" sz="1200" i="1" dirty="0"/>
              <a:t>Implementation Science, 10</a:t>
            </a:r>
            <a:r>
              <a:rPr lang="en-US" sz="1200" dirty="0"/>
              <a:t>(21). </a:t>
            </a:r>
            <a:r>
              <a:rPr lang="en-US" sz="1200" dirty="0">
                <a:hlinkClick r:id="rId3"/>
              </a:rPr>
              <a:t>https://doi.org/10.1186/s13012-015-0209-1</a:t>
            </a:r>
            <a:r>
              <a:rPr lang="en-US" sz="1200" dirty="0"/>
              <a:t> </a:t>
            </a:r>
            <a:endParaRPr lang="en-US" dirty="0"/>
          </a:p>
          <a:p>
            <a:r>
              <a:rPr lang="en-US" sz="1200" dirty="0"/>
              <a:t>Waltz, T. J., Powell, B. J., Fernandez, M. E., Abadie, B., &amp; Damschroder, L. J. (2019). Choosing implementation strategies to address contextual barriers: Diversity in recommendations and future directions. </a:t>
            </a:r>
            <a:r>
              <a:rPr lang="en-US" sz="1200" i="1" dirty="0"/>
              <a:t>Implementation Science, 14</a:t>
            </a:r>
            <a:r>
              <a:rPr lang="en-US" sz="1200" dirty="0"/>
              <a:t>(42). </a:t>
            </a:r>
            <a:r>
              <a:rPr lang="en-US" sz="1200" dirty="0">
                <a:hlinkClick r:id="rId4"/>
              </a:rPr>
              <a:t>https://doi.org/10.1186/s13012-019-0892-4</a:t>
            </a:r>
            <a:endParaRPr lang="en-US" sz="1200" dirty="0"/>
          </a:p>
          <a:p>
            <a:pPr>
              <a:lnSpc>
                <a:spcPct val="150000"/>
              </a:lnSpc>
            </a:pPr>
            <a:r>
              <a:rPr lang="en-US" sz="1200" dirty="0">
                <a:hlinkClick r:id="rId5"/>
              </a:rPr>
              <a:t>Washington University Institute of Clinical and Translational Sciences Implementation Strategies Toolkit</a:t>
            </a:r>
            <a:endParaRPr lang="en-US" sz="1200" dirty="0"/>
          </a:p>
        </p:txBody>
      </p:sp>
      <p:sp>
        <p:nvSpPr>
          <p:cNvPr id="2" name="Title 1">
            <a:extLst>
              <a:ext uri="{FF2B5EF4-FFF2-40B4-BE49-F238E27FC236}">
                <a16:creationId xmlns:a16="http://schemas.microsoft.com/office/drawing/2014/main" id="{65BBDC34-129F-8441-A593-2F7A5A0C0FAE}"/>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Tools and Supplemental Resources</a:t>
            </a:r>
          </a:p>
        </p:txBody>
      </p:sp>
    </p:spTree>
    <p:extLst>
      <p:ext uri="{BB962C8B-B14F-4D97-AF65-F5344CB8AC3E}">
        <p14:creationId xmlns:p14="http://schemas.microsoft.com/office/powerpoint/2010/main" val="986082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D0FA73-C975-D34E-92C4-3757FCFC5107}"/>
              </a:ext>
            </a:extLst>
          </p:cNvPr>
          <p:cNvSpPr>
            <a:spLocks noGrp="1"/>
          </p:cNvSpPr>
          <p:nvPr>
            <p:ph idx="1"/>
          </p:nvPr>
        </p:nvSpPr>
        <p:spPr/>
        <p:txBody>
          <a:bodyPr>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nSpc>
                <a:spcPct val="120000"/>
              </a:lnSpc>
              <a:buNone/>
            </a:pPr>
            <a:r>
              <a:rPr lang="en-US" sz="4800" dirty="0"/>
              <a:t>Centers for Disease Control and Prevention (CDC). (2012). </a:t>
            </a:r>
            <a:r>
              <a:rPr lang="en-US" sz="4800" i="1" dirty="0"/>
              <a:t>Black corals cancer education</a:t>
            </a:r>
            <a:r>
              <a:rPr lang="en-US" sz="4800" dirty="0"/>
              <a:t> [Video].  YouTube. </a:t>
            </a:r>
          </a:p>
          <a:p>
            <a:pPr marL="0" indent="0">
              <a:lnSpc>
                <a:spcPct val="120000"/>
              </a:lnSpc>
              <a:buNone/>
            </a:pPr>
            <a:r>
              <a:rPr lang="en-US" sz="4800" dirty="0"/>
              <a:t>     https://www.youtube.com/watch?v=bn4aATMCfiw.</a:t>
            </a:r>
          </a:p>
          <a:p>
            <a:pPr marL="0" indent="0">
              <a:lnSpc>
                <a:spcPct val="120000"/>
              </a:lnSpc>
              <a:buNone/>
            </a:pPr>
            <a:r>
              <a:rPr lang="en-US" sz="4800" dirty="0" err="1"/>
              <a:t>Looijmans</a:t>
            </a:r>
            <a:r>
              <a:rPr lang="en-US" sz="4800" dirty="0"/>
              <a:t>-van den Akker, I., Hulscher, M. E., Verheij, T. J., </a:t>
            </a:r>
            <a:r>
              <a:rPr lang="en-US" sz="4800" dirty="0" err="1"/>
              <a:t>Riphagen-Dalhuisen</a:t>
            </a:r>
            <a:r>
              <a:rPr lang="en-US" sz="4800" dirty="0"/>
              <a:t>, J., van Delden, J. J., &amp; Hak, E. </a:t>
            </a:r>
          </a:p>
          <a:p>
            <a:pPr marL="0" indent="0">
              <a:lnSpc>
                <a:spcPct val="120000"/>
              </a:lnSpc>
              <a:buNone/>
            </a:pPr>
            <a:r>
              <a:rPr lang="en-US" sz="4800" dirty="0"/>
              <a:t>     (2011). How to develop a program to</a:t>
            </a:r>
          </a:p>
          <a:p>
            <a:pPr marL="0" indent="0">
              <a:lnSpc>
                <a:spcPct val="120000"/>
              </a:lnSpc>
              <a:buNone/>
            </a:pPr>
            <a:r>
              <a:rPr lang="en-US" sz="4800" dirty="0"/>
              <a:t>     increase influenza vaccine uptake among workers in health care settings? </a:t>
            </a:r>
            <a:r>
              <a:rPr lang="en-US" sz="4800" i="1" dirty="0"/>
              <a:t>Implementation Science 6</a:t>
            </a:r>
            <a:r>
              <a:rPr lang="en-US" sz="4800" dirty="0"/>
              <a:t>(47). doi: </a:t>
            </a:r>
          </a:p>
          <a:p>
            <a:pPr marL="0" indent="0">
              <a:lnSpc>
                <a:spcPct val="120000"/>
              </a:lnSpc>
              <a:buNone/>
            </a:pPr>
            <a:r>
              <a:rPr lang="en-US" sz="4800" dirty="0"/>
              <a:t>     10.1186/1748-5908-6-47</a:t>
            </a:r>
          </a:p>
          <a:p>
            <a:pPr marL="0" indent="0">
              <a:lnSpc>
                <a:spcPct val="120000"/>
              </a:lnSpc>
              <a:buNone/>
            </a:pPr>
            <a:r>
              <a:rPr lang="en-US" sz="4800" dirty="0"/>
              <a:t>Leeman, J., Birken, S. A., Powell, B. J., </a:t>
            </a:r>
            <a:r>
              <a:rPr lang="en-US" sz="4800" dirty="0" err="1"/>
              <a:t>Rohweder</a:t>
            </a:r>
            <a:r>
              <a:rPr lang="en-US" sz="4800" dirty="0"/>
              <a:t>, C., &amp; Shea, C. M. (2017). Beyond "implementation strategies":</a:t>
            </a:r>
          </a:p>
          <a:p>
            <a:pPr marL="0" indent="0">
              <a:lnSpc>
                <a:spcPct val="120000"/>
              </a:lnSpc>
              <a:buNone/>
            </a:pPr>
            <a:r>
              <a:rPr lang="en-US" sz="4800" dirty="0"/>
              <a:t>      Classifying the full range of strategies used in implementation science and practice.</a:t>
            </a:r>
            <a:r>
              <a:rPr lang="en-US" sz="4800" i="1" dirty="0"/>
              <a:t> Implementation Science 12</a:t>
            </a:r>
            <a:r>
              <a:rPr lang="en-US" sz="4800" dirty="0"/>
              <a:t>(1). </a:t>
            </a:r>
          </a:p>
          <a:p>
            <a:pPr marL="0" indent="0">
              <a:lnSpc>
                <a:spcPct val="120000"/>
              </a:lnSpc>
              <a:buNone/>
            </a:pPr>
            <a:r>
              <a:rPr lang="en-US" sz="4800" dirty="0"/>
              <a:t>      https://</a:t>
            </a:r>
            <a:r>
              <a:rPr lang="en-US" sz="4800" dirty="0" err="1"/>
              <a:t>doi.org</a:t>
            </a:r>
            <a:r>
              <a:rPr lang="en-US" sz="4800" dirty="0"/>
              <a:t>/10.1186/s13012-017-0657-x</a:t>
            </a:r>
          </a:p>
          <a:p>
            <a:pPr marL="10795" indent="0">
              <a:lnSpc>
                <a:spcPct val="120000"/>
              </a:lnSpc>
              <a:buNone/>
            </a:pPr>
            <a:r>
              <a:rPr lang="en-US" sz="4800" dirty="0"/>
              <a:t>Powell, B. J., McMillen, J. C., Proctor, E. K., Carpenter, C. R., Griffey, R. T., Bunger, A. C., Glass, J. E., &amp; </a:t>
            </a:r>
          </a:p>
          <a:p>
            <a:pPr marL="10795" indent="0">
              <a:lnSpc>
                <a:spcPct val="120000"/>
              </a:lnSpc>
              <a:buNone/>
            </a:pPr>
            <a:r>
              <a:rPr lang="en-US" sz="4800" dirty="0"/>
              <a:t>      York, J. L. (2012). A compilation of strategies for implementing clinical innovations in health and mental </a:t>
            </a:r>
          </a:p>
          <a:p>
            <a:pPr marL="10795" indent="0">
              <a:lnSpc>
                <a:spcPct val="120000"/>
              </a:lnSpc>
              <a:buNone/>
            </a:pPr>
            <a:r>
              <a:rPr lang="en-US" sz="4800" dirty="0"/>
              <a:t>      health. </a:t>
            </a:r>
            <a:r>
              <a:rPr lang="en-US" sz="4800" i="1" dirty="0"/>
              <a:t>Medical Care Research and Review</a:t>
            </a:r>
            <a:r>
              <a:rPr lang="en-US" sz="4800" dirty="0"/>
              <a:t>, </a:t>
            </a:r>
            <a:r>
              <a:rPr lang="en-US" sz="4800" i="1" dirty="0"/>
              <a:t>69</a:t>
            </a:r>
            <a:r>
              <a:rPr lang="en-US" sz="4800" dirty="0"/>
              <a:t>(2), 123–157. </a:t>
            </a:r>
            <a:r>
              <a:rPr lang="en-US" sz="4800" dirty="0" err="1"/>
              <a:t>doi</a:t>
            </a:r>
            <a:r>
              <a:rPr lang="en-US" sz="4800" dirty="0"/>
              <a:t>: 10.1177/1077558711430690</a:t>
            </a:r>
          </a:p>
          <a:p>
            <a:pPr marL="0" indent="0">
              <a:lnSpc>
                <a:spcPct val="120000"/>
              </a:lnSpc>
              <a:buNone/>
            </a:pPr>
            <a:r>
              <a:rPr lang="en-US" sz="4800" dirty="0" err="1"/>
              <a:t>Skolarus</a:t>
            </a:r>
            <a:r>
              <a:rPr lang="en-US" sz="4800" dirty="0"/>
              <a:t>, T. A., &amp; Sales, A. E. (2016). Using implementation science to improve urologic oncology </a:t>
            </a:r>
          </a:p>
          <a:p>
            <a:pPr marL="0" indent="0">
              <a:lnSpc>
                <a:spcPct val="120000"/>
              </a:lnSpc>
              <a:buNone/>
            </a:pPr>
            <a:r>
              <a:rPr lang="en-US" sz="4800" dirty="0"/>
              <a:t>      care. </a:t>
            </a:r>
            <a:r>
              <a:rPr lang="en-US" sz="4800" i="1" dirty="0"/>
              <a:t>Urologic Oncology, 34</a:t>
            </a:r>
            <a:r>
              <a:rPr lang="en-US" sz="4800" dirty="0"/>
              <a:t>(9), 384–387. </a:t>
            </a:r>
            <a:r>
              <a:rPr lang="en-US" sz="4800" dirty="0" err="1"/>
              <a:t>doi</a:t>
            </a:r>
            <a:r>
              <a:rPr lang="en-US" sz="4800" dirty="0"/>
              <a:t>: 10.1016/j.urolonc.2016.05.022</a:t>
            </a:r>
          </a:p>
          <a:p>
            <a:pPr marL="0" indent="0">
              <a:lnSpc>
                <a:spcPct val="120000"/>
              </a:lnSpc>
              <a:buNone/>
            </a:pPr>
            <a:r>
              <a:rPr lang="en-US" sz="4800" dirty="0"/>
              <a:t>The Improved Clinical Effectiveness through </a:t>
            </a:r>
            <a:r>
              <a:rPr lang="en-US" sz="4800" dirty="0" err="1"/>
              <a:t>Behavioural</a:t>
            </a:r>
            <a:r>
              <a:rPr lang="en-US" sz="4800" dirty="0"/>
              <a:t> Research Group (</a:t>
            </a:r>
            <a:r>
              <a:rPr lang="en-US" sz="4800" dirty="0" err="1"/>
              <a:t>ICEBeRG</a:t>
            </a:r>
            <a:r>
              <a:rPr lang="en-US" sz="4800" dirty="0"/>
              <a:t>). (2006). Designing </a:t>
            </a:r>
          </a:p>
          <a:p>
            <a:pPr marL="0" indent="0">
              <a:lnSpc>
                <a:spcPct val="120000"/>
              </a:lnSpc>
              <a:buNone/>
            </a:pPr>
            <a:r>
              <a:rPr lang="en-US" sz="4800" dirty="0"/>
              <a:t>     theoretically-informed implementation interventions. </a:t>
            </a:r>
            <a:r>
              <a:rPr lang="en-US" sz="4800" i="1" dirty="0"/>
              <a:t>Implementation Science, </a:t>
            </a:r>
          </a:p>
          <a:p>
            <a:pPr marL="0" indent="0">
              <a:lnSpc>
                <a:spcPct val="120000"/>
              </a:lnSpc>
              <a:buNone/>
            </a:pPr>
            <a:r>
              <a:rPr lang="en-US" sz="4800" i="1" dirty="0"/>
              <a:t>     1</a:t>
            </a:r>
            <a:r>
              <a:rPr lang="en-US" sz="4800" dirty="0"/>
              <a:t>(4). https://</a:t>
            </a:r>
            <a:r>
              <a:rPr lang="en-US" sz="4800" dirty="0" err="1"/>
              <a:t>doi.org</a:t>
            </a:r>
            <a:r>
              <a:rPr lang="en-US" sz="4800" dirty="0"/>
              <a:t>/10.1186/1748-5908-1-4</a:t>
            </a:r>
          </a:p>
        </p:txBody>
      </p:sp>
      <p:sp>
        <p:nvSpPr>
          <p:cNvPr id="2" name="Title 1">
            <a:extLst>
              <a:ext uri="{FF2B5EF4-FFF2-40B4-BE49-F238E27FC236}">
                <a16:creationId xmlns:a16="http://schemas.microsoft.com/office/drawing/2014/main" id="{7E4BD326-D820-BB4A-997B-112BEE3EF6E8}"/>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References</a:t>
            </a:r>
          </a:p>
        </p:txBody>
      </p:sp>
    </p:spTree>
    <p:extLst>
      <p:ext uri="{BB962C8B-B14F-4D97-AF65-F5344CB8AC3E}">
        <p14:creationId xmlns:p14="http://schemas.microsoft.com/office/powerpoint/2010/main" val="1089791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089B80F7-8ADB-E04B-8830-F5EF8E34099B}"/>
              </a:ext>
            </a:extLst>
          </p:cNvPr>
          <p:cNvSpPr txBox="1">
            <a:spLocks/>
          </p:cNvSpPr>
          <p:nvPr/>
        </p:nvSpPr>
        <p:spPr bwMode="auto">
          <a:xfrm>
            <a:off x="4326774" y="1650077"/>
            <a:ext cx="4038600" cy="316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257175" indent="-257175" algn="l" rtl="0" eaLnBrk="0" fontAlgn="base" hangingPunct="0">
              <a:spcBef>
                <a:spcPct val="20000"/>
              </a:spcBef>
              <a:spcAft>
                <a:spcPct val="0"/>
              </a:spcAft>
              <a:buChar char="•"/>
              <a:defRPr sz="2100">
                <a:solidFill>
                  <a:schemeClr val="tx1">
                    <a:lumMod val="75000"/>
                    <a:lumOff val="25000"/>
                  </a:schemeClr>
                </a:solidFill>
                <a:latin typeface="+mn-lt"/>
                <a:ea typeface="+mn-ea"/>
                <a:cs typeface="+mn-cs"/>
              </a:defRPr>
            </a:lvl1pPr>
            <a:lvl2pPr marL="557213" indent="-214313" algn="l" rtl="0" eaLnBrk="0" fontAlgn="base" hangingPunct="0">
              <a:spcBef>
                <a:spcPct val="20000"/>
              </a:spcBef>
              <a:spcAft>
                <a:spcPct val="0"/>
              </a:spcAft>
              <a:buChar char="–"/>
              <a:defRPr sz="1800">
                <a:solidFill>
                  <a:schemeClr val="tx1">
                    <a:lumMod val="75000"/>
                    <a:lumOff val="25000"/>
                  </a:schemeClr>
                </a:solidFill>
                <a:latin typeface="+mn-lt"/>
              </a:defRPr>
            </a:lvl2pPr>
            <a:lvl3pPr marL="857250" indent="-171450" algn="l" rtl="0" eaLnBrk="0" fontAlgn="base" hangingPunct="0">
              <a:spcBef>
                <a:spcPct val="20000"/>
              </a:spcBef>
              <a:spcAft>
                <a:spcPct val="0"/>
              </a:spcAft>
              <a:buChar char="•"/>
              <a:defRPr sz="1500">
                <a:solidFill>
                  <a:schemeClr val="tx1">
                    <a:lumMod val="75000"/>
                    <a:lumOff val="25000"/>
                  </a:schemeClr>
                </a:solidFill>
                <a:latin typeface="+mn-lt"/>
              </a:defRPr>
            </a:lvl3pPr>
            <a:lvl4pPr marL="1200150" indent="-171450" algn="l" rtl="0" eaLnBrk="0" fontAlgn="base" hangingPunct="0">
              <a:spcBef>
                <a:spcPct val="20000"/>
              </a:spcBef>
              <a:spcAft>
                <a:spcPct val="0"/>
              </a:spcAft>
              <a:buChar char="–"/>
              <a:defRPr sz="1351">
                <a:solidFill>
                  <a:schemeClr val="tx1">
                    <a:lumMod val="75000"/>
                    <a:lumOff val="25000"/>
                  </a:schemeClr>
                </a:solidFill>
                <a:latin typeface="+mn-lt"/>
              </a:defRPr>
            </a:lvl4pPr>
            <a:lvl5pPr marL="1543050" indent="-171450" algn="l" rtl="0" eaLnBrk="0" fontAlgn="base" hangingPunct="0">
              <a:spcBef>
                <a:spcPct val="20000"/>
              </a:spcBef>
              <a:spcAft>
                <a:spcPct val="0"/>
              </a:spcAft>
              <a:buChar char="»"/>
              <a:defRPr sz="1351">
                <a:solidFill>
                  <a:schemeClr val="tx1">
                    <a:lumMod val="75000"/>
                    <a:lumOff val="25000"/>
                  </a:schemeClr>
                </a:solidFill>
                <a:latin typeface="+mn-lt"/>
              </a:defRPr>
            </a:lvl5pPr>
            <a:lvl6pPr marL="1885950" indent="-171450" algn="l" rtl="0" fontAlgn="base">
              <a:spcBef>
                <a:spcPct val="20000"/>
              </a:spcBef>
              <a:spcAft>
                <a:spcPct val="0"/>
              </a:spcAft>
              <a:buChar char="»"/>
              <a:defRPr sz="1351">
                <a:solidFill>
                  <a:schemeClr val="tx1"/>
                </a:solidFill>
                <a:latin typeface="+mn-lt"/>
              </a:defRPr>
            </a:lvl6pPr>
            <a:lvl7pPr marL="2228850" indent="-171450" algn="l" rtl="0" fontAlgn="base">
              <a:spcBef>
                <a:spcPct val="20000"/>
              </a:spcBef>
              <a:spcAft>
                <a:spcPct val="0"/>
              </a:spcAft>
              <a:buChar char="»"/>
              <a:defRPr sz="1351">
                <a:solidFill>
                  <a:schemeClr val="tx1"/>
                </a:solidFill>
                <a:latin typeface="+mn-lt"/>
              </a:defRPr>
            </a:lvl7pPr>
            <a:lvl8pPr marL="2571750" indent="-171450" algn="l" rtl="0" fontAlgn="base">
              <a:spcBef>
                <a:spcPct val="20000"/>
              </a:spcBef>
              <a:spcAft>
                <a:spcPct val="0"/>
              </a:spcAft>
              <a:buChar char="»"/>
              <a:defRPr sz="1351">
                <a:solidFill>
                  <a:schemeClr val="tx1"/>
                </a:solidFill>
                <a:latin typeface="+mn-lt"/>
              </a:defRPr>
            </a:lvl8pPr>
            <a:lvl9pPr marL="2914650" indent="-171450" algn="l" rtl="0" fontAlgn="base">
              <a:spcBef>
                <a:spcPct val="20000"/>
              </a:spcBef>
              <a:spcAft>
                <a:spcPct val="0"/>
              </a:spcAft>
              <a:buChar char="»"/>
              <a:defRPr sz="1351">
                <a:solidFill>
                  <a:schemeClr val="tx1"/>
                </a:solidFill>
                <a:latin typeface="+mn-lt"/>
              </a:defRPr>
            </a:lvl9pPr>
          </a:lstStyle>
          <a:p>
            <a:pPr marL="0" indent="0">
              <a:lnSpc>
                <a:spcPct val="130000"/>
              </a:lnSpc>
              <a:spcBef>
                <a:spcPts val="0"/>
              </a:spcBef>
              <a:spcAft>
                <a:spcPts val="0"/>
              </a:spcAft>
              <a:buNone/>
            </a:pPr>
            <a:r>
              <a:rPr lang="en-US" sz="2000" b="1" u="sng" dirty="0">
                <a:solidFill>
                  <a:schemeClr val="tx2"/>
                </a:solidFill>
                <a:ea typeface="+mn-lt"/>
                <a:cs typeface="+mn-lt"/>
              </a:rPr>
              <a:t>Workgroup Members: </a:t>
            </a:r>
          </a:p>
          <a:p>
            <a:pPr marL="0" indent="0">
              <a:lnSpc>
                <a:spcPct val="130000"/>
              </a:lnSpc>
              <a:buNone/>
            </a:pPr>
            <a:r>
              <a:rPr lang="en-US" sz="2000" dirty="0">
                <a:solidFill>
                  <a:schemeClr val="tx1"/>
                </a:solidFill>
              </a:rPr>
              <a:t>Christi Cahill</a:t>
            </a:r>
          </a:p>
          <a:p>
            <a:pPr marL="0" indent="0">
              <a:lnSpc>
                <a:spcPct val="130000"/>
              </a:lnSpc>
              <a:buNone/>
            </a:pPr>
            <a:r>
              <a:rPr lang="en-US" sz="2000" dirty="0">
                <a:solidFill>
                  <a:schemeClr val="tx1"/>
                </a:solidFill>
              </a:rPr>
              <a:t>David Chambers</a:t>
            </a:r>
          </a:p>
          <a:p>
            <a:pPr marL="0" indent="0">
              <a:lnSpc>
                <a:spcPct val="130000"/>
              </a:lnSpc>
              <a:buNone/>
            </a:pPr>
            <a:r>
              <a:rPr lang="en-US" sz="2000" dirty="0">
                <a:solidFill>
                  <a:schemeClr val="tx1"/>
                </a:solidFill>
              </a:rPr>
              <a:t>Tamara Robinson</a:t>
            </a:r>
          </a:p>
          <a:p>
            <a:pPr marL="0" indent="0">
              <a:lnSpc>
                <a:spcPct val="130000"/>
              </a:lnSpc>
              <a:buNone/>
            </a:pPr>
            <a:r>
              <a:rPr lang="en-US" sz="2000" dirty="0">
                <a:solidFill>
                  <a:schemeClr val="tx1"/>
                </a:solidFill>
              </a:rPr>
              <a:t>Randy Schwartz</a:t>
            </a:r>
          </a:p>
          <a:p>
            <a:pPr marL="0" indent="0">
              <a:lnSpc>
                <a:spcPct val="130000"/>
              </a:lnSpc>
              <a:spcBef>
                <a:spcPts val="0"/>
              </a:spcBef>
              <a:spcAft>
                <a:spcPts val="0"/>
              </a:spcAft>
              <a:buClrTx/>
              <a:buFontTx/>
              <a:buNone/>
            </a:pPr>
            <a:endParaRPr lang="en-US" sz="2000" b="1" u="sng" dirty="0">
              <a:solidFill>
                <a:schemeClr val="tx2"/>
              </a:solidFill>
              <a:ea typeface="+mn-lt"/>
              <a:cs typeface="+mn-lt"/>
            </a:endParaRPr>
          </a:p>
        </p:txBody>
      </p:sp>
      <p:sp>
        <p:nvSpPr>
          <p:cNvPr id="4" name="Content Placeholder 3">
            <a:extLst>
              <a:ext uri="{FF2B5EF4-FFF2-40B4-BE49-F238E27FC236}">
                <a16:creationId xmlns:a16="http://schemas.microsoft.com/office/drawing/2014/main" id="{C1735C34-01EB-431B-B8BD-B57C36FE486E}"/>
              </a:ext>
            </a:extLst>
          </p:cNvPr>
          <p:cNvSpPr>
            <a:spLocks noGrp="1"/>
          </p:cNvSpPr>
          <p:nvPr>
            <p:ph sz="half" idx="2"/>
          </p:nvPr>
        </p:nvSpPr>
        <p:spPr>
          <a:xfrm>
            <a:off x="533400" y="1650077"/>
            <a:ext cx="4038600" cy="3161229"/>
          </a:xfrm>
        </p:spPr>
        <p:txBody>
          <a:bodyPr vert="horz" wrap="square" lIns="91440" tIns="45720" rIns="91440" bIns="45720" numCol="1" anchor="ctr" anchorCtr="0" compatLnSpc="1">
            <a:prstTxWarp prst="textNoShape">
              <a:avLst/>
            </a:prstTxWarp>
          </a:bodyPr>
          <a:lstStyle/>
          <a:p>
            <a:pPr marL="0" indent="0">
              <a:lnSpc>
                <a:spcPct val="130000"/>
              </a:lnSpc>
              <a:spcBef>
                <a:spcPts val="0"/>
              </a:spcBef>
              <a:spcAft>
                <a:spcPts val="0"/>
              </a:spcAft>
              <a:buNone/>
            </a:pPr>
            <a:r>
              <a:rPr lang="en-US" sz="2000" b="1" u="sng" dirty="0">
                <a:solidFill>
                  <a:schemeClr val="tx2"/>
                </a:solidFill>
                <a:ea typeface="+mn-lt"/>
                <a:cs typeface="+mn-lt"/>
              </a:rPr>
              <a:t>PI:</a:t>
            </a:r>
          </a:p>
          <a:p>
            <a:pPr marL="0" indent="0">
              <a:lnSpc>
                <a:spcPct val="130000"/>
              </a:lnSpc>
              <a:spcBef>
                <a:spcPts val="0"/>
              </a:spcBef>
              <a:spcAft>
                <a:spcPts val="0"/>
              </a:spcAft>
              <a:buNone/>
            </a:pPr>
            <a:r>
              <a:rPr lang="en-US" sz="2000" dirty="0">
                <a:solidFill>
                  <a:schemeClr val="tx2"/>
                </a:solidFill>
                <a:ea typeface="+mn-lt"/>
                <a:cs typeface="+mn-lt"/>
              </a:rPr>
              <a:t>Mandi L. Pratt-Chapman PhD</a:t>
            </a:r>
          </a:p>
          <a:p>
            <a:pPr marL="0" indent="0">
              <a:lnSpc>
                <a:spcPct val="130000"/>
              </a:lnSpc>
              <a:spcBef>
                <a:spcPts val="0"/>
              </a:spcBef>
              <a:spcAft>
                <a:spcPts val="0"/>
              </a:spcAft>
              <a:buNone/>
            </a:pPr>
            <a:r>
              <a:rPr lang="en-US" sz="2000" b="1" u="sng" dirty="0">
                <a:solidFill>
                  <a:schemeClr val="tx2"/>
                </a:solidFill>
                <a:ea typeface="+mn-lt"/>
                <a:cs typeface="+mn-lt"/>
              </a:rPr>
              <a:t>Staff:   </a:t>
            </a:r>
          </a:p>
          <a:p>
            <a:pPr marL="0" indent="0">
              <a:lnSpc>
                <a:spcPct val="130000"/>
              </a:lnSpc>
              <a:spcBef>
                <a:spcPts val="0"/>
              </a:spcBef>
              <a:spcAft>
                <a:spcPts val="0"/>
              </a:spcAft>
              <a:buNone/>
            </a:pPr>
            <a:r>
              <a:rPr lang="en-US" sz="2000" dirty="0">
                <a:solidFill>
                  <a:schemeClr val="tx2"/>
                </a:solidFill>
                <a:ea typeface="+mn-lt"/>
                <a:cs typeface="+mn-lt"/>
              </a:rPr>
              <a:t>Sarah Adler</a:t>
            </a:r>
          </a:p>
          <a:p>
            <a:pPr marL="0" indent="0">
              <a:lnSpc>
                <a:spcPct val="130000"/>
              </a:lnSpc>
              <a:spcBef>
                <a:spcPts val="0"/>
              </a:spcBef>
              <a:spcAft>
                <a:spcPts val="0"/>
              </a:spcAft>
              <a:buNone/>
            </a:pPr>
            <a:r>
              <a:rPr lang="en-US" sz="2000" dirty="0">
                <a:solidFill>
                  <a:schemeClr val="tx2"/>
                </a:solidFill>
                <a:ea typeface="+mn-lt"/>
                <a:cs typeface="+mn-lt"/>
              </a:rPr>
              <a:t>Joseph Astorino</a:t>
            </a:r>
          </a:p>
          <a:p>
            <a:pPr marL="0" indent="0">
              <a:lnSpc>
                <a:spcPct val="130000"/>
              </a:lnSpc>
              <a:spcBef>
                <a:spcPts val="0"/>
              </a:spcBef>
              <a:spcAft>
                <a:spcPts val="0"/>
              </a:spcAft>
              <a:buNone/>
            </a:pPr>
            <a:r>
              <a:rPr lang="en-US" sz="2000" dirty="0">
                <a:solidFill>
                  <a:schemeClr val="tx2"/>
                </a:solidFill>
                <a:ea typeface="+mn-lt"/>
                <a:cs typeface="+mn-lt"/>
              </a:rPr>
              <a:t>Leila Habib</a:t>
            </a:r>
          </a:p>
          <a:p>
            <a:pPr marL="0" indent="0">
              <a:lnSpc>
                <a:spcPct val="130000"/>
              </a:lnSpc>
              <a:spcBef>
                <a:spcPts val="0"/>
              </a:spcBef>
              <a:spcAft>
                <a:spcPts val="0"/>
              </a:spcAft>
              <a:buNone/>
            </a:pPr>
            <a:r>
              <a:rPr lang="en-US" sz="2000" dirty="0">
                <a:solidFill>
                  <a:schemeClr val="tx2"/>
                </a:solidFill>
                <a:ea typeface="+mn-lt"/>
                <a:cs typeface="+mn-lt"/>
              </a:rPr>
              <a:t>Sarah Kerch</a:t>
            </a:r>
          </a:p>
          <a:p>
            <a:pPr marL="0" indent="0">
              <a:lnSpc>
                <a:spcPct val="130000"/>
              </a:lnSpc>
              <a:spcBef>
                <a:spcPts val="0"/>
              </a:spcBef>
              <a:spcAft>
                <a:spcPts val="0"/>
              </a:spcAft>
              <a:buNone/>
            </a:pPr>
            <a:endParaRPr lang="en-US" sz="2000" b="1" u="sng" dirty="0">
              <a:solidFill>
                <a:schemeClr val="tx2"/>
              </a:solidFill>
              <a:ea typeface="+mn-lt"/>
              <a:cs typeface="+mn-lt"/>
            </a:endParaRPr>
          </a:p>
        </p:txBody>
      </p:sp>
      <p:sp>
        <p:nvSpPr>
          <p:cNvPr id="2" name="Title 1">
            <a:extLst>
              <a:ext uri="{FF2B5EF4-FFF2-40B4-BE49-F238E27FC236}">
                <a16:creationId xmlns:a16="http://schemas.microsoft.com/office/drawing/2014/main" id="{D5B6FFCE-6FEE-1947-9AAE-6ABEB472C15D}"/>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Acknowledgments</a:t>
            </a:r>
          </a:p>
        </p:txBody>
      </p:sp>
    </p:spTree>
    <p:extLst>
      <p:ext uri="{BB962C8B-B14F-4D97-AF65-F5344CB8AC3E}">
        <p14:creationId xmlns:p14="http://schemas.microsoft.com/office/powerpoint/2010/main" val="24466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8D8FBFD-051D-A141-BE7D-673A03329B3D}"/>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2400" dirty="0"/>
              <a:t>This session was supported by Cooperative Agreement #NU58DP006461-03 from the Centers for Disease Control and Prevention (CDC). The views expressed in written workshop materials or publications and by speakers and moderators do not necessarily reflect the official policies of the Department of Health and Human Services, nor does the mention of trade names, commercial practices, or organizations imply endorsement by the U.S. Government.</a:t>
            </a:r>
          </a:p>
        </p:txBody>
      </p:sp>
      <p:sp>
        <p:nvSpPr>
          <p:cNvPr id="2" name="Title 1">
            <a:extLst>
              <a:ext uri="{FF2B5EF4-FFF2-40B4-BE49-F238E27FC236}">
                <a16:creationId xmlns:a16="http://schemas.microsoft.com/office/drawing/2014/main" id="{99D94FF0-F101-7840-A3A4-679340366A51}"/>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Disclosure</a:t>
            </a:r>
          </a:p>
        </p:txBody>
      </p:sp>
    </p:spTree>
    <p:extLst>
      <p:ext uri="{BB962C8B-B14F-4D97-AF65-F5344CB8AC3E}">
        <p14:creationId xmlns:p14="http://schemas.microsoft.com/office/powerpoint/2010/main" val="3147297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242DDD-E6A1-1547-842C-CDE082FBFCA0}"/>
              </a:ext>
            </a:extLst>
          </p:cNvPr>
          <p:cNvSpPr>
            <a:spLocks noGrp="1"/>
          </p:cNvSpPr>
          <p:nvPr>
            <p:ph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0" indent="0">
              <a:lnSpc>
                <a:spcPct val="150000"/>
              </a:lnSpc>
              <a:spcAft>
                <a:spcPts val="200"/>
              </a:spcAft>
              <a:buNone/>
            </a:pPr>
            <a:r>
              <a:rPr lang="en-US" sz="2400" dirty="0"/>
              <a:t>Proposing implementation strategies that fit the unique needs of specific interventions</a:t>
            </a:r>
            <a:endParaRPr lang="en-US" sz="2200" dirty="0"/>
          </a:p>
        </p:txBody>
      </p:sp>
      <p:pic>
        <p:nvPicPr>
          <p:cNvPr id="4" name="Picture 4" descr="Books with a laptop">
            <a:extLst>
              <a:ext uri="{FF2B5EF4-FFF2-40B4-BE49-F238E27FC236}">
                <a16:creationId xmlns:a16="http://schemas.microsoft.com/office/drawing/2014/main" id="{9CF5287A-2472-4845-8A73-83F2848D16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9178" y="248729"/>
            <a:ext cx="1887188" cy="1254153"/>
          </a:xfrm>
          <a:prstGeom prst="rect">
            <a:avLst/>
          </a:prstGeom>
        </p:spPr>
      </p:pic>
      <p:sp>
        <p:nvSpPr>
          <p:cNvPr id="2" name="Title 1">
            <a:extLst>
              <a:ext uri="{FF2B5EF4-FFF2-40B4-BE49-F238E27FC236}">
                <a16:creationId xmlns:a16="http://schemas.microsoft.com/office/drawing/2014/main" id="{C5DD4533-3232-D540-9895-29A500379ABB}"/>
              </a:ext>
            </a:extLst>
          </p:cNvPr>
          <p:cNvSpPr>
            <a:spLocks noGrp="1"/>
          </p:cNvSpPr>
          <p:nvPr>
            <p:ph type="title"/>
          </p:nvPr>
        </p:nvSpPr>
        <p:spPr>
          <a:xfrm>
            <a:off x="2436419" y="304800"/>
            <a:ext cx="6250381" cy="11430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Learning Objectives</a:t>
            </a:r>
          </a:p>
        </p:txBody>
      </p:sp>
    </p:spTree>
    <p:extLst>
      <p:ext uri="{BB962C8B-B14F-4D97-AF65-F5344CB8AC3E}">
        <p14:creationId xmlns:p14="http://schemas.microsoft.com/office/powerpoint/2010/main" val="1366342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A060B0-142E-4D84-A8DE-D9974915DB3D}"/>
              </a:ext>
            </a:extLst>
          </p:cNvPr>
          <p:cNvSpPr>
            <a:spLocks noGrp="1"/>
          </p:cNvSpPr>
          <p:nvPr>
            <p:ph idx="1"/>
          </p:nvPr>
        </p:nvSpPr>
        <p:spPr/>
        <p:txBody>
          <a:bodyPr>
            <a:normAutofit/>
          </a:bodyPr>
          <a:lstStyle/>
          <a:p>
            <a:pPr marL="257175" lvl="1" indent="0">
              <a:lnSpc>
                <a:spcPct val="150000"/>
              </a:lnSpc>
              <a:spcBef>
                <a:spcPts val="0"/>
              </a:spcBef>
              <a:spcAft>
                <a:spcPts val="200"/>
              </a:spcAft>
              <a:buNone/>
            </a:pPr>
            <a:r>
              <a:rPr lang="en-US" sz="2400" dirty="0">
                <a:solidFill>
                  <a:schemeClr val="tx1"/>
                </a:solidFill>
                <a:cs typeface="Arial"/>
              </a:rPr>
              <a:t>Introduce implementation strategies</a:t>
            </a:r>
          </a:p>
        </p:txBody>
      </p:sp>
      <p:pic>
        <p:nvPicPr>
          <p:cNvPr id="4" name="Picture 5" descr="Strategies icon">
            <a:extLst>
              <a:ext uri="{FF2B5EF4-FFF2-40B4-BE49-F238E27FC236}">
                <a16:creationId xmlns:a16="http://schemas.microsoft.com/office/drawing/2014/main" id="{4C1EA443-FA82-460F-A976-89DA63C25610}"/>
              </a:ext>
            </a:extLst>
          </p:cNvPr>
          <p:cNvPicPr>
            <a:picLocks noChangeAspect="1"/>
          </p:cNvPicPr>
          <p:nvPr/>
        </p:nvPicPr>
        <p:blipFill>
          <a:blip r:embed="rId3"/>
          <a:stretch>
            <a:fillRect/>
          </a:stretch>
        </p:blipFill>
        <p:spPr>
          <a:xfrm>
            <a:off x="7832115" y="308537"/>
            <a:ext cx="1076325" cy="1190625"/>
          </a:xfrm>
          <a:prstGeom prst="rect">
            <a:avLst/>
          </a:prstGeom>
        </p:spPr>
      </p:pic>
      <p:pic>
        <p:nvPicPr>
          <p:cNvPr id="5" name="Picture 5" descr="Calendar icon">
            <a:extLst>
              <a:ext uri="{FF2B5EF4-FFF2-40B4-BE49-F238E27FC236}">
                <a16:creationId xmlns:a16="http://schemas.microsoft.com/office/drawing/2014/main" id="{7C111C62-D77A-4D8E-9DFD-8BDEE73DE6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7660" y="287363"/>
            <a:ext cx="1600200" cy="1241211"/>
          </a:xfrm>
          <a:prstGeom prst="rect">
            <a:avLst/>
          </a:prstGeom>
        </p:spPr>
      </p:pic>
      <p:sp>
        <p:nvSpPr>
          <p:cNvPr id="2" name="Title 1">
            <a:extLst>
              <a:ext uri="{FF2B5EF4-FFF2-40B4-BE49-F238E27FC236}">
                <a16:creationId xmlns:a16="http://schemas.microsoft.com/office/drawing/2014/main" id="{E2E97417-9D60-4FEC-AEFB-4E8607F20971}"/>
              </a:ext>
            </a:extLst>
          </p:cNvPr>
          <p:cNvSpPr>
            <a:spLocks noGrp="1"/>
          </p:cNvSpPr>
          <p:nvPr>
            <p:ph type="title"/>
          </p:nvPr>
        </p:nvSpPr>
        <p:spPr>
          <a:xfrm>
            <a:off x="1728849" y="294904"/>
            <a:ext cx="6957951" cy="1152896"/>
          </a:xfrm>
        </p:spPr>
        <p:txBody>
          <a:bodyPr>
            <a:normAutofit/>
          </a:bodyPr>
          <a:lstStyle/>
          <a:p>
            <a:r>
              <a:rPr lang="en-US" sz="3600" dirty="0">
                <a:latin typeface="Arial"/>
                <a:cs typeface="Arial"/>
              </a:rPr>
              <a:t>Session Agenda</a:t>
            </a:r>
            <a:endParaRPr lang="en-US" sz="3600" dirty="0"/>
          </a:p>
        </p:txBody>
      </p:sp>
    </p:spTree>
    <p:extLst>
      <p:ext uri="{BB962C8B-B14F-4D97-AF65-F5344CB8AC3E}">
        <p14:creationId xmlns:p14="http://schemas.microsoft.com/office/powerpoint/2010/main" val="2276896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CCF28B-D953-984E-872F-10AE5F9E1185}"/>
              </a:ext>
            </a:extLst>
          </p:cNvPr>
          <p:cNvSpPr/>
          <p:nvPr/>
        </p:nvSpPr>
        <p:spPr>
          <a:xfrm>
            <a:off x="7958356" y="5305764"/>
            <a:ext cx="1340432" cy="533544"/>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 sz="1000" dirty="0">
                <a:solidFill>
                  <a:schemeClr val="bg1">
                    <a:lumMod val="65000"/>
                  </a:schemeClr>
                </a:solidFill>
                <a:highlight>
                  <a:srgbClr val="FFFFFF"/>
                </a:highlight>
              </a:rPr>
              <a:t>Leeman et al., 2017</a:t>
            </a:r>
            <a:endParaRPr lang="en-US" sz="1000" dirty="0">
              <a:solidFill>
                <a:schemeClr val="bg1">
                  <a:lumMod val="65000"/>
                </a:schemeClr>
              </a:solidFill>
              <a:highlight>
                <a:srgbClr val="FFFFFF"/>
              </a:highlight>
            </a:endParaRPr>
          </a:p>
          <a:p>
            <a:endParaRPr lang="en-US" sz="1867" dirty="0"/>
          </a:p>
        </p:txBody>
      </p:sp>
      <p:sp>
        <p:nvSpPr>
          <p:cNvPr id="5" name="Text Placeholder 4">
            <a:extLst>
              <a:ext uri="{FF2B5EF4-FFF2-40B4-BE49-F238E27FC236}">
                <a16:creationId xmlns:a16="http://schemas.microsoft.com/office/drawing/2014/main" id="{945F02A4-D0A3-E747-B6EF-A77F288379CF}"/>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nSpc>
                <a:spcPct val="150000"/>
              </a:lnSpc>
              <a:spcAft>
                <a:spcPts val="1000"/>
              </a:spcAft>
              <a:buNone/>
            </a:pPr>
            <a:r>
              <a:rPr lang="en" sz="2400" dirty="0"/>
              <a:t>Implementation strategies are:</a:t>
            </a:r>
            <a:endParaRPr lang="en-US" dirty="0"/>
          </a:p>
          <a:p>
            <a:pPr marL="0" indent="0">
              <a:spcAft>
                <a:spcPts val="500"/>
              </a:spcAft>
              <a:buNone/>
            </a:pPr>
            <a:endParaRPr lang="en" sz="2400" dirty="0">
              <a:solidFill>
                <a:schemeClr val="tx2"/>
              </a:solidFill>
            </a:endParaRPr>
          </a:p>
          <a:p>
            <a:pPr marL="0" indent="0" algn="ctr">
              <a:lnSpc>
                <a:spcPct val="150000"/>
              </a:lnSpc>
              <a:buNone/>
            </a:pPr>
            <a:r>
              <a:rPr lang="en" sz="2400" dirty="0">
                <a:solidFill>
                  <a:schemeClr val="tx2"/>
                </a:solidFill>
              </a:rPr>
              <a:t> Approaches or techniques used to enhance the adoption, implementation, sustainment and scale-up or spread of Evidence-Based Interventions (EBIs)</a:t>
            </a:r>
            <a:endParaRPr lang="en" sz="1850" dirty="0">
              <a:solidFill>
                <a:schemeClr val="tx2"/>
              </a:solidFill>
            </a:endParaRPr>
          </a:p>
        </p:txBody>
      </p:sp>
      <p:pic>
        <p:nvPicPr>
          <p:cNvPr id="2" name="Picture 5" descr="Strategies icon">
            <a:extLst>
              <a:ext uri="{FF2B5EF4-FFF2-40B4-BE49-F238E27FC236}">
                <a16:creationId xmlns:a16="http://schemas.microsoft.com/office/drawing/2014/main" id="{50BF1AD3-E074-4FCE-8E51-264C5A52082B}"/>
              </a:ext>
            </a:extLst>
          </p:cNvPr>
          <p:cNvPicPr>
            <a:picLocks noChangeAspect="1"/>
          </p:cNvPicPr>
          <p:nvPr/>
        </p:nvPicPr>
        <p:blipFill>
          <a:blip r:embed="rId3"/>
          <a:stretch>
            <a:fillRect/>
          </a:stretch>
        </p:blipFill>
        <p:spPr>
          <a:xfrm>
            <a:off x="7832115" y="308537"/>
            <a:ext cx="1076325" cy="1190625"/>
          </a:xfrm>
          <a:prstGeom prst="rect">
            <a:avLst/>
          </a:prstGeom>
        </p:spPr>
      </p:pic>
      <p:sp>
        <p:nvSpPr>
          <p:cNvPr id="3" name="Title 2">
            <a:extLst>
              <a:ext uri="{FF2B5EF4-FFF2-40B4-BE49-F238E27FC236}">
                <a16:creationId xmlns:a16="http://schemas.microsoft.com/office/drawing/2014/main" id="{98EB9682-DADD-7844-AC2E-6B602F987D76}"/>
              </a:ext>
            </a:extLst>
          </p:cNvPr>
          <p:cNvSpPr>
            <a:spLocks noGrp="1"/>
          </p:cNvSpPr>
          <p:nvPr>
            <p:ph type="title"/>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200" b="1" dirty="0"/>
              <a:t>Specifying Implementation Strategies</a:t>
            </a:r>
            <a:endParaRPr lang="en-US" sz="3200" dirty="0"/>
          </a:p>
        </p:txBody>
      </p:sp>
    </p:spTree>
    <p:extLst>
      <p:ext uri="{BB962C8B-B14F-4D97-AF65-F5344CB8AC3E}">
        <p14:creationId xmlns:p14="http://schemas.microsoft.com/office/powerpoint/2010/main" val="432793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9878F3-8E10-9B4F-8CBA-F72A489B04FB}"/>
              </a:ext>
            </a:extLst>
          </p:cNvPr>
          <p:cNvSpPr txBox="1"/>
          <p:nvPr/>
        </p:nvSpPr>
        <p:spPr>
          <a:xfrm>
            <a:off x="8408861" y="5310917"/>
            <a:ext cx="816249"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CDC, 2012</a:t>
            </a:r>
          </a:p>
        </p:txBody>
      </p:sp>
      <p:pic>
        <p:nvPicPr>
          <p:cNvPr id="4" name="Online Media 3" descr="Media">
            <a:hlinkClick r:id="" action="ppaction://media"/>
            <a:extLst>
              <a:ext uri="{FF2B5EF4-FFF2-40B4-BE49-F238E27FC236}">
                <a16:creationId xmlns:a16="http://schemas.microsoft.com/office/drawing/2014/main" id="{46814E2A-9611-4CBD-A215-5B3856DC1AA3}"/>
              </a:ext>
            </a:extLst>
          </p:cNvPr>
          <p:cNvPicPr>
            <a:picLocks noRot="1" noChangeAspect="1"/>
          </p:cNvPicPr>
          <p:nvPr>
            <a:videoFile r:link="rId1"/>
          </p:nvPr>
        </p:nvPicPr>
        <p:blipFill>
          <a:blip r:embed="rId4"/>
          <a:stretch>
            <a:fillRect/>
          </a:stretch>
        </p:blipFill>
        <p:spPr>
          <a:xfrm>
            <a:off x="457200" y="1074621"/>
            <a:ext cx="7892716" cy="4439653"/>
          </a:xfrm>
          <a:prstGeom prst="rect">
            <a:avLst/>
          </a:prstGeom>
        </p:spPr>
      </p:pic>
      <p:sp>
        <p:nvSpPr>
          <p:cNvPr id="2" name="Title 1">
            <a:extLst>
              <a:ext uri="{FF2B5EF4-FFF2-40B4-BE49-F238E27FC236}">
                <a16:creationId xmlns:a16="http://schemas.microsoft.com/office/drawing/2014/main" id="{A51E08E2-A96A-CE41-B426-1EE6F35C6CEC}"/>
              </a:ext>
            </a:extLst>
          </p:cNvPr>
          <p:cNvSpPr>
            <a:spLocks noGrp="1"/>
          </p:cNvSpPr>
          <p:nvPr>
            <p:ph type="title"/>
          </p:nvPr>
        </p:nvSpPr>
        <p:spPr>
          <a:xfrm>
            <a:off x="457200" y="178800"/>
            <a:ext cx="8229600" cy="11430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200" b="1" dirty="0"/>
              <a:t>Case Study of Strategic Implementation</a:t>
            </a:r>
            <a:endParaRPr lang="en-US" sz="3200" dirty="0"/>
          </a:p>
        </p:txBody>
      </p:sp>
    </p:spTree>
    <p:extLst>
      <p:ext uri="{BB962C8B-B14F-4D97-AF65-F5344CB8AC3E}">
        <p14:creationId xmlns:p14="http://schemas.microsoft.com/office/powerpoint/2010/main" val="1151398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FB6A2F3-24D0-4E54-B60C-AE4881554509}"/>
              </a:ext>
            </a:extLst>
          </p:cNvPr>
          <p:cNvSpPr>
            <a:spLocks noGrp="1"/>
          </p:cNvSpPr>
          <p:nvPr>
            <p:ph idx="1"/>
          </p:nvPr>
        </p:nvSpPr>
        <p:spPr/>
        <p:txBody>
          <a:bodyPr/>
          <a:lstStyle/>
          <a:p>
            <a:pPr marL="0" indent="0">
              <a:spcAft>
                <a:spcPts val="1000"/>
              </a:spcAft>
              <a:buNone/>
            </a:pPr>
            <a:r>
              <a:rPr lang="en-US" dirty="0">
                <a:solidFill>
                  <a:schemeClr val="tx1"/>
                </a:solidFill>
                <a:cs typeface="Arial"/>
              </a:rPr>
              <a:t>Which of the following do you think are implementation strategies from the video?</a:t>
            </a:r>
            <a:endParaRPr lang="en-US" dirty="0">
              <a:solidFill>
                <a:schemeClr val="tx1"/>
              </a:solidFill>
            </a:endParaRPr>
          </a:p>
          <a:p>
            <a:pPr marL="556895" lvl="1" indent="-213995">
              <a:spcBef>
                <a:spcPts val="0"/>
              </a:spcBef>
              <a:spcAft>
                <a:spcPts val="0"/>
              </a:spcAft>
              <a:buFont typeface="Arial"/>
              <a:buChar char="–"/>
            </a:pPr>
            <a:r>
              <a:rPr lang="en-US" sz="2200" dirty="0">
                <a:solidFill>
                  <a:schemeClr val="tx1"/>
                </a:solidFill>
                <a:ea typeface="+mn-lt"/>
                <a:cs typeface="+mn-lt"/>
              </a:rPr>
              <a:t>Reminding providers with a red folder</a:t>
            </a:r>
          </a:p>
          <a:p>
            <a:pPr marL="556895" lvl="1" indent="-213995">
              <a:spcBef>
                <a:spcPts val="0"/>
              </a:spcBef>
              <a:spcAft>
                <a:spcPts val="0"/>
              </a:spcAft>
              <a:buFont typeface="Arial"/>
              <a:buChar char="–"/>
            </a:pPr>
            <a:r>
              <a:rPr lang="en-US" sz="2200" dirty="0">
                <a:solidFill>
                  <a:schemeClr val="tx1"/>
                </a:solidFill>
                <a:ea typeface="+mn-lt"/>
                <a:cs typeface="+mn-lt"/>
              </a:rPr>
              <a:t>Addressing high mortality rate</a:t>
            </a:r>
          </a:p>
          <a:p>
            <a:pPr marL="556895" lvl="1" indent="-213995">
              <a:spcBef>
                <a:spcPts val="0"/>
              </a:spcBef>
              <a:spcAft>
                <a:spcPts val="0"/>
              </a:spcAft>
              <a:buFont typeface="Arial"/>
              <a:buChar char="–"/>
            </a:pPr>
            <a:r>
              <a:rPr lang="en-US" sz="2200" dirty="0">
                <a:solidFill>
                  <a:schemeClr val="tx1"/>
                </a:solidFill>
                <a:ea typeface="+mn-lt"/>
                <a:cs typeface="+mn-lt"/>
              </a:rPr>
              <a:t>Activating engagement with coral bracelets</a:t>
            </a:r>
          </a:p>
          <a:p>
            <a:pPr marL="556895" lvl="1" indent="-213995">
              <a:spcBef>
                <a:spcPts val="0"/>
              </a:spcBef>
              <a:spcAft>
                <a:spcPts val="0"/>
              </a:spcAft>
              <a:buFont typeface="Arial"/>
              <a:buChar char="–"/>
            </a:pPr>
            <a:r>
              <a:rPr lang="en-US" sz="2200" dirty="0">
                <a:solidFill>
                  <a:schemeClr val="tx1"/>
                </a:solidFill>
                <a:ea typeface="+mn-lt"/>
                <a:cs typeface="+mn-lt"/>
              </a:rPr>
              <a:t>Identifying evidence from the Community Guide</a:t>
            </a:r>
          </a:p>
          <a:p>
            <a:pPr marL="556895" lvl="1" indent="-213995">
              <a:spcBef>
                <a:spcPts val="0"/>
              </a:spcBef>
              <a:spcAft>
                <a:spcPts val="0"/>
              </a:spcAft>
              <a:buFont typeface="Arial"/>
              <a:buChar char="–"/>
            </a:pPr>
            <a:r>
              <a:rPr lang="en-US" sz="2200" dirty="0">
                <a:solidFill>
                  <a:schemeClr val="tx1"/>
                </a:solidFill>
                <a:ea typeface="+mn-lt"/>
                <a:cs typeface="+mn-lt"/>
              </a:rPr>
              <a:t>Workshops</a:t>
            </a:r>
          </a:p>
          <a:p>
            <a:pPr marL="556895" lvl="1" indent="-213995">
              <a:spcBef>
                <a:spcPts val="0"/>
              </a:spcBef>
              <a:spcAft>
                <a:spcPts val="0"/>
              </a:spcAft>
              <a:buFont typeface="Arial"/>
              <a:buChar char="–"/>
            </a:pPr>
            <a:r>
              <a:rPr lang="en-US" sz="2200" dirty="0">
                <a:solidFill>
                  <a:schemeClr val="tx1"/>
                </a:solidFill>
                <a:ea typeface="+mn-lt"/>
                <a:cs typeface="+mn-lt"/>
              </a:rPr>
              <a:t>Engaging churches interested in supporting program</a:t>
            </a:r>
            <a:endParaRPr lang="en-US" sz="2200" dirty="0">
              <a:solidFill>
                <a:schemeClr val="tx1"/>
              </a:solidFill>
              <a:cs typeface="Arial"/>
            </a:endParaRPr>
          </a:p>
        </p:txBody>
      </p:sp>
      <p:pic>
        <p:nvPicPr>
          <p:cNvPr id="6" name="Picture 6" descr="Activity icon">
            <a:extLst>
              <a:ext uri="{FF2B5EF4-FFF2-40B4-BE49-F238E27FC236}">
                <a16:creationId xmlns:a16="http://schemas.microsoft.com/office/drawing/2014/main" id="{8B2A979F-E226-4CA4-BEE9-0417EEF01A82}"/>
              </a:ext>
            </a:extLst>
          </p:cNvPr>
          <p:cNvPicPr>
            <a:picLocks noChangeAspect="1"/>
          </p:cNvPicPr>
          <p:nvPr/>
        </p:nvPicPr>
        <p:blipFill>
          <a:blip r:embed="rId3"/>
          <a:stretch>
            <a:fillRect/>
          </a:stretch>
        </p:blipFill>
        <p:spPr>
          <a:xfrm>
            <a:off x="7987518" y="302162"/>
            <a:ext cx="990600" cy="1104900"/>
          </a:xfrm>
          <a:prstGeom prst="rect">
            <a:avLst/>
          </a:prstGeom>
        </p:spPr>
      </p:pic>
      <p:sp>
        <p:nvSpPr>
          <p:cNvPr id="2" name="Title 1">
            <a:extLst>
              <a:ext uri="{FF2B5EF4-FFF2-40B4-BE49-F238E27FC236}">
                <a16:creationId xmlns:a16="http://schemas.microsoft.com/office/drawing/2014/main" id="{64DBC557-7C1A-4642-813E-2FDF8152E9D1}"/>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Game: Implementation Strategies</a:t>
            </a:r>
            <a:endParaRPr lang="en-US" sz="3600" dirty="0"/>
          </a:p>
        </p:txBody>
      </p:sp>
    </p:spTree>
    <p:extLst>
      <p:ext uri="{BB962C8B-B14F-4D97-AF65-F5344CB8AC3E}">
        <p14:creationId xmlns:p14="http://schemas.microsoft.com/office/powerpoint/2010/main" val="3593694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enu of strategies">
            <a:extLst>
              <a:ext uri="{FF2B5EF4-FFF2-40B4-BE49-F238E27FC236}">
                <a16:creationId xmlns:a16="http://schemas.microsoft.com/office/drawing/2014/main" id="{29F7072A-9652-CA4C-BFA5-CF51DBD6DA5B}"/>
              </a:ext>
            </a:extLst>
          </p:cNvPr>
          <p:cNvPicPr>
            <a:picLocks noChangeAspect="1"/>
          </p:cNvPicPr>
          <p:nvPr/>
        </p:nvPicPr>
        <p:blipFill>
          <a:blip r:embed="rId3"/>
          <a:stretch>
            <a:fillRect/>
          </a:stretch>
        </p:blipFill>
        <p:spPr>
          <a:xfrm>
            <a:off x="2707270" y="304800"/>
            <a:ext cx="3970030" cy="5272280"/>
          </a:xfrm>
          <a:prstGeom prst="rect">
            <a:avLst/>
          </a:prstGeom>
        </p:spPr>
      </p:pic>
      <p:cxnSp>
        <p:nvCxnSpPr>
          <p:cNvPr id="25" name="Straight Arrow Connector 24">
            <a:extLst>
              <a:ext uri="{FF2B5EF4-FFF2-40B4-BE49-F238E27FC236}">
                <a16:creationId xmlns:a16="http://schemas.microsoft.com/office/drawing/2014/main" id="{06635B84-1123-4812-8888-D760BB4F22E3}"/>
              </a:ext>
              <a:ext uri="{C183D7F6-B498-43B3-948B-1728B52AA6E4}">
                <adec:decorative xmlns:adec="http://schemas.microsoft.com/office/drawing/2017/decorative" val="1"/>
              </a:ext>
            </a:extLst>
          </p:cNvPr>
          <p:cNvCxnSpPr>
            <a:cxnSpLocks/>
          </p:cNvCxnSpPr>
          <p:nvPr/>
        </p:nvCxnSpPr>
        <p:spPr>
          <a:xfrm flipH="1" flipV="1">
            <a:off x="4316360" y="3356749"/>
            <a:ext cx="2494819" cy="50987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descr="A house with a car parked outside">
            <a:extLst>
              <a:ext uri="{FF2B5EF4-FFF2-40B4-BE49-F238E27FC236}">
                <a16:creationId xmlns:a16="http://schemas.microsoft.com/office/drawing/2014/main" id="{58EFB769-CD3D-7E46-92CA-60CC5FA3C9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7300" y="3748212"/>
            <a:ext cx="2304786" cy="1578429"/>
          </a:xfrm>
          <a:prstGeom prst="rect">
            <a:avLst/>
          </a:prstGeom>
        </p:spPr>
      </p:pic>
      <p:cxnSp>
        <p:nvCxnSpPr>
          <p:cNvPr id="11" name="Straight Arrow Connector 10">
            <a:extLst>
              <a:ext uri="{FF2B5EF4-FFF2-40B4-BE49-F238E27FC236}">
                <a16:creationId xmlns:a16="http://schemas.microsoft.com/office/drawing/2014/main" id="{1E86262B-C628-584A-B7D8-DD1D93946EC0}"/>
              </a:ext>
              <a:ext uri="{C183D7F6-B498-43B3-948B-1728B52AA6E4}">
                <adec:decorative xmlns:adec="http://schemas.microsoft.com/office/drawing/2017/decorative" val="1"/>
              </a:ext>
            </a:extLst>
          </p:cNvPr>
          <p:cNvCxnSpPr>
            <a:cxnSpLocks/>
          </p:cNvCxnSpPr>
          <p:nvPr/>
        </p:nvCxnSpPr>
        <p:spPr>
          <a:xfrm flipH="1" flipV="1">
            <a:off x="5525129" y="1989653"/>
            <a:ext cx="2304564" cy="9846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0020457-CFAC-CE42-BBE2-886573B27F47}"/>
              </a:ext>
            </a:extLst>
          </p:cNvPr>
          <p:cNvSpPr/>
          <p:nvPr/>
        </p:nvSpPr>
        <p:spPr>
          <a:xfrm>
            <a:off x="4686176" y="1737206"/>
            <a:ext cx="989325" cy="6822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800" dirty="0"/>
              <a:t>                 </a:t>
            </a:r>
          </a:p>
          <a:p>
            <a:pPr algn="ctr"/>
            <a:r>
              <a:rPr lang="en-US" sz="1100" dirty="0">
                <a:solidFill>
                  <a:schemeClr val="tx1"/>
                </a:solidFill>
              </a:rPr>
              <a:t>Remind Clinicians</a:t>
            </a:r>
          </a:p>
        </p:txBody>
      </p:sp>
      <p:sp>
        <p:nvSpPr>
          <p:cNvPr id="12" name="Rectangle 11">
            <a:extLst>
              <a:ext uri="{FF2B5EF4-FFF2-40B4-BE49-F238E27FC236}">
                <a16:creationId xmlns:a16="http://schemas.microsoft.com/office/drawing/2014/main" id="{EB009BE1-04F4-894F-B2C8-D17414917968}"/>
              </a:ext>
            </a:extLst>
          </p:cNvPr>
          <p:cNvSpPr/>
          <p:nvPr/>
        </p:nvSpPr>
        <p:spPr>
          <a:xfrm>
            <a:off x="3405441" y="3773946"/>
            <a:ext cx="936916" cy="7409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1100" dirty="0">
                <a:solidFill>
                  <a:schemeClr val="tx1"/>
                </a:solidFill>
              </a:rPr>
              <a:t>Prepare patients</a:t>
            </a:r>
          </a:p>
        </p:txBody>
      </p:sp>
      <p:cxnSp>
        <p:nvCxnSpPr>
          <p:cNvPr id="14" name="Straight Arrow Connector 13">
            <a:extLst>
              <a:ext uri="{FF2B5EF4-FFF2-40B4-BE49-F238E27FC236}">
                <a16:creationId xmlns:a16="http://schemas.microsoft.com/office/drawing/2014/main" id="{7296C9C0-6D21-6447-B093-051DAEF5338E}"/>
              </a:ext>
              <a:ext uri="{C183D7F6-B498-43B3-948B-1728B52AA6E4}">
                <adec:decorative xmlns:adec="http://schemas.microsoft.com/office/drawing/2017/decorative" val="1"/>
              </a:ext>
            </a:extLst>
          </p:cNvPr>
          <p:cNvCxnSpPr>
            <a:cxnSpLocks/>
          </p:cNvCxnSpPr>
          <p:nvPr/>
        </p:nvCxnSpPr>
        <p:spPr>
          <a:xfrm flipV="1">
            <a:off x="2352804" y="4145657"/>
            <a:ext cx="1057275" cy="93784"/>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descr="Person's wrist with a bracelet">
            <a:extLst>
              <a:ext uri="{FF2B5EF4-FFF2-40B4-BE49-F238E27FC236}">
                <a16:creationId xmlns:a16="http://schemas.microsoft.com/office/drawing/2014/main" id="{D4F76A99-B980-4A40-A6A7-04B2EB55E9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8735" y="3622259"/>
            <a:ext cx="1416223" cy="1162449"/>
          </a:xfrm>
          <a:prstGeom prst="rect">
            <a:avLst/>
          </a:prstGeom>
        </p:spPr>
      </p:pic>
      <p:sp>
        <p:nvSpPr>
          <p:cNvPr id="15" name="Rectangle 14">
            <a:extLst>
              <a:ext uri="{FF2B5EF4-FFF2-40B4-BE49-F238E27FC236}">
                <a16:creationId xmlns:a16="http://schemas.microsoft.com/office/drawing/2014/main" id="{AEEB8BAC-F1AE-464C-8D6E-ECE9975F761C}"/>
              </a:ext>
            </a:extLst>
          </p:cNvPr>
          <p:cNvSpPr/>
          <p:nvPr/>
        </p:nvSpPr>
        <p:spPr>
          <a:xfrm>
            <a:off x="3384755" y="2780543"/>
            <a:ext cx="930582" cy="7462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1100" dirty="0"/>
          </a:p>
          <a:p>
            <a:pPr algn="ctr"/>
            <a:r>
              <a:rPr lang="en-US" sz="1100" dirty="0">
                <a:solidFill>
                  <a:schemeClr val="tx1"/>
                </a:solidFill>
              </a:rPr>
              <a:t>Local opinion leaders</a:t>
            </a:r>
          </a:p>
          <a:p>
            <a:pPr algn="ctr"/>
            <a:endParaRPr lang="en-US" sz="1867" dirty="0"/>
          </a:p>
        </p:txBody>
      </p:sp>
      <p:sp>
        <p:nvSpPr>
          <p:cNvPr id="7" name="Rectangle 6">
            <a:extLst>
              <a:ext uri="{FF2B5EF4-FFF2-40B4-BE49-F238E27FC236}">
                <a16:creationId xmlns:a16="http://schemas.microsoft.com/office/drawing/2014/main" id="{A4D3024C-4CBB-3D43-890F-4DA3C0BE9AA6}"/>
              </a:ext>
            </a:extLst>
          </p:cNvPr>
          <p:cNvSpPr/>
          <p:nvPr/>
        </p:nvSpPr>
        <p:spPr>
          <a:xfrm>
            <a:off x="3333259" y="1578113"/>
            <a:ext cx="982078" cy="766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1100" dirty="0">
                <a:solidFill>
                  <a:schemeClr val="tx1"/>
                </a:solidFill>
              </a:rPr>
              <a:t>Educational Meetings</a:t>
            </a:r>
          </a:p>
        </p:txBody>
      </p:sp>
      <p:cxnSp>
        <p:nvCxnSpPr>
          <p:cNvPr id="8" name="Straight Arrow Connector 7">
            <a:extLst>
              <a:ext uri="{FF2B5EF4-FFF2-40B4-BE49-F238E27FC236}">
                <a16:creationId xmlns:a16="http://schemas.microsoft.com/office/drawing/2014/main" id="{C5CDE957-8D00-D048-BBDF-C19F2AA0E773}"/>
              </a:ext>
              <a:ext uri="{C183D7F6-B498-43B3-948B-1728B52AA6E4}">
                <adec:decorative xmlns:adec="http://schemas.microsoft.com/office/drawing/2017/decorative" val="1"/>
              </a:ext>
            </a:extLst>
          </p:cNvPr>
          <p:cNvCxnSpPr>
            <a:cxnSpLocks/>
          </p:cNvCxnSpPr>
          <p:nvPr/>
        </p:nvCxnSpPr>
        <p:spPr>
          <a:xfrm flipV="1">
            <a:off x="2478917" y="2013842"/>
            <a:ext cx="902024" cy="39879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descr="Elderly woman listening">
            <a:extLst>
              <a:ext uri="{FF2B5EF4-FFF2-40B4-BE49-F238E27FC236}">
                <a16:creationId xmlns:a16="http://schemas.microsoft.com/office/drawing/2014/main" id="{41DFB5C1-9319-5847-A6D6-A19AB2837C5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6930" y="1980638"/>
            <a:ext cx="1878500" cy="1224643"/>
          </a:xfrm>
          <a:prstGeom prst="rect">
            <a:avLst/>
          </a:prstGeom>
        </p:spPr>
      </p:pic>
      <p:pic>
        <p:nvPicPr>
          <p:cNvPr id="10" name="Picture 5" descr="Strategies icon">
            <a:extLst>
              <a:ext uri="{FF2B5EF4-FFF2-40B4-BE49-F238E27FC236}">
                <a16:creationId xmlns:a16="http://schemas.microsoft.com/office/drawing/2014/main" id="{F4F8632E-DA58-4660-AD30-C32876BB7EAB}"/>
              </a:ext>
            </a:extLst>
          </p:cNvPr>
          <p:cNvPicPr>
            <a:picLocks noChangeAspect="1"/>
          </p:cNvPicPr>
          <p:nvPr/>
        </p:nvPicPr>
        <p:blipFill>
          <a:blip r:embed="rId7"/>
          <a:stretch>
            <a:fillRect/>
          </a:stretch>
        </p:blipFill>
        <p:spPr>
          <a:xfrm>
            <a:off x="8001665" y="127294"/>
            <a:ext cx="1076325" cy="1190625"/>
          </a:xfrm>
          <a:prstGeom prst="rect">
            <a:avLst/>
          </a:prstGeom>
        </p:spPr>
      </p:pic>
      <p:sp>
        <p:nvSpPr>
          <p:cNvPr id="9" name="Title 8">
            <a:extLst>
              <a:ext uri="{FF2B5EF4-FFF2-40B4-BE49-F238E27FC236}">
                <a16:creationId xmlns:a16="http://schemas.microsoft.com/office/drawing/2014/main" id="{31844D8F-1B71-174E-F220-91842FB9F3BE}"/>
              </a:ext>
            </a:extLst>
          </p:cNvPr>
          <p:cNvSpPr>
            <a:spLocks noGrp="1"/>
          </p:cNvSpPr>
          <p:nvPr>
            <p:ph type="title"/>
          </p:nvPr>
        </p:nvSpPr>
        <p:spPr/>
        <p:txBody>
          <a:bodyPr/>
          <a:lstStyle/>
          <a:p>
            <a:r>
              <a:rPr lang="en-US" dirty="0"/>
              <a:t>Example</a:t>
            </a:r>
          </a:p>
        </p:txBody>
      </p:sp>
      <p:cxnSp>
        <p:nvCxnSpPr>
          <p:cNvPr id="24" name="Straight Arrow Connector 23">
            <a:extLst>
              <a:ext uri="{FF2B5EF4-FFF2-40B4-BE49-F238E27FC236}">
                <a16:creationId xmlns:a16="http://schemas.microsoft.com/office/drawing/2014/main" id="{44FC50F4-420C-4614-8E47-C383CB5227BC}"/>
              </a:ext>
              <a:ext uri="{C183D7F6-B498-43B3-948B-1728B52AA6E4}">
                <adec:decorative xmlns:adec="http://schemas.microsoft.com/office/drawing/2017/decorative" val="1"/>
              </a:ext>
            </a:extLst>
          </p:cNvPr>
          <p:cNvCxnSpPr>
            <a:cxnSpLocks/>
          </p:cNvCxnSpPr>
          <p:nvPr/>
        </p:nvCxnSpPr>
        <p:spPr>
          <a:xfrm flipH="1" flipV="1">
            <a:off x="5474005" y="1955379"/>
            <a:ext cx="1829284" cy="76555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descr="Office space">
            <a:extLst>
              <a:ext uri="{FF2B5EF4-FFF2-40B4-BE49-F238E27FC236}">
                <a16:creationId xmlns:a16="http://schemas.microsoft.com/office/drawing/2014/main" id="{2BCAD350-9B4F-AC48-B4DE-06A52D7FF05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7097267" y="1607250"/>
            <a:ext cx="1518218" cy="1971418"/>
          </a:xfrm>
          <a:prstGeom prst="rect">
            <a:avLst/>
          </a:prstGeom>
        </p:spPr>
      </p:pic>
    </p:spTree>
    <p:extLst>
      <p:ext uri="{BB962C8B-B14F-4D97-AF65-F5344CB8AC3E}">
        <p14:creationId xmlns:p14="http://schemas.microsoft.com/office/powerpoint/2010/main" val="3081670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620A080-BD45-4A93-8EE9-270E60A2D4EA}"/>
              </a:ext>
            </a:extLst>
          </p:cNvPr>
          <p:cNvSpPr txBox="1"/>
          <p:nvPr/>
        </p:nvSpPr>
        <p:spPr>
          <a:xfrm>
            <a:off x="7882143" y="5317731"/>
            <a:ext cx="1377300"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Skolarus et al., 2016</a:t>
            </a:r>
            <a:endParaRPr lang="en-US" dirty="0">
              <a:solidFill>
                <a:schemeClr val="bg1">
                  <a:lumMod val="65000"/>
                </a:schemeClr>
              </a:solidFill>
            </a:endParaRPr>
          </a:p>
        </p:txBody>
      </p:sp>
      <p:sp>
        <p:nvSpPr>
          <p:cNvPr id="3" name="Content Placeholder 2">
            <a:extLst>
              <a:ext uri="{FF2B5EF4-FFF2-40B4-BE49-F238E27FC236}">
                <a16:creationId xmlns:a16="http://schemas.microsoft.com/office/drawing/2014/main" id="{1FB923BB-9354-439F-9943-CE6CA05A93F7}"/>
              </a:ext>
            </a:extLst>
          </p:cNvPr>
          <p:cNvSpPr>
            <a:spLocks noGrp="1"/>
          </p:cNvSpPr>
          <p:nvPr>
            <p:ph idx="1"/>
          </p:nvPr>
        </p:nvSpPr>
        <p:spPr/>
        <p:txBody>
          <a:bodyPr/>
          <a:lstStyle/>
          <a:p>
            <a:pPr marL="457200" indent="-457200">
              <a:buAutoNum type="arabicPeriod"/>
            </a:pPr>
            <a:r>
              <a:rPr lang="en-US" b="1" dirty="0">
                <a:solidFill>
                  <a:srgbClr val="0097DA"/>
                </a:solidFill>
                <a:cs typeface="Arial"/>
              </a:rPr>
              <a:t>Locate intervention-specific guidance </a:t>
            </a:r>
          </a:p>
          <a:p>
            <a:pPr marL="885825" lvl="1" indent="-342900">
              <a:spcAft>
                <a:spcPts val="1000"/>
              </a:spcAft>
              <a:buFont typeface="Arial" panose="020B0604020202020204" pitchFamily="34" charset="0"/>
              <a:buChar char="•"/>
            </a:pPr>
            <a:r>
              <a:rPr lang="en-US" sz="2400" b="1" dirty="0">
                <a:solidFill>
                  <a:srgbClr val="0097DA"/>
                </a:solidFill>
                <a:cs typeface="Arial"/>
              </a:rPr>
              <a:t>Intervention &amp; Implementation Guidelines </a:t>
            </a:r>
            <a:endParaRPr lang="en-US" sz="2400" dirty="0">
              <a:solidFill>
                <a:srgbClr val="0097DA"/>
              </a:solidFill>
              <a:cs typeface="Arial"/>
            </a:endParaRPr>
          </a:p>
          <a:p>
            <a:pPr marL="457200" indent="-457200">
              <a:spcAft>
                <a:spcPts val="1000"/>
              </a:spcAft>
              <a:buAutoNum type="arabicPeriod"/>
            </a:pPr>
            <a:r>
              <a:rPr lang="en-US" dirty="0">
                <a:solidFill>
                  <a:schemeClr val="tx1"/>
                </a:solidFill>
                <a:cs typeface="Arial"/>
              </a:rPr>
              <a:t>Apply behavioral change theories</a:t>
            </a:r>
          </a:p>
          <a:p>
            <a:pPr marL="457200" indent="-457200">
              <a:buAutoNum type="arabicPeriod"/>
            </a:pPr>
            <a:r>
              <a:rPr lang="en-US" dirty="0">
                <a:solidFill>
                  <a:schemeClr val="tx1"/>
                </a:solidFill>
                <a:cs typeface="Arial"/>
              </a:rPr>
              <a:t>Use implementation science research approaches </a:t>
            </a:r>
          </a:p>
          <a:p>
            <a:pPr marL="885825" lvl="1" indent="-342900">
              <a:buFont typeface="Arial" panose="020B0604020202020204" pitchFamily="34" charset="0"/>
              <a:buChar char="•"/>
            </a:pPr>
            <a:r>
              <a:rPr lang="en-US" sz="2400" dirty="0">
                <a:solidFill>
                  <a:schemeClr val="tx1"/>
                </a:solidFill>
                <a:cs typeface="Arial"/>
              </a:rPr>
              <a:t>Design tailored implementation strategies </a:t>
            </a:r>
          </a:p>
          <a:p>
            <a:pPr marL="885825" lvl="1" indent="-342900">
              <a:buFont typeface="Arial" panose="020B0604020202020204" pitchFamily="34" charset="0"/>
              <a:buChar char="•"/>
            </a:pPr>
            <a:r>
              <a:rPr lang="en-US" sz="2400" dirty="0">
                <a:solidFill>
                  <a:schemeClr val="tx1"/>
                </a:solidFill>
                <a:cs typeface="Arial"/>
              </a:rPr>
              <a:t>Use contextual evidence to select/ design strategies</a:t>
            </a:r>
          </a:p>
        </p:txBody>
      </p:sp>
      <p:pic>
        <p:nvPicPr>
          <p:cNvPr id="5" name="Picture 5" descr="Strategies icon">
            <a:extLst>
              <a:ext uri="{FF2B5EF4-FFF2-40B4-BE49-F238E27FC236}">
                <a16:creationId xmlns:a16="http://schemas.microsoft.com/office/drawing/2014/main" id="{FBE55489-9EAA-45ED-9D35-F7AFEF5AD35A}"/>
              </a:ext>
            </a:extLst>
          </p:cNvPr>
          <p:cNvPicPr>
            <a:picLocks noChangeAspect="1"/>
          </p:cNvPicPr>
          <p:nvPr/>
        </p:nvPicPr>
        <p:blipFill>
          <a:blip r:embed="rId3"/>
          <a:stretch>
            <a:fillRect/>
          </a:stretch>
        </p:blipFill>
        <p:spPr>
          <a:xfrm>
            <a:off x="7832115" y="308537"/>
            <a:ext cx="1076325" cy="1190625"/>
          </a:xfrm>
          <a:prstGeom prst="rect">
            <a:avLst/>
          </a:prstGeom>
        </p:spPr>
      </p:pic>
      <p:sp>
        <p:nvSpPr>
          <p:cNvPr id="2" name="Title 1">
            <a:extLst>
              <a:ext uri="{FF2B5EF4-FFF2-40B4-BE49-F238E27FC236}">
                <a16:creationId xmlns:a16="http://schemas.microsoft.com/office/drawing/2014/main" id="{D79D7DD3-4DD8-4DFC-AAFA-A3B6412C8E7C}"/>
              </a:ext>
            </a:extLst>
          </p:cNvPr>
          <p:cNvSpPr>
            <a:spLocks noGrp="1"/>
          </p:cNvSpPr>
          <p:nvPr>
            <p:ph type="title"/>
          </p:nvPr>
        </p:nvSpPr>
        <p:spPr/>
        <p:txBody>
          <a:bodyPr>
            <a:noAutofit/>
          </a:bodyPr>
          <a:lstStyle/>
          <a:p>
            <a:r>
              <a:rPr lang="en-US" sz="3600" dirty="0">
                <a:solidFill>
                  <a:schemeClr val="tx2"/>
                </a:solidFill>
                <a:latin typeface="Arial"/>
                <a:cs typeface="Arial"/>
              </a:rPr>
              <a:t>Use Evidence &amp; Theories to Plan Implementation Strategies</a:t>
            </a:r>
            <a:endParaRPr lang="en-US" sz="3600" dirty="0">
              <a:solidFill>
                <a:schemeClr val="tx2"/>
              </a:solidFill>
            </a:endParaRPr>
          </a:p>
        </p:txBody>
      </p:sp>
    </p:spTree>
    <p:extLst>
      <p:ext uri="{BB962C8B-B14F-4D97-AF65-F5344CB8AC3E}">
        <p14:creationId xmlns:p14="http://schemas.microsoft.com/office/powerpoint/2010/main" val="20621467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heme/theme1.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7318</TotalTime>
  <Words>1881</Words>
  <Application>Microsoft Macintosh PowerPoint</Application>
  <PresentationFormat>On-screen Show (4:3)</PresentationFormat>
  <Paragraphs>187</Paragraphs>
  <Slides>19</Slides>
  <Notes>19</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Trebuchet MS</vt:lpstr>
      <vt:lpstr>Calibri</vt:lpstr>
      <vt:lpstr>Arial</vt:lpstr>
      <vt:lpstr>Arial,Sans-Serif</vt:lpstr>
      <vt:lpstr>3_Default Design</vt:lpstr>
      <vt:lpstr>3_Default Design</vt:lpstr>
      <vt:lpstr>Using Evidence &amp; Theories to Inform Implementation Strategies</vt:lpstr>
      <vt:lpstr>Disclosure</vt:lpstr>
      <vt:lpstr>Learning Objectives</vt:lpstr>
      <vt:lpstr>Session Agenda</vt:lpstr>
      <vt:lpstr>Specifying Implementation Strategies</vt:lpstr>
      <vt:lpstr>Case Study of Strategic Implementation</vt:lpstr>
      <vt:lpstr>Game: Implementation Strategies</vt:lpstr>
      <vt:lpstr>Example</vt:lpstr>
      <vt:lpstr>Use Evidence &amp; Theories to Plan Implementation Strategies</vt:lpstr>
      <vt:lpstr>Intervention Specific Guidance  </vt:lpstr>
      <vt:lpstr>Use Evidence &amp; Theories to Plan Implementation Strategies</vt:lpstr>
      <vt:lpstr>Behavioral Change Theories</vt:lpstr>
      <vt:lpstr>Use Evidence &amp; Theories to Plan Implementation Strategies</vt:lpstr>
      <vt:lpstr>Implementation Science Approaches</vt:lpstr>
      <vt:lpstr>Implementation Approaches </vt:lpstr>
      <vt:lpstr>Menu of Strategies</vt:lpstr>
      <vt:lpstr>Tools and Supplemental Resources</vt:lpstr>
      <vt:lpstr>References</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evidence and theories to inform all aspects of implementation</dc:title>
  <dc:creator>Kerch, Sarah</dc:creator>
  <cp:lastModifiedBy>Rangel, Ruta</cp:lastModifiedBy>
  <cp:revision>2112</cp:revision>
  <dcterms:modified xsi:type="dcterms:W3CDTF">2023-08-21T17:57:50Z</dcterms:modified>
</cp:coreProperties>
</file>