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62" r:id="rId2"/>
  </p:sldMasterIdLst>
  <p:notesMasterIdLst>
    <p:notesMasterId r:id="rId24"/>
  </p:notesMasterIdLst>
  <p:sldIdLst>
    <p:sldId id="600" r:id="rId3"/>
    <p:sldId id="512" r:id="rId4"/>
    <p:sldId id="602" r:id="rId5"/>
    <p:sldId id="603" r:id="rId6"/>
    <p:sldId id="518" r:id="rId7"/>
    <p:sldId id="491" r:id="rId8"/>
    <p:sldId id="524" r:id="rId9"/>
    <p:sldId id="605" r:id="rId10"/>
    <p:sldId id="544" r:id="rId11"/>
    <p:sldId id="563" r:id="rId12"/>
    <p:sldId id="606" r:id="rId13"/>
    <p:sldId id="533" r:id="rId14"/>
    <p:sldId id="531" r:id="rId15"/>
    <p:sldId id="607" r:id="rId16"/>
    <p:sldId id="546" r:id="rId17"/>
    <p:sldId id="567" r:id="rId18"/>
    <p:sldId id="497" r:id="rId19"/>
    <p:sldId id="530" r:id="rId20"/>
    <p:sldId id="503" r:id="rId21"/>
    <p:sldId id="522" r:id="rId22"/>
    <p:sldId id="618" r:id="rId23"/>
  </p:sldIdLst>
  <p:sldSz cx="9144000" cy="6858000" type="screen4x3"/>
  <p:notesSz cx="6858000" cy="9144000"/>
  <p:embeddedFontLst>
    <p:embeddedFont>
      <p:font typeface="Georgia" panose="02040502050405020303" pitchFamily="18" charset="0"/>
      <p:regular r:id="rId25"/>
      <p:bold r:id="rId26"/>
      <p:italic r:id="rId27"/>
      <p:boldItalic r:id="rId28"/>
    </p:embeddedFont>
    <p:embeddedFont>
      <p:font typeface="Trebuchet MS" panose="020B0703020202090204" pitchFamily="3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torino, Joseph" initials="AJ" lastIdx="49" clrIdx="0"/>
  <p:cmAuthor id="2" name="Sarah Kerch" initials="" lastIdx="8" clrIdx="1"/>
  <p:cmAuthor id="3" name="Rachel Silber" initials="RS" lastIdx="4" clrIdx="2">
    <p:extLst>
      <p:ext uri="{19B8F6BF-5375-455C-9EA6-DF929625EA0E}">
        <p15:presenceInfo xmlns:p15="http://schemas.microsoft.com/office/powerpoint/2012/main" userId="vfpHsaki83kNXZ/f9we9JE9eYLoBTU+mDu2TfYLOwTM=" providerId="None"/>
      </p:ext>
    </p:extLst>
  </p:cmAuthor>
  <p:cmAuthor id="4" name="Leila Habib" initials="LH" lastIdx="3" clrIdx="3">
    <p:extLst>
      <p:ext uri="{19B8F6BF-5375-455C-9EA6-DF929625EA0E}">
        <p15:presenceInfo xmlns:p15="http://schemas.microsoft.com/office/powerpoint/2012/main" userId="MrvB9QOZrEMqK18KGj52TGgtVjNXYvtqmczAApxon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86395" autoAdjust="0"/>
  </p:normalViewPr>
  <p:slideViewPr>
    <p:cSldViewPr snapToGrid="0">
      <p:cViewPr varScale="1">
        <p:scale>
          <a:sx n="110" d="100"/>
          <a:sy n="110" d="100"/>
        </p:scale>
        <p:origin x="1216" y="168"/>
      </p:cViewPr>
      <p:guideLst>
        <p:guide orient="horz" pos="2880"/>
        <p:guide pos="2880"/>
      </p:guideLst>
    </p:cSldViewPr>
  </p:slideViewPr>
  <p:outlineViewPr>
    <p:cViewPr>
      <p:scale>
        <a:sx n="33" d="100"/>
        <a:sy n="33" d="100"/>
      </p:scale>
      <p:origin x="0" y="-459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4.fntdata"/><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505765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implementationscience.biomedcentral.com/articles/10.1186/1748-5908-7-32"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Welcome to session 4 of Base Camp.</a:t>
            </a:r>
          </a:p>
          <a:p>
            <a:endParaRPr lang="en-US" dirty="0"/>
          </a:p>
          <a:p>
            <a:endParaRPr lang="en-US" dirty="0"/>
          </a:p>
        </p:txBody>
      </p:sp>
    </p:spTree>
    <p:extLst>
      <p:ext uri="{BB962C8B-B14F-4D97-AF65-F5344CB8AC3E}">
        <p14:creationId xmlns:p14="http://schemas.microsoft.com/office/powerpoint/2010/main" val="3663812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Why does this matter?</a:t>
            </a: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 sz="1100" dirty="0"/>
              <a:t>“Public health interventions </a:t>
            </a:r>
            <a:r>
              <a:rPr lang="en" sz="1100" dirty="0">
                <a:solidFill>
                  <a:schemeClr val="tx2"/>
                </a:solidFill>
              </a:rPr>
              <a:t>grounded in health behavior theory</a:t>
            </a:r>
            <a:r>
              <a:rPr lang="en" sz="1100" dirty="0">
                <a:solidFill>
                  <a:srgbClr val="00B0F0"/>
                </a:solidFill>
              </a:rPr>
              <a:t> </a:t>
            </a:r>
            <a:r>
              <a:rPr lang="en" sz="1100" dirty="0"/>
              <a:t>often prove to be </a:t>
            </a:r>
            <a:r>
              <a:rPr lang="en" sz="1100" b="1" dirty="0">
                <a:solidFill>
                  <a:srgbClr val="0097DA"/>
                </a:solidFill>
              </a:rPr>
              <a:t>more effective</a:t>
            </a:r>
            <a:r>
              <a:rPr lang="en" sz="1100" dirty="0">
                <a:solidFill>
                  <a:srgbClr val="00B0F0"/>
                </a:solidFill>
              </a:rPr>
              <a:t> </a:t>
            </a:r>
            <a:r>
              <a:rPr lang="en" sz="1100" dirty="0"/>
              <a:t>than those lacking a theoretical base, because these theories </a:t>
            </a:r>
            <a:r>
              <a:rPr lang="en" sz="1100" dirty="0">
                <a:solidFill>
                  <a:schemeClr val="tx2"/>
                </a:solidFill>
              </a:rPr>
              <a:t>conceptualize the mechanisms that underlie behavior change</a:t>
            </a:r>
            <a:r>
              <a:rPr lang="en" sz="1100" dirty="0"/>
              <a:t>.”</a:t>
            </a:r>
            <a:endParaRPr lang="en-US" dirty="0"/>
          </a:p>
          <a:p>
            <a:endParaRPr lang="en-US" dirty="0"/>
          </a:p>
        </p:txBody>
      </p:sp>
    </p:spTree>
    <p:extLst>
      <p:ext uri="{BB962C8B-B14F-4D97-AF65-F5344CB8AC3E}">
        <p14:creationId xmlns:p14="http://schemas.microsoft.com/office/powerpoint/2010/main" val="597741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Next, we will look at core and adaptable components of interventions.</a:t>
            </a:r>
          </a:p>
        </p:txBody>
      </p:sp>
    </p:spTree>
    <p:extLst>
      <p:ext uri="{BB962C8B-B14F-4D97-AF65-F5344CB8AC3E}">
        <p14:creationId xmlns:p14="http://schemas.microsoft.com/office/powerpoint/2010/main" val="3776750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We do not want to change the function of the EBI as it is the core reason why the program works, or is effective. Changing the form, or the adaptable components of an EBI, does not change the function.  </a:t>
            </a:r>
          </a:p>
          <a:p>
            <a:r>
              <a:rPr lang="en-US" dirty="0"/>
              <a:t>Let’s match what you think might be a core component or functional component of an intervention, versus what you think might be adaptable components. </a:t>
            </a:r>
          </a:p>
          <a:p>
            <a:r>
              <a:rPr lang="en-US" dirty="0"/>
              <a:t>We will start with the first word from the list on the right---”setting”.  (Work through list)</a:t>
            </a:r>
            <a:r>
              <a:rPr lang="en-US" b="1" u="sng" dirty="0"/>
              <a:t> (Click)</a:t>
            </a:r>
            <a:endParaRPr lang="en-US" dirty="0"/>
          </a:p>
          <a:p>
            <a:endParaRPr lang="en-US" dirty="0"/>
          </a:p>
          <a:p>
            <a:pPr marL="0" lvl="0" indent="0" algn="l" rtl="0">
              <a:spcBef>
                <a:spcPts val="0"/>
              </a:spcBef>
              <a:spcAft>
                <a:spcPts val="0"/>
              </a:spcAft>
              <a:buClr>
                <a:schemeClr val="dk1"/>
              </a:buClr>
              <a:buSzPct val="81481"/>
              <a:buFont typeface="Arial"/>
              <a:buNone/>
            </a:pPr>
            <a:endParaRPr lang="en-US" sz="1200" dirty="0">
              <a:solidFill>
                <a:srgbClr val="333333"/>
              </a:solidFill>
              <a:latin typeface="Georgia"/>
              <a:ea typeface="Georgia"/>
              <a:cs typeface="Georgia"/>
              <a:sym typeface="Georgia"/>
            </a:endParaRPr>
          </a:p>
          <a:p>
            <a:endParaRPr lang="en-US" dirty="0"/>
          </a:p>
        </p:txBody>
      </p:sp>
    </p:spTree>
    <p:extLst>
      <p:ext uri="{BB962C8B-B14F-4D97-AF65-F5344CB8AC3E}">
        <p14:creationId xmlns:p14="http://schemas.microsoft.com/office/powerpoint/2010/main" val="25400149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As we just learned, making too many changes to an intervention can reduce its original effectiveness, or worse, introduce unintended and harmful outcomes. </a:t>
            </a:r>
          </a:p>
          <a:p>
            <a:r>
              <a:rPr lang="en-US" sz="1100" b="0" i="0" u="none" strike="noStrike" cap="none" dirty="0">
                <a:solidFill>
                  <a:srgbClr val="000000"/>
                </a:solidFill>
                <a:effectLst/>
                <a:latin typeface="Arial"/>
                <a:ea typeface="Arial"/>
                <a:cs typeface="Arial"/>
                <a:sym typeface="Arial"/>
              </a:rPr>
              <a:t>Before making adaptations to the intervention, you should think about how the change to the original intervention can improve the fit to your community, setting, or population of focus, and at the same time, maintain fidelity to the core components of the original intervention. </a:t>
            </a:r>
          </a:p>
          <a:p>
            <a:r>
              <a:rPr lang="en-US" sz="1100" b="0" i="0" u="none" strike="noStrike" cap="none" dirty="0">
                <a:solidFill>
                  <a:srgbClr val="000000"/>
                </a:solidFill>
                <a:effectLst/>
                <a:latin typeface="Arial"/>
                <a:ea typeface="Arial"/>
                <a:cs typeface="Arial"/>
                <a:sym typeface="Arial"/>
              </a:rPr>
              <a:t>Think of possible adaptations as you would a green, yellow, or red traffic light: </a:t>
            </a:r>
          </a:p>
          <a:p>
            <a:pPr lvl="1"/>
            <a:r>
              <a:rPr lang="en-US" b="1" u="sng" dirty="0"/>
              <a:t>(Click) </a:t>
            </a:r>
            <a:r>
              <a:rPr lang="en-US" sz="1100" b="0" i="0" u="none" strike="noStrike" cap="none" dirty="0">
                <a:solidFill>
                  <a:srgbClr val="000000"/>
                </a:solidFill>
                <a:effectLst/>
                <a:latin typeface="Arial"/>
                <a:ea typeface="Arial"/>
                <a:cs typeface="Arial"/>
                <a:sym typeface="Arial"/>
              </a:rPr>
              <a:t>green light changes are usually OK to make; </a:t>
            </a:r>
          </a:p>
          <a:p>
            <a:pPr lvl="1"/>
            <a:r>
              <a:rPr lang="en-US" b="1" u="sng" dirty="0"/>
              <a:t>(Click) </a:t>
            </a:r>
            <a:r>
              <a:rPr lang="en-US" sz="1100" b="0" i="0" u="none" strike="noStrike" cap="none" dirty="0">
                <a:solidFill>
                  <a:srgbClr val="000000"/>
                </a:solidFill>
                <a:effectLst/>
                <a:latin typeface="Arial"/>
                <a:ea typeface="Arial"/>
                <a:cs typeface="Arial"/>
                <a:sym typeface="Arial"/>
              </a:rPr>
              <a:t>yellow light changes should be approached with caution; and </a:t>
            </a:r>
          </a:p>
          <a:p>
            <a:pPr lvl="1"/>
            <a:r>
              <a:rPr lang="en-US" b="1" u="sng" dirty="0"/>
              <a:t>(Click) </a:t>
            </a:r>
            <a:r>
              <a:rPr lang="en-US" sz="1100" b="0" i="0" u="none" strike="noStrike" cap="none" dirty="0">
                <a:solidFill>
                  <a:srgbClr val="000000"/>
                </a:solidFill>
                <a:effectLst/>
                <a:latin typeface="Arial"/>
                <a:ea typeface="Arial"/>
                <a:cs typeface="Arial"/>
                <a:sym typeface="Arial"/>
              </a:rPr>
              <a:t>red light changes should be avoided when possible.</a:t>
            </a:r>
            <a:endParaRPr lang="en-US" dirty="0">
              <a:effectLst/>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US" dirty="0">
              <a:effectLst/>
            </a:endParaRPr>
          </a:p>
        </p:txBody>
      </p:sp>
    </p:spTree>
    <p:extLst>
      <p:ext uri="{BB962C8B-B14F-4D97-AF65-F5344CB8AC3E}">
        <p14:creationId xmlns:p14="http://schemas.microsoft.com/office/powerpoint/2010/main" val="367023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Last, we will introduce some tools for documenting adaptations and measuring fidelity.</a:t>
            </a:r>
          </a:p>
        </p:txBody>
      </p:sp>
    </p:spTree>
    <p:extLst>
      <p:ext uri="{BB962C8B-B14F-4D97-AF65-F5344CB8AC3E}">
        <p14:creationId xmlns:p14="http://schemas.microsoft.com/office/powerpoint/2010/main" val="13602007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highlight>
                  <a:srgbClr val="FFFFFF"/>
                </a:highlight>
                <a:ea typeface="Georgia"/>
                <a:cs typeface="Georgia"/>
                <a:sym typeface="Georgia"/>
              </a:rPr>
              <a:t>Be intentional in the design of adaptations </a:t>
            </a:r>
            <a:r>
              <a:rPr lang="en-US" i="0" dirty="0">
                <a:highlight>
                  <a:srgbClr val="FFFFFF"/>
                </a:highlight>
                <a:ea typeface="Georgia"/>
                <a:cs typeface="Georgia"/>
                <a:sym typeface="Georgia"/>
              </a:rPr>
              <a:t>in your implementation blueprint </a:t>
            </a:r>
          </a:p>
          <a:p>
            <a:r>
              <a:rPr lang="en-US" sz="1100" dirty="0">
                <a:highlight>
                  <a:srgbClr val="FFFFFF"/>
                </a:highlight>
              </a:rPr>
              <a:t>Make adaptations to promote end-user acceptance</a:t>
            </a:r>
            <a:r>
              <a:rPr lang="en-US" sz="1100" i="0" dirty="0">
                <a:highlight>
                  <a:srgbClr val="FFFFFF"/>
                </a:highlight>
              </a:rPr>
              <a:t> from the start. </a:t>
            </a:r>
          </a:p>
          <a:p>
            <a:pPr marL="914400" marR="0" lvl="1"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i="0" dirty="0">
                <a:highlight>
                  <a:srgbClr val="FFFFFF"/>
                </a:highlight>
                <a:ea typeface="Georgia"/>
                <a:cs typeface="Georgia"/>
                <a:sym typeface="Georgia"/>
              </a:rPr>
              <a:t>Maybe you know will be working with a specific population of focus that will require minor changes and cultural tailoring of content and activities. It is better to include populations most affected by the planned intervention early and document changes and reasons for changes proactively</a:t>
            </a:r>
            <a:endParaRPr lang="en-US" dirty="0">
              <a:highlight>
                <a:srgbClr val="FFFFFF"/>
              </a:highlight>
              <a:ea typeface="Georgia"/>
              <a:cs typeface="Georgia"/>
              <a:sym typeface="Georgia"/>
            </a:endParaRPr>
          </a:p>
        </p:txBody>
      </p:sp>
    </p:spTree>
    <p:extLst>
      <p:ext uri="{BB962C8B-B14F-4D97-AF65-F5344CB8AC3E}">
        <p14:creationId xmlns:p14="http://schemas.microsoft.com/office/powerpoint/2010/main" val="2682208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One example of a framework for documenting adaptations is the FRAME.  See here a picture of the template/tool available for your use in adapting interventions. This tool contains prompts to remind you to document when adaptations occurred, who decided to modify an intervention, as well as the nature of the changes made. This tool is also located in the supplemental resources</a:t>
            </a:r>
            <a:r>
              <a:rPr lang="en-US" b="1" dirty="0"/>
              <a:t>.</a:t>
            </a:r>
          </a:p>
          <a:p>
            <a:endParaRPr lang="en-US" b="1" dirty="0"/>
          </a:p>
        </p:txBody>
      </p:sp>
    </p:spTree>
    <p:extLst>
      <p:ext uri="{BB962C8B-B14F-4D97-AF65-F5344CB8AC3E}">
        <p14:creationId xmlns:p14="http://schemas.microsoft.com/office/powerpoint/2010/main" val="4172975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en-US" dirty="0"/>
              <a:t>Tools listed here are all located in your companion guide for your continued learning</a:t>
            </a:r>
          </a:p>
          <a:p>
            <a:pPr marL="0" lvl="0" indent="0" algn="l" rtl="0">
              <a:spcBef>
                <a:spcPts val="1200"/>
              </a:spcBef>
              <a:spcAft>
                <a:spcPts val="0"/>
              </a:spcAft>
              <a:buNone/>
            </a:pPr>
            <a:endParaRPr lang="en-US" b="1" dirty="0"/>
          </a:p>
        </p:txBody>
      </p:sp>
      <p:sp>
        <p:nvSpPr>
          <p:cNvPr id="4" name="Slide Number Placeholder 3"/>
          <p:cNvSpPr>
            <a:spLocks noGrp="1"/>
          </p:cNvSpPr>
          <p:nvPr>
            <p:ph type="sldNum" sz="quarter" idx="10"/>
          </p:nvPr>
        </p:nvSpPr>
        <p:spPr/>
        <p:txBody>
          <a:bodyPr/>
          <a:lstStyle/>
          <a:p>
            <a:fld id="{C86F15E9-0BE7-4FE3-9441-9D32F4679029}" type="slidenum">
              <a:rPr lang="en-US" smtClean="0"/>
              <a:pPr/>
              <a:t>17</a:t>
            </a:fld>
            <a:endParaRPr lang="en-US" dirty="0"/>
          </a:p>
        </p:txBody>
      </p:sp>
    </p:spTree>
    <p:extLst>
      <p:ext uri="{BB962C8B-B14F-4D97-AF65-F5344CB8AC3E}">
        <p14:creationId xmlns:p14="http://schemas.microsoft.com/office/powerpoint/2010/main" val="226664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b="1" dirty="0"/>
          </a:p>
        </p:txBody>
      </p:sp>
    </p:spTree>
    <p:extLst>
      <p:ext uri="{BB962C8B-B14F-4D97-AF65-F5344CB8AC3E}">
        <p14:creationId xmlns:p14="http://schemas.microsoft.com/office/powerpoint/2010/main" val="5361169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b="0" dirty="0"/>
              <a:t>As well as references.</a:t>
            </a:r>
          </a:p>
          <a:p>
            <a:pPr marL="158750" indent="0">
              <a:buFontTx/>
              <a:buNone/>
            </a:pPr>
            <a:endParaRPr lang="en-US" b="1" dirty="0"/>
          </a:p>
        </p:txBody>
      </p:sp>
    </p:spTree>
    <p:extLst>
      <p:ext uri="{BB962C8B-B14F-4D97-AF65-F5344CB8AC3E}">
        <p14:creationId xmlns:p14="http://schemas.microsoft.com/office/powerpoint/2010/main" val="3146297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b="1" dirty="0"/>
          </a:p>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sz="1100" dirty="0"/>
              <a:t>This session was supported by a Cooperative Agreement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a:p>
            <a:pPr marL="158750" indent="0">
              <a:buFontTx/>
              <a:buNone/>
            </a:pPr>
            <a:endParaRPr lang="en-US" dirty="0"/>
          </a:p>
        </p:txBody>
      </p:sp>
    </p:spTree>
    <p:extLst>
      <p:ext uri="{BB962C8B-B14F-4D97-AF65-F5344CB8AC3E}">
        <p14:creationId xmlns:p14="http://schemas.microsoft.com/office/powerpoint/2010/main" val="3779435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dirty="0"/>
          </a:p>
        </p:txBody>
      </p:sp>
    </p:spTree>
    <p:extLst>
      <p:ext uri="{BB962C8B-B14F-4D97-AF65-F5344CB8AC3E}">
        <p14:creationId xmlns:p14="http://schemas.microsoft.com/office/powerpoint/2010/main" val="997079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Tx/>
              <a:buNone/>
              <a:tabLst/>
              <a:defRPr/>
            </a:pPr>
            <a:r>
              <a:rPr lang="en-US" dirty="0"/>
              <a:t>Thank you to all those listed here who helped in developing this training.  </a:t>
            </a:r>
          </a:p>
          <a:p>
            <a:pPr marL="158750" indent="0">
              <a:buFontTx/>
              <a:buNone/>
            </a:pPr>
            <a:endParaRPr lang="en-US" dirty="0"/>
          </a:p>
        </p:txBody>
      </p:sp>
    </p:spTree>
    <p:extLst>
      <p:ext uri="{BB962C8B-B14F-4D97-AF65-F5344CB8AC3E}">
        <p14:creationId xmlns:p14="http://schemas.microsoft.com/office/powerpoint/2010/main" val="157574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58750" indent="0">
              <a:buFontTx/>
              <a:buNone/>
            </a:pPr>
            <a:endParaRPr lang="en-US" b="1" dirty="0"/>
          </a:p>
          <a:p>
            <a:r>
              <a:rPr lang="en-US" dirty="0"/>
              <a:t>Our main learning objectives for this session include:</a:t>
            </a:r>
          </a:p>
          <a:p>
            <a:pPr lvl="1"/>
            <a:r>
              <a:rPr lang="en-US" dirty="0"/>
              <a:t>Identifying key process components involved in adapting an EBI </a:t>
            </a:r>
          </a:p>
        </p:txBody>
      </p:sp>
    </p:spTree>
    <p:extLst>
      <p:ext uri="{BB962C8B-B14F-4D97-AF65-F5344CB8AC3E}">
        <p14:creationId xmlns:p14="http://schemas.microsoft.com/office/powerpoint/2010/main" val="3265603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Here is our map for the session:</a:t>
            </a:r>
          </a:p>
          <a:p>
            <a:pPr lvl="1"/>
            <a:r>
              <a:rPr lang="en-US" dirty="0"/>
              <a:t>We will introduce the adaptation process.</a:t>
            </a:r>
          </a:p>
          <a:p>
            <a:pPr lvl="1"/>
            <a:endParaRPr lang="en-US" dirty="0"/>
          </a:p>
        </p:txBody>
      </p:sp>
    </p:spTree>
    <p:extLst>
      <p:ext uri="{BB962C8B-B14F-4D97-AF65-F5344CB8AC3E}">
        <p14:creationId xmlns:p14="http://schemas.microsoft.com/office/powerpoint/2010/main" val="4006728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highlight>
                <a:srgbClr val="FFFFFF"/>
              </a:highlight>
              <a:sym typeface="Georgia"/>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highlight>
                  <a:srgbClr val="FFFFFF"/>
                </a:highlight>
                <a:sym typeface="Georgia"/>
              </a:rPr>
              <a:t>Adaptations are often needed to ensure that interventions are feasible and ‘fit’ the population of focus and setting. This can be a vital step in planning for health equity in your intervention, where you can plan ahead to adapt for your population(s) of focus. </a:t>
            </a:r>
          </a:p>
          <a:p>
            <a:pPr marL="0" lvl="0" indent="0">
              <a:buNone/>
            </a:pPr>
            <a:endParaRPr lang="en-US" b="1" dirty="0">
              <a:highlight>
                <a:srgbClr val="FFFFFF"/>
              </a:highlight>
            </a:endParaRPr>
          </a:p>
          <a:p>
            <a:pPr marL="0" lvl="0" indent="0">
              <a:buNone/>
            </a:pPr>
            <a:r>
              <a:rPr lang="en-US" b="1" dirty="0">
                <a:highlight>
                  <a:srgbClr val="FFFFFF"/>
                </a:highlight>
              </a:rPr>
              <a:t>Adaptation </a:t>
            </a:r>
            <a:r>
              <a:rPr lang="en-US" b="0" dirty="0">
                <a:highlight>
                  <a:srgbClr val="FFFFFF"/>
                </a:highlight>
              </a:rPr>
              <a:t>is defined as t</a:t>
            </a:r>
            <a:r>
              <a:rPr lang="en-US" dirty="0">
                <a:highlight>
                  <a:srgbClr val="FFFFFF"/>
                </a:highlight>
              </a:rPr>
              <a:t>he degree to which an evidence-based intervention is </a:t>
            </a:r>
            <a:r>
              <a:rPr lang="en-US" b="1" dirty="0">
                <a:solidFill>
                  <a:srgbClr val="00B0F0"/>
                </a:solidFill>
                <a:highlight>
                  <a:srgbClr val="FFFFFF"/>
                </a:highlight>
              </a:rPr>
              <a:t>changed or modified</a:t>
            </a:r>
            <a:r>
              <a:rPr lang="en-US" b="1" dirty="0">
                <a:highlight>
                  <a:srgbClr val="FFFFFF"/>
                </a:highlight>
              </a:rPr>
              <a:t> </a:t>
            </a:r>
            <a:r>
              <a:rPr lang="en-US" dirty="0">
                <a:highlight>
                  <a:srgbClr val="FFFFFF"/>
                </a:highlight>
              </a:rPr>
              <a:t>by a user during adoption and implementation to suit the needs of the </a:t>
            </a:r>
            <a:r>
              <a:rPr lang="en-US" dirty="0">
                <a:solidFill>
                  <a:srgbClr val="00B0F0"/>
                </a:solidFill>
                <a:highlight>
                  <a:srgbClr val="FFFFFF"/>
                </a:highlight>
              </a:rPr>
              <a:t>setting</a:t>
            </a:r>
            <a:r>
              <a:rPr lang="en-US" dirty="0">
                <a:highlight>
                  <a:srgbClr val="FFFFFF"/>
                </a:highlight>
              </a:rPr>
              <a:t> or to improve the </a:t>
            </a:r>
            <a:r>
              <a:rPr lang="en-US" dirty="0">
                <a:solidFill>
                  <a:srgbClr val="00B0F0"/>
                </a:solidFill>
                <a:highlight>
                  <a:srgbClr val="FFFFFF"/>
                </a:highlight>
              </a:rPr>
              <a:t>fit</a:t>
            </a:r>
            <a:r>
              <a:rPr lang="en-US" dirty="0">
                <a:highlight>
                  <a:srgbClr val="FFFFFF"/>
                </a:highlight>
              </a:rPr>
              <a:t> to local conditions. </a:t>
            </a:r>
          </a:p>
          <a:p>
            <a:pPr marL="0" indent="0">
              <a:spcBef>
                <a:spcPts val="1200"/>
              </a:spcBef>
              <a:buFont typeface="Arial"/>
              <a:buNone/>
            </a:pPr>
            <a:r>
              <a:rPr lang="en-US" b="1" dirty="0">
                <a:highlight>
                  <a:srgbClr val="FFFFFF"/>
                </a:highlight>
              </a:rPr>
              <a:t>Fidelity, </a:t>
            </a:r>
            <a:r>
              <a:rPr lang="en-US" b="0" dirty="0">
                <a:highlight>
                  <a:srgbClr val="FFFFFF"/>
                </a:highlight>
              </a:rPr>
              <a:t>a related term, is </a:t>
            </a:r>
            <a:r>
              <a:rPr lang="en-US" b="0" dirty="0">
                <a:highlight>
                  <a:srgbClr val="FFFFFF"/>
                </a:highlight>
                <a:cs typeface="Roboto"/>
                <a:sym typeface="Roboto"/>
              </a:rPr>
              <a:t>t</a:t>
            </a:r>
            <a:r>
              <a:rPr lang="en-US" b="0" dirty="0">
                <a:highlight>
                  <a:srgbClr val="FFFFFF"/>
                </a:highlight>
                <a:ea typeface="Roboto"/>
                <a:cs typeface="Roboto"/>
                <a:sym typeface="Roboto"/>
              </a:rPr>
              <a:t>he </a:t>
            </a:r>
            <a:r>
              <a:rPr lang="en-US" dirty="0">
                <a:highlight>
                  <a:srgbClr val="FFFFFF"/>
                </a:highlight>
                <a:ea typeface="Roboto"/>
                <a:cs typeface="Roboto"/>
                <a:sym typeface="Roboto"/>
              </a:rPr>
              <a:t>degree to which an intervention or program is </a:t>
            </a:r>
            <a:r>
              <a:rPr lang="en-US" b="1" dirty="0">
                <a:highlight>
                  <a:srgbClr val="FFFFFF"/>
                </a:highlight>
                <a:ea typeface="Roboto"/>
                <a:cs typeface="Roboto"/>
                <a:sym typeface="Roboto"/>
              </a:rPr>
              <a:t>implemented as </a:t>
            </a:r>
            <a:r>
              <a:rPr lang="en-US" b="1" dirty="0">
                <a:solidFill>
                  <a:srgbClr val="00B0F0"/>
                </a:solidFill>
                <a:highlight>
                  <a:srgbClr val="FFFFFF"/>
                </a:highlight>
                <a:ea typeface="Roboto"/>
                <a:cs typeface="Roboto"/>
                <a:sym typeface="Roboto"/>
              </a:rPr>
              <a:t>intended </a:t>
            </a:r>
            <a:r>
              <a:rPr lang="en-US" dirty="0">
                <a:solidFill>
                  <a:srgbClr val="00B0F0"/>
                </a:solidFill>
                <a:highlight>
                  <a:srgbClr val="FFFFFF"/>
                </a:highlight>
                <a:ea typeface="Roboto"/>
                <a:cs typeface="Roboto"/>
                <a:sym typeface="Roboto"/>
              </a:rPr>
              <a:t>by the developers </a:t>
            </a:r>
            <a:r>
              <a:rPr lang="en-US" dirty="0">
                <a:highlight>
                  <a:srgbClr val="FFFFFF"/>
                </a:highlight>
                <a:ea typeface="Roboto"/>
                <a:cs typeface="Roboto"/>
                <a:sym typeface="Roboto"/>
              </a:rPr>
              <a:t>and as prescribed in the original </a:t>
            </a:r>
            <a:r>
              <a:rPr lang="en-US" dirty="0">
                <a:solidFill>
                  <a:srgbClr val="00B0F0"/>
                </a:solidFill>
                <a:highlight>
                  <a:srgbClr val="FFFFFF"/>
                </a:highlight>
                <a:ea typeface="Roboto"/>
                <a:cs typeface="Roboto"/>
                <a:sym typeface="Roboto"/>
              </a:rPr>
              <a:t>protocol</a:t>
            </a:r>
            <a:r>
              <a:rPr lang="en-US" dirty="0">
                <a:highlight>
                  <a:srgbClr val="FFFFFF"/>
                </a:highlight>
                <a:ea typeface="Roboto"/>
                <a:cs typeface="Roboto"/>
                <a:sym typeface="Roboto"/>
              </a:rPr>
              <a:t>. </a:t>
            </a:r>
          </a:p>
          <a:p>
            <a:pPr marL="0" indent="0">
              <a:spcBef>
                <a:spcPts val="1200"/>
              </a:spcBef>
              <a:buFont typeface="Arial"/>
              <a:buNone/>
            </a:pPr>
            <a:endParaRPr lang="en-US" dirty="0">
              <a:highlight>
                <a:srgbClr val="FFFFFF"/>
              </a:highlight>
              <a:ea typeface="Roboto"/>
              <a:cs typeface="Roboto"/>
              <a:sym typeface="Roboto"/>
            </a:endParaRPr>
          </a:p>
          <a:p>
            <a:pPr marL="0" indent="0">
              <a:spcBef>
                <a:spcPts val="1200"/>
              </a:spcBef>
              <a:buFont typeface="Arial"/>
              <a:buNone/>
            </a:pPr>
            <a:endParaRPr lang="en-US" dirty="0">
              <a:highlight>
                <a:srgbClr val="FFFFFF"/>
              </a:highlight>
              <a:ea typeface="Roboto"/>
              <a:cs typeface="Roboto"/>
              <a:sym typeface="Roboto"/>
            </a:endParaRPr>
          </a:p>
          <a:p>
            <a:pPr marL="0" indent="0">
              <a:spcBef>
                <a:spcPts val="1200"/>
              </a:spcBef>
              <a:buFont typeface="Arial"/>
              <a:buNone/>
            </a:pPr>
            <a:r>
              <a:rPr lang="en-US" dirty="0">
                <a:highlight>
                  <a:srgbClr val="FFFFFF"/>
                </a:highlight>
                <a:ea typeface="Roboto"/>
                <a:cs typeface="Roboto"/>
                <a:sym typeface="Roboto"/>
              </a:rPr>
              <a:t>Example:  For example, say the cancer screening program you are working with is needing to be carried out in a new setting because of system changes such as a Federally Qualified Health Center being too overwhelmed at the moment.  Maybe you want to carry out the FLU-FIT program at a workplace or at a pharmacy which is more accessible and a better fit for your context. What should you take into consideration before carrying out changes like this? This session will help you plan these changes in advance.</a:t>
            </a:r>
          </a:p>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endParaRPr lang="en-US" sz="1100" u="sng" dirty="0">
              <a:solidFill>
                <a:srgbClr val="1155CC"/>
              </a:solidFill>
              <a:highlight>
                <a:srgbClr val="FFFFFF"/>
              </a:highlight>
              <a:latin typeface="Georgia"/>
              <a:ea typeface="Georgia"/>
              <a:cs typeface="Georgia"/>
              <a:sym typeface="Georgia"/>
              <a:hlinkClick r:id="rId3">
                <a:extLst>
                  <a:ext uri="{A12FA001-AC4F-418D-AE19-62706E023703}">
                    <ahyp:hlinkClr xmlns:ahyp="http://schemas.microsoft.com/office/drawing/2018/hyperlinkcolor" val="tx"/>
                  </a:ext>
                </a:extLst>
              </a:hlinkClick>
            </a:endParaRPr>
          </a:p>
          <a:p>
            <a:endParaRPr lang="en-US" dirty="0"/>
          </a:p>
        </p:txBody>
      </p:sp>
    </p:spTree>
    <p:extLst>
      <p:ext uri="{BB962C8B-B14F-4D97-AF65-F5344CB8AC3E}">
        <p14:creationId xmlns:p14="http://schemas.microsoft.com/office/powerpoint/2010/main" val="2815614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None/>
            </a:pPr>
            <a:r>
              <a:rPr lang="en-US" b="0" dirty="0">
                <a:highlight>
                  <a:srgbClr val="FFFCF0"/>
                </a:highlight>
              </a:rPr>
              <a:t>Here we will introduce two more concepts that help explain why being intentional about adaptation is so important.</a:t>
            </a:r>
          </a:p>
          <a:p>
            <a:pPr marL="0" indent="0">
              <a:buNone/>
            </a:pPr>
            <a:r>
              <a:rPr lang="en-US" b="1" u="sng" dirty="0">
                <a:highlight>
                  <a:srgbClr val="FFFCF0"/>
                </a:highlight>
              </a:rPr>
              <a:t>(Click)</a:t>
            </a:r>
            <a:endParaRPr lang="en-US" b="1" dirty="0">
              <a:highlight>
                <a:srgbClr val="FFFCF0"/>
              </a:highlight>
            </a:endParaRPr>
          </a:p>
          <a:p>
            <a:pPr marL="0" indent="0">
              <a:buNone/>
            </a:pPr>
            <a:r>
              <a:rPr lang="en-US" b="1" dirty="0">
                <a:highlight>
                  <a:srgbClr val="FFFCF0"/>
                </a:highlight>
              </a:rPr>
              <a:t>Voltage Drop </a:t>
            </a:r>
            <a:r>
              <a:rPr lang="en-US" b="0" dirty="0">
                <a:highlight>
                  <a:srgbClr val="FFFCF0"/>
                </a:highlight>
              </a:rPr>
              <a:t>occurs when</a:t>
            </a:r>
            <a:r>
              <a:rPr lang="en-US" b="1" dirty="0">
                <a:highlight>
                  <a:srgbClr val="FFFCF0"/>
                </a:highlight>
              </a:rPr>
              <a:t> i</a:t>
            </a:r>
            <a:r>
              <a:rPr lang="en-US" dirty="0">
                <a:highlight>
                  <a:srgbClr val="FFFCF0"/>
                </a:highlight>
              </a:rPr>
              <a:t>nterventions are less effective in real world practice than they are in a research setting, because research settings are sometimes better resourced with special conditions that a real world setting might not be able to replicate day to day.</a:t>
            </a:r>
          </a:p>
          <a:p>
            <a:pPr marL="556895" lvl="1" indent="-213995"/>
            <a:r>
              <a:rPr lang="en-US" dirty="0">
                <a:highlight>
                  <a:srgbClr val="FFFCF0"/>
                </a:highlight>
              </a:rPr>
              <a:t>An example could be a lack of champions who are willing to be trained in a screening program, and therefore the program is not as effective as in a clinical trial.</a:t>
            </a:r>
          </a:p>
          <a:p>
            <a:pPr marL="0" indent="0">
              <a:buNone/>
            </a:pPr>
            <a:r>
              <a:rPr lang="en-US" b="1" u="sng" dirty="0">
                <a:highlight>
                  <a:srgbClr val="FFFCF0"/>
                </a:highlight>
              </a:rPr>
              <a:t>(Click)</a:t>
            </a:r>
            <a:endParaRPr lang="en-US" b="1" dirty="0">
              <a:highlight>
                <a:srgbClr val="FFFCF0"/>
              </a:highlight>
            </a:endParaRPr>
          </a:p>
          <a:p>
            <a:pPr marL="0" indent="0">
              <a:buNone/>
            </a:pPr>
            <a:r>
              <a:rPr lang="en-US" b="1" dirty="0">
                <a:highlight>
                  <a:srgbClr val="FFFCF0"/>
                </a:highlight>
              </a:rPr>
              <a:t>Drift </a:t>
            </a:r>
            <a:r>
              <a:rPr lang="en-US" b="0" dirty="0">
                <a:highlight>
                  <a:srgbClr val="FFFCF0"/>
                </a:highlight>
              </a:rPr>
              <a:t>on the other hand</a:t>
            </a:r>
            <a:r>
              <a:rPr lang="en-US" b="1" dirty="0">
                <a:highlight>
                  <a:srgbClr val="FFFCF0"/>
                </a:highlight>
              </a:rPr>
              <a:t> </a:t>
            </a:r>
            <a:r>
              <a:rPr lang="en-US" b="0" dirty="0">
                <a:highlight>
                  <a:srgbClr val="FFFCF0"/>
                </a:highlight>
              </a:rPr>
              <a:t>results from</a:t>
            </a:r>
            <a:r>
              <a:rPr lang="en-US" b="1" dirty="0">
                <a:highlight>
                  <a:srgbClr val="FFFCF0"/>
                </a:highlight>
              </a:rPr>
              <a:t> </a:t>
            </a:r>
            <a:r>
              <a:rPr lang="en-US" b="0" dirty="0">
                <a:highlight>
                  <a:srgbClr val="FFFCF0"/>
                </a:highlight>
              </a:rPr>
              <a:t>adapting an intervention in a way that changes the program’s effectiveness – such as deleting a core component of a program that makes it work</a:t>
            </a:r>
            <a:endParaRPr lang="en-US" dirty="0">
              <a:highlight>
                <a:srgbClr val="FFFCF0"/>
              </a:highlight>
            </a:endParaRPr>
          </a:p>
          <a:p>
            <a:pPr marL="556895" lvl="1" indent="-213995"/>
            <a:r>
              <a:rPr lang="en-US" dirty="0">
                <a:highlight>
                  <a:srgbClr val="FFFCF0"/>
                </a:highlight>
              </a:rPr>
              <a:t>An example might be a lack of adherence to the behavioral change framework in a smoking cessation program</a:t>
            </a:r>
          </a:p>
          <a:p>
            <a:pPr marL="0" lvl="0" indent="0" algn="l" rtl="0">
              <a:spcBef>
                <a:spcPts val="1200"/>
              </a:spcBef>
              <a:spcAft>
                <a:spcPts val="1200"/>
              </a:spcAft>
              <a:buNone/>
            </a:pPr>
            <a:r>
              <a:rPr lang="en-US" sz="1100" dirty="0">
                <a:solidFill>
                  <a:srgbClr val="000000"/>
                </a:solidFill>
                <a:highlight>
                  <a:srgbClr val="FFFCF0"/>
                </a:highlight>
                <a:latin typeface="Arial"/>
                <a:ea typeface="Times New Roman"/>
                <a:cs typeface="Arial"/>
                <a:sym typeface="Arial"/>
              </a:rPr>
              <a:t>            Maybe </a:t>
            </a:r>
            <a:r>
              <a:rPr lang="en-US" sz="1100" dirty="0">
                <a:solidFill>
                  <a:schemeClr val="dk1"/>
                </a:solidFill>
                <a:highlight>
                  <a:srgbClr val="FFFCF0"/>
                </a:highlight>
                <a:latin typeface="Times New Roman"/>
                <a:ea typeface="Times New Roman"/>
                <a:cs typeface="Times New Roman"/>
                <a:sym typeface="Times New Roman"/>
              </a:rPr>
              <a:t>clinicians do not fully understand the theories underlying a cessation program and have changed the components so much that it is not producing effective outcomes</a:t>
            </a:r>
          </a:p>
          <a:p>
            <a:pPr marL="0" lvl="0" indent="0" algn="l" rtl="0">
              <a:spcBef>
                <a:spcPts val="1200"/>
              </a:spcBef>
              <a:spcAft>
                <a:spcPts val="1200"/>
              </a:spcAft>
              <a:buNone/>
            </a:pPr>
            <a:endParaRPr lang="en-US" sz="1100" dirty="0">
              <a:solidFill>
                <a:schemeClr val="dk1"/>
              </a:solidFill>
              <a:highlight>
                <a:srgbClr val="FFFCF0"/>
              </a:highlight>
              <a:latin typeface="Times New Roman"/>
              <a:ea typeface="Times New Roman"/>
              <a:cs typeface="Times New Roman"/>
              <a:sym typeface="Times New Roman"/>
            </a:endParaRPr>
          </a:p>
          <a:p>
            <a:pPr marL="0" lvl="0" indent="0" algn="l" rtl="0">
              <a:spcBef>
                <a:spcPts val="1200"/>
              </a:spcBef>
              <a:spcAft>
                <a:spcPts val="1200"/>
              </a:spcAft>
              <a:buNone/>
            </a:pPr>
            <a:endParaRPr lang="en-US" sz="1100" dirty="0">
              <a:solidFill>
                <a:schemeClr val="dk1"/>
              </a:solidFill>
              <a:highlight>
                <a:srgbClr val="FFFCF0"/>
              </a:highlight>
              <a:latin typeface="Times New Roman"/>
              <a:ea typeface="Times New Roman"/>
              <a:cs typeface="Times New Roman"/>
              <a:sym typeface="Times New Roman"/>
            </a:endParaRPr>
          </a:p>
        </p:txBody>
      </p:sp>
      <p:sp>
        <p:nvSpPr>
          <p:cNvPr id="4" name="Slide Number Placeholder 3"/>
          <p:cNvSpPr>
            <a:spLocks noGrp="1"/>
          </p:cNvSpPr>
          <p:nvPr>
            <p:ph type="sldNum" sz="quarter" idx="10"/>
          </p:nvPr>
        </p:nvSpPr>
        <p:spPr/>
        <p:txBody>
          <a:bodyPr/>
          <a:lstStyle/>
          <a:p>
            <a:fld id="{C86F15E9-0BE7-4FE3-9441-9D32F4679029}" type="slidenum">
              <a:rPr lang="en-US" smtClean="0"/>
              <a:pPr/>
              <a:t>6</a:t>
            </a:fld>
            <a:endParaRPr lang="en-US" dirty="0"/>
          </a:p>
        </p:txBody>
      </p:sp>
    </p:spTree>
    <p:extLst>
      <p:ext uri="{BB962C8B-B14F-4D97-AF65-F5344CB8AC3E}">
        <p14:creationId xmlns:p14="http://schemas.microsoft.com/office/powerpoint/2010/main" val="215443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Tx/>
              <a:buNone/>
            </a:pPr>
            <a:endParaRPr lang="en-US" sz="2400" b="0" dirty="0">
              <a:solidFill>
                <a:srgbClr val="0097DA"/>
              </a:solidFill>
              <a:highlight>
                <a:srgbClr val="FFFFFF"/>
              </a:highlight>
              <a:ea typeface="Georgia"/>
              <a:cs typeface="Georgia"/>
              <a:sym typeface="Georgia"/>
            </a:endParaRPr>
          </a:p>
          <a:p>
            <a:pPr marL="0" indent="0">
              <a:buFontTx/>
              <a:buNone/>
            </a:pPr>
            <a:r>
              <a:rPr lang="en-US" sz="2400" b="0" dirty="0">
                <a:solidFill>
                  <a:srgbClr val="0097DA"/>
                </a:solidFill>
                <a:highlight>
                  <a:srgbClr val="FFFFFF"/>
                </a:highlight>
                <a:ea typeface="Georgia"/>
                <a:cs typeface="Georgia"/>
                <a:sym typeface="Georgia"/>
              </a:rPr>
              <a:t>Some steps in the adaptation process:</a:t>
            </a:r>
          </a:p>
          <a:p>
            <a:pPr marL="0" indent="0">
              <a:buFontTx/>
              <a:buNone/>
            </a:pPr>
            <a:r>
              <a:rPr lang="en-US" sz="2400" b="1" u="sng" dirty="0">
                <a:highlight>
                  <a:srgbClr val="FFFFFF"/>
                </a:highlight>
              </a:rPr>
              <a:t>(Click)</a:t>
            </a:r>
            <a:endParaRPr lang="en-US" sz="2400" b="0" dirty="0">
              <a:solidFill>
                <a:srgbClr val="0097DA"/>
              </a:solidFill>
              <a:highlight>
                <a:srgbClr val="FFFFFF"/>
              </a:highlight>
              <a:ea typeface="Georgia"/>
              <a:cs typeface="Georgia"/>
              <a:sym typeface="Georgia"/>
            </a:endParaRPr>
          </a:p>
          <a:p>
            <a:pPr marL="0" indent="0">
              <a:buFontTx/>
              <a:buNone/>
            </a:pPr>
            <a:r>
              <a:rPr lang="en-US" sz="2400" b="1" dirty="0">
                <a:solidFill>
                  <a:srgbClr val="0097DA"/>
                </a:solidFill>
                <a:highlight>
                  <a:srgbClr val="FFFFFF"/>
                </a:highlight>
                <a:ea typeface="Georgia"/>
                <a:cs typeface="Georgia"/>
                <a:sym typeface="Georgia"/>
              </a:rPr>
              <a:t>Understand the “Why”</a:t>
            </a:r>
            <a:r>
              <a:rPr lang="en-US" sz="2400" dirty="0">
                <a:highlight>
                  <a:srgbClr val="FFFFFF"/>
                </a:highlight>
                <a:ea typeface="Georgia"/>
                <a:cs typeface="Georgia"/>
                <a:sym typeface="Georgia"/>
              </a:rPr>
              <a:t>: </a:t>
            </a:r>
            <a:r>
              <a:rPr lang="en-US" sz="2400" dirty="0">
                <a:solidFill>
                  <a:srgbClr val="00B0F0"/>
                </a:solidFill>
                <a:highlight>
                  <a:srgbClr val="FFFFFF"/>
                </a:highlight>
                <a:ea typeface="Georgia"/>
                <a:cs typeface="Georgia"/>
                <a:sym typeface="Georgia"/>
              </a:rPr>
              <a:t> </a:t>
            </a:r>
            <a:r>
              <a:rPr lang="en-US" sz="2400" dirty="0">
                <a:highlight>
                  <a:srgbClr val="FFFFFF"/>
                </a:highlight>
                <a:ea typeface="Georgia"/>
                <a:cs typeface="Georgia"/>
                <a:sym typeface="Georgia"/>
              </a:rPr>
              <a:t>What </a:t>
            </a:r>
            <a:r>
              <a:rPr lang="en-US" sz="2400" dirty="0">
                <a:solidFill>
                  <a:schemeClr val="tx2"/>
                </a:solidFill>
                <a:highlight>
                  <a:srgbClr val="FFFFFF"/>
                </a:highlight>
                <a:ea typeface="Georgia"/>
                <a:cs typeface="Georgia"/>
                <a:sym typeface="Georgia"/>
              </a:rPr>
              <a:t>theories </a:t>
            </a:r>
            <a:r>
              <a:rPr lang="en-US" sz="2400" dirty="0">
                <a:highlight>
                  <a:srgbClr val="FFFFFF"/>
                </a:highlight>
                <a:ea typeface="Georgia"/>
                <a:cs typeface="Georgia"/>
                <a:sym typeface="Georgia"/>
              </a:rPr>
              <a:t>support intervention?</a:t>
            </a:r>
            <a:endParaRPr lang="en-US" sz="2400" b="0" u="none" dirty="0">
              <a:highlight>
                <a:srgbClr val="FFFFFF"/>
              </a:highlight>
              <a:ea typeface="Georgia"/>
              <a:cs typeface="Georgia"/>
              <a:sym typeface="Georgia"/>
            </a:endParaRPr>
          </a:p>
          <a:p>
            <a:pPr marL="0" indent="0">
              <a:buFontTx/>
              <a:buNone/>
            </a:pPr>
            <a:r>
              <a:rPr lang="en-US" sz="2400" b="1" u="sng" dirty="0">
                <a:highlight>
                  <a:srgbClr val="FFFFFF"/>
                </a:highlight>
              </a:rPr>
              <a:t>(Click)</a:t>
            </a:r>
            <a:endParaRPr lang="en-US" sz="2400" dirty="0">
              <a:highlight>
                <a:srgbClr val="FFFFFF"/>
              </a:highlight>
            </a:endParaRPr>
          </a:p>
          <a:p>
            <a:pPr marL="0" indent="0">
              <a:buFontTx/>
              <a:buNone/>
            </a:pPr>
            <a:r>
              <a:rPr lang="en-US" sz="2400" b="1" dirty="0">
                <a:solidFill>
                  <a:srgbClr val="0097DA"/>
                </a:solidFill>
                <a:highlight>
                  <a:srgbClr val="FFFFFF"/>
                </a:highlight>
              </a:rPr>
              <a:t>Understand core components</a:t>
            </a:r>
            <a:r>
              <a:rPr lang="en-US" sz="2400" dirty="0">
                <a:solidFill>
                  <a:srgbClr val="00B0F0"/>
                </a:solidFill>
                <a:highlight>
                  <a:srgbClr val="FFFFFF"/>
                </a:highlight>
              </a:rPr>
              <a:t> </a:t>
            </a:r>
            <a:r>
              <a:rPr lang="en-US" sz="2400" dirty="0">
                <a:highlight>
                  <a:srgbClr val="FFFFFF"/>
                </a:highlight>
              </a:rPr>
              <a:t>and risks of adapting these</a:t>
            </a:r>
            <a:endParaRPr lang="en-US" sz="2400" dirty="0">
              <a:highlight>
                <a:srgbClr val="FFFFFF"/>
              </a:highlight>
              <a:ea typeface="Georgia"/>
              <a:cs typeface="Georgia"/>
            </a:endParaRPr>
          </a:p>
          <a:p>
            <a:pPr marL="0" indent="0">
              <a:buFontTx/>
              <a:buNone/>
            </a:pPr>
            <a:r>
              <a:rPr lang="en-US" sz="2400" b="1" u="sng" dirty="0">
                <a:highlight>
                  <a:srgbClr val="FFFFFF"/>
                </a:highlight>
              </a:rPr>
              <a:t>(Click)</a:t>
            </a:r>
            <a:endParaRPr lang="en-US" sz="2400" dirty="0">
              <a:highlight>
                <a:srgbClr val="FFFFFF"/>
              </a:highlight>
            </a:endParaRPr>
          </a:p>
          <a:p>
            <a:pPr marL="0" indent="0">
              <a:buFontTx/>
              <a:buNone/>
            </a:pPr>
            <a:r>
              <a:rPr lang="en-US" sz="2400" b="1" dirty="0">
                <a:solidFill>
                  <a:srgbClr val="0097DA"/>
                </a:solidFill>
                <a:highlight>
                  <a:srgbClr val="FFFFFF"/>
                </a:highlight>
              </a:rPr>
              <a:t>Document </a:t>
            </a:r>
            <a:r>
              <a:rPr lang="en-US" sz="2400" dirty="0">
                <a:solidFill>
                  <a:schemeClr val="tx2"/>
                </a:solidFill>
                <a:highlight>
                  <a:srgbClr val="FFFFFF"/>
                </a:highlight>
              </a:rPr>
              <a:t>adaptations </a:t>
            </a:r>
            <a:r>
              <a:rPr lang="en-US" sz="2400" dirty="0">
                <a:highlight>
                  <a:srgbClr val="FFFFFF"/>
                </a:highlight>
              </a:rPr>
              <a:t>and </a:t>
            </a:r>
            <a:r>
              <a:rPr lang="en-US" sz="2400" b="1" dirty="0">
                <a:solidFill>
                  <a:srgbClr val="0097DA"/>
                </a:solidFill>
                <a:highlight>
                  <a:srgbClr val="FFFFFF"/>
                </a:highlight>
              </a:rPr>
              <a:t>measure </a:t>
            </a:r>
            <a:r>
              <a:rPr lang="en-US" sz="2400" dirty="0">
                <a:solidFill>
                  <a:schemeClr val="tx2"/>
                </a:solidFill>
                <a:highlight>
                  <a:srgbClr val="FFFFFF"/>
                </a:highlight>
              </a:rPr>
              <a:t>fidelity. This will help you understand the </a:t>
            </a:r>
            <a:r>
              <a:rPr lang="en-US" sz="2400" dirty="0">
                <a:highlight>
                  <a:srgbClr val="FFFFFF"/>
                </a:highlight>
              </a:rPr>
              <a:t>quality of implementation.</a:t>
            </a:r>
            <a:endParaRPr lang="en-US" dirty="0"/>
          </a:p>
          <a:p>
            <a:endParaRPr lang="en-US" dirty="0"/>
          </a:p>
        </p:txBody>
      </p:sp>
    </p:spTree>
    <p:extLst>
      <p:ext uri="{BB962C8B-B14F-4D97-AF65-F5344CB8AC3E}">
        <p14:creationId xmlns:p14="http://schemas.microsoft.com/office/powerpoint/2010/main" val="140568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a:t>First—let’s look at why.</a:t>
            </a:r>
          </a:p>
        </p:txBody>
      </p:sp>
    </p:spTree>
    <p:extLst>
      <p:ext uri="{BB962C8B-B14F-4D97-AF65-F5344CB8AC3E}">
        <p14:creationId xmlns:p14="http://schemas.microsoft.com/office/powerpoint/2010/main" val="3664069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spcAft>
                <a:spcPts val="1000"/>
              </a:spcAft>
            </a:pPr>
            <a:r>
              <a:rPr lang="en-US" dirty="0"/>
              <a:t>EBIs are grounded in theory, that is the foundation of why they work the way they do. </a:t>
            </a:r>
          </a:p>
          <a:p>
            <a:pPr>
              <a:spcAft>
                <a:spcPts val="1000"/>
              </a:spcAft>
            </a:pPr>
            <a:r>
              <a:rPr lang="en-US" dirty="0"/>
              <a:t>Interventions are designed around models of behavioral change </a:t>
            </a:r>
          </a:p>
          <a:p>
            <a:pPr>
              <a:spcAft>
                <a:spcPts val="1000"/>
              </a:spcAft>
            </a:pPr>
            <a:r>
              <a:rPr lang="en-US" dirty="0"/>
              <a:t>They may be carefully designed to address a barrier or cause of behavior</a:t>
            </a:r>
          </a:p>
          <a:p>
            <a:pPr>
              <a:spcAft>
                <a:spcPts val="1000"/>
              </a:spcAft>
            </a:pPr>
            <a:r>
              <a:rPr lang="en-US" dirty="0"/>
              <a:t>They may also sometimes be designed </a:t>
            </a:r>
            <a:r>
              <a:rPr lang="en-US"/>
              <a:t>to address multiple </a:t>
            </a:r>
            <a:r>
              <a:rPr lang="en-US" dirty="0"/>
              <a:t>levels of change</a:t>
            </a:r>
          </a:p>
          <a:p>
            <a:r>
              <a:rPr lang="en-US" dirty="0"/>
              <a:t>Maybe they act on a specific barrier or determinant of behavior, which causes the intervention to be effective.  </a:t>
            </a:r>
          </a:p>
          <a:p>
            <a:r>
              <a:rPr lang="en-US" dirty="0"/>
              <a:t>Do we want to change that function?</a:t>
            </a:r>
          </a:p>
          <a:p>
            <a:r>
              <a:rPr lang="en-US" dirty="0"/>
              <a:t>No</a:t>
            </a:r>
          </a:p>
          <a:p>
            <a:endParaRPr lang="en-US" dirty="0"/>
          </a:p>
          <a:p>
            <a:pPr>
              <a:spcAft>
                <a:spcPts val="1000"/>
              </a:spcAft>
            </a:pPr>
            <a:endParaRPr lang="en-US" dirty="0"/>
          </a:p>
          <a:p>
            <a:endParaRPr lang="en-US" dirty="0"/>
          </a:p>
        </p:txBody>
      </p:sp>
    </p:spTree>
    <p:extLst>
      <p:ext uri="{BB962C8B-B14F-4D97-AF65-F5344CB8AC3E}">
        <p14:creationId xmlns:p14="http://schemas.microsoft.com/office/powerpoint/2010/main" val="2396891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3"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257169" indent="0" algn="ctr">
              <a:buNone/>
              <a:defRPr>
                <a:solidFill>
                  <a:schemeClr val="tx1">
                    <a:tint val="75000"/>
                  </a:schemeClr>
                </a:solidFill>
              </a:defRPr>
            </a:lvl2pPr>
            <a:lvl3pPr marL="514337"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1"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3"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2"/>
            <a:ext cx="3200400" cy="541931"/>
          </a:xfrm>
          <a:prstGeom prst="rect">
            <a:avLst/>
          </a:prstGeom>
        </p:spPr>
      </p:pic>
    </p:spTree>
    <p:extLst>
      <p:ext uri="{BB962C8B-B14F-4D97-AF65-F5344CB8AC3E}">
        <p14:creationId xmlns:p14="http://schemas.microsoft.com/office/powerpoint/2010/main" val="1321289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9618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1"/>
            </a:lvl4pPr>
            <a:lvl5pPr>
              <a:defRPr sz="1351"/>
            </a:lvl5pPr>
            <a:lvl6pPr>
              <a:defRPr sz="1351"/>
            </a:lvl6pPr>
            <a:lvl7pPr>
              <a:defRPr sz="1351"/>
            </a:lvl7pPr>
            <a:lvl8pPr>
              <a:defRPr sz="1351"/>
            </a:lvl8pPr>
            <a:lvl9pPr>
              <a:defRPr sz="135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3459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23372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4087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225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99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5528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3" name="Picture 2" descr="PPT-General7.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0897" y="5858870"/>
            <a:ext cx="3200400" cy="541931"/>
          </a:xfrm>
          <a:prstGeom prst="rect">
            <a:avLst/>
          </a:prstGeom>
        </p:spPr>
      </p:pic>
    </p:spTree>
    <p:extLst>
      <p:ext uri="{BB962C8B-B14F-4D97-AF65-F5344CB8AC3E}">
        <p14:creationId xmlns:p14="http://schemas.microsoft.com/office/powerpoint/2010/main" val="650675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a:bodyPr>
          <a:lstStyle>
            <a:lvl1pPr algn="l">
              <a:defRPr sz="3000"/>
            </a:lvl1pPr>
          </a:lstStyle>
          <a:p>
            <a:r>
              <a:rPr lang="en-US" dirty="0"/>
              <a:t>Click to edit Master title style</a:t>
            </a:r>
          </a:p>
        </p:txBody>
      </p:sp>
      <p:sp>
        <p:nvSpPr>
          <p:cNvPr id="3" name="Content Placeholder 2"/>
          <p:cNvSpPr>
            <a:spLocks noGrp="1"/>
          </p:cNvSpPr>
          <p:nvPr>
            <p:ph idx="1"/>
            <p:custDataLst>
              <p:tags r:id="rId2"/>
            </p:custDataLst>
          </p:nvPr>
        </p:nvSpPr>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25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1"/>
            <a:ext cx="4038600" cy="38862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1723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 name="Content Placeholder 2"/>
          <p:cNvSpPr>
            <a:spLocks noGrp="1"/>
          </p:cNvSpPr>
          <p:nvPr>
            <p:ph idx="1"/>
          </p:nvPr>
        </p:nvSpPr>
        <p:spPr>
          <a:xfrm>
            <a:off x="457200" y="1600201"/>
            <a:ext cx="8229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8997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8412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7" y="281"/>
            <a:ext cx="9144000" cy="6858000"/>
          </a:xfrm>
          <a:prstGeom prst="rect">
            <a:avLst/>
          </a:prstGeom>
        </p:spPr>
      </p:pic>
      <p:sp>
        <p:nvSpPr>
          <p:cNvPr id="5" name="Subtitle 2"/>
          <p:cNvSpPr>
            <a:spLocks noGrp="1"/>
          </p:cNvSpPr>
          <p:nvPr>
            <p:ph type="subTitle" idx="1"/>
          </p:nvPr>
        </p:nvSpPr>
        <p:spPr>
          <a:xfrm>
            <a:off x="2590802" y="3137687"/>
            <a:ext cx="6324599" cy="1752600"/>
          </a:xfrm>
          <a:prstGeom prst="rect">
            <a:avLst/>
          </a:prstGeom>
        </p:spPr>
        <p:txBody>
          <a:bodyPr/>
          <a:lstStyle>
            <a:lvl1pPr marL="0" indent="0" algn="l">
              <a:buNone/>
              <a:defRPr>
                <a:solidFill>
                  <a:srgbClr val="ECE9C6"/>
                </a:solidFill>
                <a:effectLst>
                  <a:outerShdw blurRad="34925" dist="12700" dir="14400000" rotWithShape="0">
                    <a:prstClr val="black">
                      <a:alpha val="21000"/>
                    </a:prstClr>
                  </a:outerShdw>
                </a:effectLst>
                <a:latin typeface="Arial"/>
                <a:cs typeface="Aria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dirty="0"/>
              <a:t>Click to edit Master subtitle style</a:t>
            </a:r>
          </a:p>
        </p:txBody>
      </p:sp>
      <p:sp>
        <p:nvSpPr>
          <p:cNvPr id="9" name="Title 8"/>
          <p:cNvSpPr>
            <a:spLocks noGrp="1"/>
          </p:cNvSpPr>
          <p:nvPr>
            <p:ph type="title"/>
          </p:nvPr>
        </p:nvSpPr>
        <p:spPr>
          <a:xfrm>
            <a:off x="2590802" y="457200"/>
            <a:ext cx="6324599" cy="2514600"/>
          </a:xfrm>
        </p:spPr>
        <p:txBody>
          <a:bodyPr/>
          <a:lstStyle>
            <a:lvl1pPr algn="l">
              <a:defRPr>
                <a:solidFill>
                  <a:schemeClr val="bg1"/>
                </a:solidFill>
              </a:defRPr>
            </a:lvl1pPr>
          </a:lstStyle>
          <a:p>
            <a:r>
              <a:rPr lang="en-US" dirty="0"/>
              <a:t>Click to edit Master title style</a:t>
            </a:r>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spTree>
    <p:extLst>
      <p:ext uri="{BB962C8B-B14F-4D97-AF65-F5344CB8AC3E}">
        <p14:creationId xmlns:p14="http://schemas.microsoft.com/office/powerpoint/2010/main" val="3476216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11.xml"/><Relationship Id="rId7" Type="http://schemas.openxmlformats.org/officeDocument/2006/relationships/tags" Target="../tags/tag7.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11" Type="http://schemas.openxmlformats.org/officeDocument/2006/relationships/image" Target="../media/image7.png"/><Relationship Id="rId5" Type="http://schemas.openxmlformats.org/officeDocument/2006/relationships/slideLayout" Target="../slideLayouts/slideLayout13.xml"/><Relationship Id="rId10" Type="http://schemas.openxmlformats.org/officeDocument/2006/relationships/image" Target="../media/image6.png"/><Relationship Id="rId4" Type="http://schemas.openxmlformats.org/officeDocument/2006/relationships/slideLayout" Target="../slideLayouts/slideLayout12.xml"/><Relationship Id="rId9" Type="http://schemas.openxmlformats.org/officeDocument/2006/relationships/image" Target="../media/image5.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4572000" y="-66427"/>
            <a:ext cx="4663440" cy="7000629"/>
          </a:xfrm>
          <a:prstGeom prst="rect">
            <a:avLst/>
          </a:prstGeom>
        </p:spPr>
      </p:pic>
      <p:pic>
        <p:nvPicPr>
          <p:cNvPr id="8" name="Picture 7" descr="PPT-General6.jpg"/>
          <p:cNvPicPr>
            <a:picLocks noChangeAspect="1"/>
          </p:cNvPicPr>
          <p:nvPr userDrawn="1"/>
        </p:nvPicPr>
        <p:blipFill rotWithShape="1">
          <a:blip r:embed="rId12" cstate="screen">
            <a:extLst>
              <a:ext uri="{28A0092B-C50C-407E-A947-70E740481C1C}">
                <a14:useLocalDpi xmlns:a14="http://schemas.microsoft.com/office/drawing/2010/main"/>
              </a:ext>
            </a:extLst>
          </a:blip>
          <a:srcRect/>
          <a:stretch/>
        </p:blipFill>
        <p:spPr>
          <a:xfrm>
            <a:off x="0" y="-66427"/>
            <a:ext cx="4663440" cy="7000629"/>
          </a:xfrm>
          <a:prstGeom prst="rect">
            <a:avLst/>
          </a:prstGeom>
        </p:spPr>
      </p:pic>
      <p:sp>
        <p:nvSpPr>
          <p:cNvPr id="1026" name="Rectangle 2"/>
          <p:cNvSpPr>
            <a:spLocks noGrp="1" noChangeArrowheads="1"/>
          </p:cNvSpPr>
          <p:nvPr>
            <p:ph type="title"/>
            <p:custDataLst>
              <p:tags r:id="rId10"/>
            </p:custDataLst>
          </p:nvPr>
        </p:nvSpPr>
        <p:spPr bwMode="auto">
          <a:xfrm>
            <a:off x="457200" y="304800"/>
            <a:ext cx="8229600" cy="1143000"/>
          </a:xfrm>
          <a:prstGeom prst="rect">
            <a:avLst/>
          </a:prstGeom>
          <a:noFill/>
          <a:ln>
            <a:noFill/>
          </a:ln>
          <a:effectLst/>
          <a:extLst>
            <a:ext uri="{909E8E84-426E-40dd-AFC4-6F175D3DCCD1}">
              <a14:hiddenFill xmlns="" xmlns:a14="http://schemas.microsoft.com/office/drawing/2010/main">
                <a:solidFill>
                  <a:srgbClr val="0C52B8"/>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11"/>
            </p:custDataLst>
          </p:nvPr>
        </p:nvSpPr>
        <p:spPr bwMode="auto">
          <a:xfrm>
            <a:off x="457200" y="1600201"/>
            <a:ext cx="8229600" cy="381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5636004" y="5840275"/>
            <a:ext cx="3200400" cy="541932"/>
          </a:xfrm>
          <a:prstGeom prst="rect">
            <a:avLst/>
          </a:prstGeom>
        </p:spPr>
      </p:pic>
      <p:pic>
        <p:nvPicPr>
          <p:cNvPr id="3" name="Picture 2"/>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381002" y="5745480"/>
            <a:ext cx="960421" cy="731520"/>
          </a:xfrm>
          <a:prstGeom prst="rect">
            <a:avLst/>
          </a:prstGeom>
        </p:spPr>
      </p:pic>
    </p:spTree>
    <p:extLst>
      <p:ext uri="{BB962C8B-B14F-4D97-AF65-F5344CB8AC3E}">
        <p14:creationId xmlns:p14="http://schemas.microsoft.com/office/powerpoint/2010/main" val="716857886"/>
      </p:ext>
    </p:extLst>
  </p:cSld>
  <p:clrMap bg1="lt1" tx1="dk1" bg2="lt2" tx2="dk2" accent1="accent1" accent2="accent2" accent3="accent3" accent4="accent4" accent5="accent5" accent6="accent6" hlink="hlink" folHlink="folHlink"/>
  <p:sldLayoutIdLst>
    <p:sldLayoutId id="2147483661" r:id="rId1"/>
    <p:sldLayoutId id="2147483668" r:id="rId2"/>
    <p:sldLayoutId id="2147483669" r:id="rId3"/>
    <p:sldLayoutId id="2147483671" r:id="rId4"/>
    <p:sldLayoutId id="2147483672" r:id="rId5"/>
    <p:sldLayoutId id="2147483673" r:id="rId6"/>
    <p:sldLayoutId id="2147483674" r:id="rId7"/>
    <p:sldLayoutId id="2147483675" r:id="rId8"/>
  </p:sldLayoutIdLst>
  <p:txStyles>
    <p:titleStyle>
      <a:lvl1pPr algn="ctr" rtl="0" eaLnBrk="0" fontAlgn="base" hangingPunct="0">
        <a:spcBef>
          <a:spcPct val="0"/>
        </a:spcBef>
        <a:spcAft>
          <a:spcPct val="0"/>
        </a:spcAft>
        <a:defRPr sz="3300"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700">
          <a:solidFill>
            <a:srgbClr val="365F91"/>
          </a:solidFill>
          <a:latin typeface="Trebuchet MS" pitchFamily="34" charset="0"/>
        </a:defRPr>
      </a:lvl2pPr>
      <a:lvl3pPr algn="ctr" rtl="0" eaLnBrk="0" fontAlgn="base" hangingPunct="0">
        <a:spcBef>
          <a:spcPct val="0"/>
        </a:spcBef>
        <a:spcAft>
          <a:spcPct val="0"/>
        </a:spcAft>
        <a:defRPr sz="2700">
          <a:solidFill>
            <a:srgbClr val="365F91"/>
          </a:solidFill>
          <a:latin typeface="Trebuchet MS" pitchFamily="34" charset="0"/>
        </a:defRPr>
      </a:lvl3pPr>
      <a:lvl4pPr algn="ctr" rtl="0" eaLnBrk="0" fontAlgn="base" hangingPunct="0">
        <a:spcBef>
          <a:spcPct val="0"/>
        </a:spcBef>
        <a:spcAft>
          <a:spcPct val="0"/>
        </a:spcAft>
        <a:defRPr sz="2700">
          <a:solidFill>
            <a:srgbClr val="365F91"/>
          </a:solidFill>
          <a:latin typeface="Trebuchet MS" pitchFamily="34" charset="0"/>
        </a:defRPr>
      </a:lvl4pPr>
      <a:lvl5pPr algn="ctr" rtl="0" eaLnBrk="0" fontAlgn="base" hangingPunct="0">
        <a:spcBef>
          <a:spcPct val="0"/>
        </a:spcBef>
        <a:spcAft>
          <a:spcPct val="0"/>
        </a:spcAft>
        <a:defRPr sz="2700">
          <a:solidFill>
            <a:srgbClr val="365F91"/>
          </a:solidFill>
          <a:latin typeface="Trebuchet MS" pitchFamily="34" charset="0"/>
        </a:defRPr>
      </a:lvl5pPr>
      <a:lvl6pPr marL="342900" algn="ctr" rtl="0" fontAlgn="base">
        <a:spcBef>
          <a:spcPct val="0"/>
        </a:spcBef>
        <a:spcAft>
          <a:spcPct val="0"/>
        </a:spcAft>
        <a:defRPr sz="3300">
          <a:solidFill>
            <a:srgbClr val="365F91"/>
          </a:solidFill>
          <a:latin typeface="Arial" charset="0"/>
        </a:defRPr>
      </a:lvl6pPr>
      <a:lvl7pPr marL="685800" algn="ctr" rtl="0" fontAlgn="base">
        <a:spcBef>
          <a:spcPct val="0"/>
        </a:spcBef>
        <a:spcAft>
          <a:spcPct val="0"/>
        </a:spcAft>
        <a:defRPr sz="3300">
          <a:solidFill>
            <a:srgbClr val="365F91"/>
          </a:solidFill>
          <a:latin typeface="Arial" charset="0"/>
        </a:defRPr>
      </a:lvl7pPr>
      <a:lvl8pPr marL="1028700" algn="ctr" rtl="0" fontAlgn="base">
        <a:spcBef>
          <a:spcPct val="0"/>
        </a:spcBef>
        <a:spcAft>
          <a:spcPct val="0"/>
        </a:spcAft>
        <a:defRPr sz="3300">
          <a:solidFill>
            <a:srgbClr val="365F91"/>
          </a:solidFill>
          <a:latin typeface="Arial" charset="0"/>
        </a:defRPr>
      </a:lvl8pPr>
      <a:lvl9pPr marL="1371600" algn="ctr" rtl="0" fontAlgn="base">
        <a:spcBef>
          <a:spcPct val="0"/>
        </a:spcBef>
        <a:spcAft>
          <a:spcPct val="0"/>
        </a:spcAft>
        <a:defRPr sz="3300">
          <a:solidFill>
            <a:srgbClr val="365F91"/>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8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500">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500">
          <a:solidFill>
            <a:schemeClr val="tx1">
              <a:lumMod val="75000"/>
              <a:lumOff val="25000"/>
            </a:schemeClr>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4514852" y="-76200"/>
            <a:ext cx="4629340" cy="6949440"/>
          </a:xfrm>
          <a:prstGeom prst="rect">
            <a:avLst/>
          </a:prstGeom>
        </p:spPr>
      </p:pic>
      <p:pic>
        <p:nvPicPr>
          <p:cNvPr id="8" name="Picture 7" descr="PPT-General6.jpg"/>
          <p:cNvPicPr>
            <a:picLocks noChangeAspect="1"/>
          </p:cNvPicPr>
          <p:nvPr userDrawn="1"/>
        </p:nvPicPr>
        <p:blipFill rotWithShape="1">
          <a:blip r:embed="rId9" cstate="screen">
            <a:extLst>
              <a:ext uri="{28A0092B-C50C-407E-A947-70E740481C1C}">
                <a14:useLocalDpi xmlns:a14="http://schemas.microsoft.com/office/drawing/2010/main"/>
              </a:ext>
            </a:extLst>
          </a:blip>
          <a:srcRect/>
          <a:stretch/>
        </p:blipFill>
        <p:spPr>
          <a:xfrm>
            <a:off x="1" y="-76200"/>
            <a:ext cx="4629340" cy="6949440"/>
          </a:xfrm>
          <a:prstGeom prst="rect">
            <a:avLst/>
          </a:prstGeom>
        </p:spPr>
      </p:pic>
      <p:sp>
        <p:nvSpPr>
          <p:cNvPr id="1026" name="Rectangle 2"/>
          <p:cNvSpPr>
            <a:spLocks noGrp="1" noChangeArrowheads="1"/>
          </p:cNvSpPr>
          <p:nvPr>
            <p:ph type="title"/>
            <p:custDataLst>
              <p:tags r:id="rId7"/>
            </p:custDataLst>
          </p:nvPr>
        </p:nvSpPr>
        <p:spPr bwMode="auto">
          <a:xfrm>
            <a:off x="457200" y="304800"/>
            <a:ext cx="8229600" cy="1143000"/>
          </a:xfrm>
          <a:prstGeom prst="rect">
            <a:avLst/>
          </a:prstGeom>
          <a:noFill/>
          <a:ln>
            <a:noFill/>
          </a:ln>
          <a:effectLst/>
          <a:extLst>
            <a:ext uri="{909E8E84-426E-40DD-AFC4-6F175D3DCCD1}">
              <a14:hiddenFill xmlns:a14="http://schemas.microsoft.com/office/drawing/2010/main">
                <a:solidFill>
                  <a:srgbClr val="0C52B8"/>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lvl="0"/>
            <a:r>
              <a:rPr lang="en-US" dirty="0"/>
              <a:t>Click to edit Master title style</a:t>
            </a:r>
          </a:p>
        </p:txBody>
      </p:sp>
      <p:sp>
        <p:nvSpPr>
          <p:cNvPr id="1027" name="Rectangle 3"/>
          <p:cNvSpPr>
            <a:spLocks noGrp="1" noChangeArrowheads="1"/>
          </p:cNvSpPr>
          <p:nvPr>
            <p:ph type="body" idx="1"/>
            <p:custDataLst>
              <p:tags r:id="rId8"/>
            </p:custDataLst>
          </p:nvPr>
        </p:nvSpPr>
        <p:spPr bwMode="auto">
          <a:xfrm>
            <a:off x="457200" y="1600201"/>
            <a:ext cx="82296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406382" y="5833569"/>
            <a:ext cx="2430023" cy="548641"/>
          </a:xfrm>
          <a:prstGeom prst="rect">
            <a:avLst/>
          </a:prstGeom>
        </p:spPr>
      </p:pic>
      <p:pic>
        <p:nvPicPr>
          <p:cNvPr id="5" name="Picture 4"/>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381002" y="5715002"/>
            <a:ext cx="819149" cy="831892"/>
          </a:xfrm>
          <a:prstGeom prst="rect">
            <a:avLst/>
          </a:prstGeom>
        </p:spPr>
      </p:pic>
    </p:spTree>
    <p:extLst>
      <p:ext uri="{BB962C8B-B14F-4D97-AF65-F5344CB8AC3E}">
        <p14:creationId xmlns:p14="http://schemas.microsoft.com/office/powerpoint/2010/main" val="2942585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Lst>
  <p:txStyles>
    <p:titleStyle>
      <a:lvl1pPr algn="ctr" rtl="0" eaLnBrk="0" fontAlgn="base" hangingPunct="0">
        <a:spcBef>
          <a:spcPct val="0"/>
        </a:spcBef>
        <a:spcAft>
          <a:spcPct val="0"/>
        </a:spcAft>
        <a:defRPr sz="2475" b="1">
          <a:solidFill>
            <a:schemeClr val="tx1">
              <a:lumMod val="75000"/>
              <a:lumOff val="25000"/>
            </a:schemeClr>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2025">
          <a:solidFill>
            <a:srgbClr val="365F91"/>
          </a:solidFill>
          <a:latin typeface="Trebuchet MS" pitchFamily="34" charset="0"/>
        </a:defRPr>
      </a:lvl2pPr>
      <a:lvl3pPr algn="ctr" rtl="0" eaLnBrk="0" fontAlgn="base" hangingPunct="0">
        <a:spcBef>
          <a:spcPct val="0"/>
        </a:spcBef>
        <a:spcAft>
          <a:spcPct val="0"/>
        </a:spcAft>
        <a:defRPr sz="2025">
          <a:solidFill>
            <a:srgbClr val="365F91"/>
          </a:solidFill>
          <a:latin typeface="Trebuchet MS" pitchFamily="34" charset="0"/>
        </a:defRPr>
      </a:lvl3pPr>
      <a:lvl4pPr algn="ctr" rtl="0" eaLnBrk="0" fontAlgn="base" hangingPunct="0">
        <a:spcBef>
          <a:spcPct val="0"/>
        </a:spcBef>
        <a:spcAft>
          <a:spcPct val="0"/>
        </a:spcAft>
        <a:defRPr sz="2025">
          <a:solidFill>
            <a:srgbClr val="365F91"/>
          </a:solidFill>
          <a:latin typeface="Trebuchet MS" pitchFamily="34" charset="0"/>
        </a:defRPr>
      </a:lvl4pPr>
      <a:lvl5pPr algn="ctr" rtl="0" eaLnBrk="0" fontAlgn="base" hangingPunct="0">
        <a:spcBef>
          <a:spcPct val="0"/>
        </a:spcBef>
        <a:spcAft>
          <a:spcPct val="0"/>
        </a:spcAft>
        <a:defRPr sz="2025">
          <a:solidFill>
            <a:srgbClr val="365F91"/>
          </a:solidFill>
          <a:latin typeface="Trebuchet MS" pitchFamily="34" charset="0"/>
        </a:defRPr>
      </a:lvl5pPr>
      <a:lvl6pPr marL="257175" algn="ctr" rtl="0" fontAlgn="base">
        <a:spcBef>
          <a:spcPct val="0"/>
        </a:spcBef>
        <a:spcAft>
          <a:spcPct val="0"/>
        </a:spcAft>
        <a:defRPr sz="2475">
          <a:solidFill>
            <a:srgbClr val="365F91"/>
          </a:solidFill>
          <a:latin typeface="Arial" charset="0"/>
        </a:defRPr>
      </a:lvl6pPr>
      <a:lvl7pPr marL="514350" algn="ctr" rtl="0" fontAlgn="base">
        <a:spcBef>
          <a:spcPct val="0"/>
        </a:spcBef>
        <a:spcAft>
          <a:spcPct val="0"/>
        </a:spcAft>
        <a:defRPr sz="2475">
          <a:solidFill>
            <a:srgbClr val="365F91"/>
          </a:solidFill>
          <a:latin typeface="Arial" charset="0"/>
        </a:defRPr>
      </a:lvl7pPr>
      <a:lvl8pPr marL="771525" algn="ctr" rtl="0" fontAlgn="base">
        <a:spcBef>
          <a:spcPct val="0"/>
        </a:spcBef>
        <a:spcAft>
          <a:spcPct val="0"/>
        </a:spcAft>
        <a:defRPr sz="2475">
          <a:solidFill>
            <a:srgbClr val="365F91"/>
          </a:solidFill>
          <a:latin typeface="Arial" charset="0"/>
        </a:defRPr>
      </a:lvl8pPr>
      <a:lvl9pPr marL="1028700" algn="ctr" rtl="0" fontAlgn="base">
        <a:spcBef>
          <a:spcPct val="0"/>
        </a:spcBef>
        <a:spcAft>
          <a:spcPct val="0"/>
        </a:spcAft>
        <a:defRPr sz="2475">
          <a:solidFill>
            <a:srgbClr val="365F91"/>
          </a:solidFill>
          <a:latin typeface="Arial" charset="0"/>
        </a:defRPr>
      </a:lvl9pPr>
    </p:titleStyle>
    <p:bodyStyle>
      <a:lvl1pPr marL="192881" indent="-192881" algn="l" rtl="0" eaLnBrk="0" fontAlgn="base" hangingPunct="0">
        <a:spcBef>
          <a:spcPct val="20000"/>
        </a:spcBef>
        <a:spcAft>
          <a:spcPct val="0"/>
        </a:spcAft>
        <a:buChar char="•"/>
        <a:defRPr sz="1800">
          <a:solidFill>
            <a:schemeClr val="tx1">
              <a:lumMod val="75000"/>
              <a:lumOff val="25000"/>
            </a:schemeClr>
          </a:solidFill>
          <a:latin typeface="+mn-lt"/>
          <a:ea typeface="+mn-ea"/>
          <a:cs typeface="+mn-cs"/>
        </a:defRPr>
      </a:lvl1pPr>
      <a:lvl2pPr marL="417910" indent="-160735" algn="l" rtl="0" eaLnBrk="0" fontAlgn="base" hangingPunct="0">
        <a:spcBef>
          <a:spcPct val="20000"/>
        </a:spcBef>
        <a:spcAft>
          <a:spcPct val="0"/>
        </a:spcAft>
        <a:buChar char="–"/>
        <a:defRPr sz="1575">
          <a:solidFill>
            <a:schemeClr val="tx1">
              <a:lumMod val="75000"/>
              <a:lumOff val="25000"/>
            </a:schemeClr>
          </a:solidFill>
          <a:latin typeface="+mn-lt"/>
        </a:defRPr>
      </a:lvl2pPr>
      <a:lvl3pPr marL="642938" indent="-128588" algn="l" rtl="0" eaLnBrk="0" fontAlgn="base" hangingPunct="0">
        <a:spcBef>
          <a:spcPct val="20000"/>
        </a:spcBef>
        <a:spcAft>
          <a:spcPct val="0"/>
        </a:spcAft>
        <a:buChar char="•"/>
        <a:defRPr sz="1350">
          <a:solidFill>
            <a:schemeClr val="tx1">
              <a:lumMod val="75000"/>
              <a:lumOff val="25000"/>
            </a:schemeClr>
          </a:solidFill>
          <a:latin typeface="+mn-lt"/>
        </a:defRPr>
      </a:lvl3pPr>
      <a:lvl4pPr marL="900113" indent="-128588" algn="l" rtl="0" eaLnBrk="0" fontAlgn="base" hangingPunct="0">
        <a:spcBef>
          <a:spcPct val="20000"/>
        </a:spcBef>
        <a:spcAft>
          <a:spcPct val="0"/>
        </a:spcAft>
        <a:buChar char="–"/>
        <a:defRPr sz="1125">
          <a:solidFill>
            <a:schemeClr val="tx1">
              <a:lumMod val="75000"/>
              <a:lumOff val="25000"/>
            </a:schemeClr>
          </a:solidFill>
          <a:latin typeface="+mn-lt"/>
        </a:defRPr>
      </a:lvl4pPr>
      <a:lvl5pPr marL="1157288" indent="-128588" algn="l" rtl="0" eaLnBrk="0" fontAlgn="base" hangingPunct="0">
        <a:spcBef>
          <a:spcPct val="20000"/>
        </a:spcBef>
        <a:spcAft>
          <a:spcPct val="0"/>
        </a:spcAft>
        <a:buChar char="»"/>
        <a:defRPr sz="1125">
          <a:solidFill>
            <a:schemeClr val="tx1">
              <a:lumMod val="75000"/>
              <a:lumOff val="25000"/>
            </a:schemeClr>
          </a:solidFill>
          <a:latin typeface="+mn-lt"/>
        </a:defRPr>
      </a:lvl5pPr>
      <a:lvl6pPr marL="1414463" indent="-128588" algn="l" rtl="0" fontAlgn="base">
        <a:spcBef>
          <a:spcPct val="20000"/>
        </a:spcBef>
        <a:spcAft>
          <a:spcPct val="0"/>
        </a:spcAft>
        <a:buChar char="»"/>
        <a:defRPr sz="1125">
          <a:solidFill>
            <a:schemeClr val="tx1"/>
          </a:solidFill>
          <a:latin typeface="+mn-lt"/>
        </a:defRPr>
      </a:lvl6pPr>
      <a:lvl7pPr marL="1671638" indent="-128588" algn="l" rtl="0" fontAlgn="base">
        <a:spcBef>
          <a:spcPct val="20000"/>
        </a:spcBef>
        <a:spcAft>
          <a:spcPct val="0"/>
        </a:spcAft>
        <a:buChar char="»"/>
        <a:defRPr sz="1125">
          <a:solidFill>
            <a:schemeClr val="tx1"/>
          </a:solidFill>
          <a:latin typeface="+mn-lt"/>
        </a:defRPr>
      </a:lvl7pPr>
      <a:lvl8pPr marL="1928813" indent="-128588" algn="l" rtl="0" fontAlgn="base">
        <a:spcBef>
          <a:spcPct val="20000"/>
        </a:spcBef>
        <a:spcAft>
          <a:spcPct val="0"/>
        </a:spcAft>
        <a:buChar char="»"/>
        <a:defRPr sz="1125">
          <a:solidFill>
            <a:schemeClr val="tx1"/>
          </a:solidFill>
          <a:latin typeface="+mn-lt"/>
        </a:defRPr>
      </a:lvl8pPr>
      <a:lvl9pPr marL="2185988" indent="-128588" algn="l" rtl="0" fontAlgn="base">
        <a:spcBef>
          <a:spcPct val="20000"/>
        </a:spcBef>
        <a:spcAft>
          <a:spcPct val="0"/>
        </a:spcAft>
        <a:buChar char="»"/>
        <a:defRPr sz="1125">
          <a:solidFill>
            <a:schemeClr val="tx1"/>
          </a:solidFill>
          <a:latin typeface="+mn-lt"/>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hyperlink" Target="https://www.wiley.com/en-us/Planning+Health+Promotion+Programs%3A+An+Intervention+Mapping+Approach%2C+4th+Edition-p-9781119035497" TargetMode="External"/><Relationship Id="rId3" Type="http://schemas.openxmlformats.org/officeDocument/2006/relationships/hyperlink" Target="https://imadapt.org/#/" TargetMode="External"/><Relationship Id="rId7" Type="http://schemas.openxmlformats.org/officeDocument/2006/relationships/hyperlink" Target="https://cancercontrol.cancer.gov/sites/default/files/2020-06/theory.pdf"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ebccp.cancercontrol.cancer.gov/assets/rtips/reference/adaptation_guidelines.pdf" TargetMode="External"/><Relationship Id="rId5" Type="http://schemas.openxmlformats.org/officeDocument/2006/relationships/hyperlink" Target="https://thecenterforimplementation.com/toolbox/madi-model-for-adaptation-design-and-impact" TargetMode="External"/><Relationship Id="rId4" Type="http://schemas.openxmlformats.org/officeDocument/2006/relationships/hyperlink" Target="https://hcrl.wustl.edu/items/miyo/"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academyhealth.org/blog/2021-07/implementation-science-embracing-adaptations-complex-interventions-better-outcomes?utm_medium=email&amp;utm_source=rasa_io&amp;PostID=33868497&amp;MessageRunDetailID=5810118482"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s://doi.org/10.1186/s13012-019-0898-y"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EC8A290-79E7-46A4-8A36-B2D582702BE3}"/>
              </a:ext>
            </a:extLst>
          </p:cNvPr>
          <p:cNvSpPr>
            <a:spLocks noGrp="1"/>
          </p:cNvSpPr>
          <p:nvPr/>
        </p:nvSpPr>
        <p:spPr>
          <a:xfrm>
            <a:off x="2522775" y="1211529"/>
            <a:ext cx="6324599" cy="188595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sz="5000" b="1" dirty="0"/>
              <a:t>Using Evidence &amp; Theories to Inform Adaptation </a:t>
            </a:r>
            <a:endParaRPr lang="en-US" sz="5000" dirty="0"/>
          </a:p>
        </p:txBody>
      </p:sp>
      <p:sp>
        <p:nvSpPr>
          <p:cNvPr id="2" name="Title 1" hidden="1">
            <a:extLst>
              <a:ext uri="{FF2B5EF4-FFF2-40B4-BE49-F238E27FC236}">
                <a16:creationId xmlns:a16="http://schemas.microsoft.com/office/drawing/2014/main" id="{F560DD44-85D2-3065-5C9B-818949DAE013}"/>
              </a:ext>
            </a:extLst>
          </p:cNvPr>
          <p:cNvSpPr>
            <a:spLocks noGrp="1"/>
          </p:cNvSpPr>
          <p:nvPr>
            <p:ph type="title"/>
          </p:nvPr>
        </p:nvSpPr>
        <p:spPr/>
        <p:txBody>
          <a:bodyPr/>
          <a:lstStyle/>
          <a:p>
            <a:pPr rtl="0"/>
            <a:r>
              <a:rPr lang="en-US" sz="5000" b="1" i="0" dirty="0">
                <a:solidFill>
                  <a:srgbClr val="000000"/>
                </a:solidFill>
                <a:effectLst/>
                <a:latin typeface="Arial" panose="020B0604020202020204" pitchFamily="34" charset="0"/>
                <a:ea typeface="Arial" panose="020B0604020202020204" pitchFamily="34" charset="0"/>
                <a:cs typeface="Arial" panose="020B0604020202020204" pitchFamily="34" charset="0"/>
              </a:rPr>
              <a:t>Using Evidence &amp; Theories to Inform Adaptation </a:t>
            </a:r>
            <a:endParaRPr lang="en-US" dirty="0">
              <a:effectLst/>
            </a:endParaRPr>
          </a:p>
        </p:txBody>
      </p:sp>
    </p:spTree>
    <p:extLst>
      <p:ext uri="{BB962C8B-B14F-4D97-AF65-F5344CB8AC3E}">
        <p14:creationId xmlns:p14="http://schemas.microsoft.com/office/powerpoint/2010/main" val="2368130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FDF219-283D-6B46-BDC5-2B5713CDEE10}"/>
              </a:ext>
            </a:extLst>
          </p:cNvPr>
          <p:cNvSpPr txBox="1"/>
          <p:nvPr/>
        </p:nvSpPr>
        <p:spPr>
          <a:xfrm>
            <a:off x="7798396" y="5177942"/>
            <a:ext cx="1655004" cy="687432"/>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1000" dirty="0">
                <a:solidFill>
                  <a:schemeClr val="bg1">
                    <a:lumMod val="65000"/>
                  </a:schemeClr>
                </a:solidFill>
              </a:rPr>
              <a:t>ICEBeRG Group, 2006</a:t>
            </a:r>
            <a:endParaRPr lang="en-US" dirty="0">
              <a:solidFill>
                <a:schemeClr val="bg1">
                  <a:lumMod val="65000"/>
                </a:schemeClr>
              </a:solidFill>
            </a:endParaRPr>
          </a:p>
          <a:p>
            <a:pPr marL="0" indent="0">
              <a:buNone/>
            </a:pPr>
            <a:r>
              <a:rPr lang="en-US" sz="1000" dirty="0">
                <a:solidFill>
                  <a:schemeClr val="bg1">
                    <a:lumMod val="65000"/>
                  </a:schemeClr>
                </a:solidFill>
              </a:rPr>
              <a:t>Jacobs et al., 2012</a:t>
            </a:r>
          </a:p>
          <a:p>
            <a:pPr algn="r"/>
            <a:endParaRPr lang="en-US" sz="1867" dirty="0"/>
          </a:p>
        </p:txBody>
      </p:sp>
      <p:pic>
        <p:nvPicPr>
          <p:cNvPr id="5" name="Picture 5" descr="A pile of books with a magnifying glass are placed in front of shelves with books">
            <a:extLst>
              <a:ext uri="{FF2B5EF4-FFF2-40B4-BE49-F238E27FC236}">
                <a16:creationId xmlns:a16="http://schemas.microsoft.com/office/drawing/2014/main" id="{4E0A373F-158B-443F-83F5-88BC5802DAC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0400" y="3501483"/>
            <a:ext cx="2743200" cy="1831168"/>
          </a:xfrm>
          <a:prstGeom prst="rect">
            <a:avLst/>
          </a:prstGeom>
        </p:spPr>
      </p:pic>
      <p:sp>
        <p:nvSpPr>
          <p:cNvPr id="3" name="Content Placeholder 2">
            <a:extLst>
              <a:ext uri="{FF2B5EF4-FFF2-40B4-BE49-F238E27FC236}">
                <a16:creationId xmlns:a16="http://schemas.microsoft.com/office/drawing/2014/main" id="{F8B4A843-4368-654E-BD70-480EF27B0416}"/>
              </a:ext>
            </a:extLst>
          </p:cNvPr>
          <p:cNvSpPr>
            <a:spLocks noGrp="1"/>
          </p:cNvSpPr>
          <p:nvPr>
            <p:ph idx="1"/>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buNone/>
            </a:pPr>
            <a:r>
              <a:rPr lang="en" sz="2400" dirty="0"/>
              <a:t>“Public health interventions </a:t>
            </a:r>
            <a:r>
              <a:rPr lang="en" sz="2400" dirty="0">
                <a:solidFill>
                  <a:schemeClr val="tx2"/>
                </a:solidFill>
              </a:rPr>
              <a:t>grounded in health behavior theory</a:t>
            </a:r>
            <a:r>
              <a:rPr lang="en" sz="2400" dirty="0">
                <a:solidFill>
                  <a:srgbClr val="00B0F0"/>
                </a:solidFill>
              </a:rPr>
              <a:t> </a:t>
            </a:r>
            <a:r>
              <a:rPr lang="en" sz="2400" dirty="0"/>
              <a:t>often prove to be </a:t>
            </a:r>
            <a:r>
              <a:rPr lang="en" sz="2400" b="1" dirty="0">
                <a:solidFill>
                  <a:srgbClr val="0097DA"/>
                </a:solidFill>
              </a:rPr>
              <a:t>more effective</a:t>
            </a:r>
            <a:r>
              <a:rPr lang="en" sz="2400" dirty="0">
                <a:solidFill>
                  <a:srgbClr val="00B0F0"/>
                </a:solidFill>
              </a:rPr>
              <a:t> </a:t>
            </a:r>
            <a:r>
              <a:rPr lang="en" sz="2400" dirty="0"/>
              <a:t>than those lacking a theoretical base, because these theories </a:t>
            </a:r>
            <a:r>
              <a:rPr lang="en" sz="2400" dirty="0">
                <a:solidFill>
                  <a:schemeClr val="tx2"/>
                </a:solidFill>
              </a:rPr>
              <a:t>conceptualize the mechanisms that underlie behavior change</a:t>
            </a:r>
            <a:r>
              <a:rPr lang="en" sz="2400" dirty="0"/>
              <a:t>.”</a:t>
            </a:r>
            <a:endParaRPr lang="en-US" dirty="0"/>
          </a:p>
        </p:txBody>
      </p:sp>
      <p:sp>
        <p:nvSpPr>
          <p:cNvPr id="2" name="Title 1">
            <a:extLst>
              <a:ext uri="{FF2B5EF4-FFF2-40B4-BE49-F238E27FC236}">
                <a16:creationId xmlns:a16="http://schemas.microsoft.com/office/drawing/2014/main" id="{E5964682-AE85-6240-A2AB-99EE50B87694}"/>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“Why do I need to know why?”</a:t>
            </a:r>
          </a:p>
        </p:txBody>
      </p:sp>
    </p:spTree>
    <p:extLst>
      <p:ext uri="{BB962C8B-B14F-4D97-AF65-F5344CB8AC3E}">
        <p14:creationId xmlns:p14="http://schemas.microsoft.com/office/powerpoint/2010/main" val="1584503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task list with a pencil">
            <a:extLst>
              <a:ext uri="{FF2B5EF4-FFF2-40B4-BE49-F238E27FC236}">
                <a16:creationId xmlns:a16="http://schemas.microsoft.com/office/drawing/2014/main" id="{58D2ED43-8554-4BF8-8B12-17074A5E9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533" y="2202426"/>
            <a:ext cx="1497886" cy="1804181"/>
          </a:xfrm>
          <a:prstGeom prst="rect">
            <a:avLst/>
          </a:prstGeom>
        </p:spPr>
      </p:pic>
      <p:sp>
        <p:nvSpPr>
          <p:cNvPr id="3" name="Content Placeholder 2">
            <a:extLst>
              <a:ext uri="{FF2B5EF4-FFF2-40B4-BE49-F238E27FC236}">
                <a16:creationId xmlns:a16="http://schemas.microsoft.com/office/drawing/2014/main" id="{ADDE5810-3219-FC47-BF62-5D5B2F8F8046}"/>
              </a:ext>
            </a:extLst>
          </p:cNvPr>
          <p:cNvSpPr>
            <a:spLocks noGrp="1"/>
          </p:cNvSpPr>
          <p:nvPr>
            <p:ph idx="1"/>
          </p:nvPr>
        </p:nvSpPr>
        <p:spPr>
          <a:xfrm>
            <a:off x="2369020" y="1600201"/>
            <a:ext cx="6317780"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buAutoNum type="arabicPeriod"/>
            </a:pPr>
            <a:r>
              <a:rPr lang="en-US" sz="2400" dirty="0">
                <a:solidFill>
                  <a:schemeClr val="accent3">
                    <a:lumMod val="75000"/>
                  </a:schemeClr>
                </a:solidFill>
                <a:highlight>
                  <a:srgbClr val="FFFFFF"/>
                </a:highlight>
                <a:ea typeface="Georgia"/>
                <a:cs typeface="Georgia"/>
                <a:sym typeface="Georgia"/>
              </a:rPr>
              <a:t>Understand the “Why”:  What theories support intervention?</a:t>
            </a:r>
            <a:endParaRPr lang="en-US" sz="2400" dirty="0">
              <a:solidFill>
                <a:schemeClr val="accent3">
                  <a:lumMod val="75000"/>
                </a:schemeClr>
              </a:solidFill>
              <a:highlight>
                <a:srgbClr val="FFFFFF"/>
              </a:highlight>
            </a:endParaRPr>
          </a:p>
          <a:p>
            <a:pPr marL="457200" indent="-457200">
              <a:buAutoNum type="arabicPeriod"/>
            </a:pPr>
            <a:endParaRPr lang="en-US" sz="2400" dirty="0">
              <a:highlight>
                <a:srgbClr val="FFFFFF"/>
              </a:highlight>
            </a:endParaRPr>
          </a:p>
          <a:p>
            <a:pPr marL="457200" indent="-457200">
              <a:buAutoNum type="arabicPeriod"/>
            </a:pPr>
            <a:r>
              <a:rPr lang="en-US" sz="2400" b="1" dirty="0">
                <a:solidFill>
                  <a:srgbClr val="0097DA"/>
                </a:solidFill>
                <a:highlight>
                  <a:srgbClr val="FFFFFF"/>
                </a:highlight>
              </a:rPr>
              <a:t>Understand core components </a:t>
            </a:r>
            <a:r>
              <a:rPr lang="en-US" sz="2400" dirty="0">
                <a:solidFill>
                  <a:schemeClr val="tx2"/>
                </a:solidFill>
                <a:highlight>
                  <a:srgbClr val="FFFFFF"/>
                </a:highlight>
              </a:rPr>
              <a:t>and risks of adapting these</a:t>
            </a:r>
            <a:endParaRPr lang="en-US" sz="2400" dirty="0">
              <a:solidFill>
                <a:schemeClr val="tx2"/>
              </a:solidFill>
              <a:highlight>
                <a:srgbClr val="FFFFFF"/>
              </a:highlight>
              <a:ea typeface="Georgia"/>
              <a:cs typeface="Georgia"/>
            </a:endParaRPr>
          </a:p>
          <a:p>
            <a:pPr marL="457200" indent="-457200">
              <a:buAutoNum type="arabicPeriod"/>
            </a:pPr>
            <a:endParaRPr lang="en-US" sz="2400" dirty="0">
              <a:solidFill>
                <a:schemeClr val="accent3">
                  <a:lumMod val="75000"/>
                </a:schemeClr>
              </a:solidFill>
              <a:highlight>
                <a:srgbClr val="FFFFFF"/>
              </a:highlight>
            </a:endParaRPr>
          </a:p>
          <a:p>
            <a:pPr marL="457200" indent="-457200">
              <a:buAutoNum type="arabicPeriod"/>
            </a:pPr>
            <a:r>
              <a:rPr lang="en-US" sz="2400" dirty="0">
                <a:solidFill>
                  <a:schemeClr val="accent3">
                    <a:lumMod val="75000"/>
                  </a:schemeClr>
                </a:solidFill>
                <a:highlight>
                  <a:srgbClr val="FFFFFF"/>
                </a:highlight>
              </a:rPr>
              <a:t>Document adaptations and measure fidelity </a:t>
            </a:r>
          </a:p>
          <a:p>
            <a:pPr lvl="2"/>
            <a:r>
              <a:rPr lang="en-US" sz="2400" dirty="0">
                <a:solidFill>
                  <a:schemeClr val="accent3">
                    <a:lumMod val="75000"/>
                  </a:schemeClr>
                </a:solidFill>
                <a:highlight>
                  <a:srgbClr val="FFFFFF"/>
                </a:highlight>
              </a:rPr>
              <a:t>Implementation quality</a:t>
            </a:r>
            <a:endParaRPr lang="en-US" dirty="0">
              <a:solidFill>
                <a:schemeClr val="accent3">
                  <a:lumMod val="75000"/>
                </a:schemeClr>
              </a:solidFill>
            </a:endParaRPr>
          </a:p>
        </p:txBody>
      </p:sp>
      <p:pic>
        <p:nvPicPr>
          <p:cNvPr id="6" name="Picture 7" descr="Adaptation icon">
            <a:extLst>
              <a:ext uri="{FF2B5EF4-FFF2-40B4-BE49-F238E27FC236}">
                <a16:creationId xmlns:a16="http://schemas.microsoft.com/office/drawing/2014/main" id="{000FDAFF-D490-4CF3-BAF6-F7122A23A9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3047" y="182802"/>
            <a:ext cx="885825" cy="1066800"/>
          </a:xfrm>
          <a:prstGeom prst="rect">
            <a:avLst/>
          </a:prstGeom>
        </p:spPr>
      </p:pic>
      <p:sp>
        <p:nvSpPr>
          <p:cNvPr id="2" name="Title 1">
            <a:extLst>
              <a:ext uri="{FF2B5EF4-FFF2-40B4-BE49-F238E27FC236}">
                <a16:creationId xmlns:a16="http://schemas.microsoft.com/office/drawing/2014/main" id="{D9FE07A5-2F17-8644-B7E0-ADC146D1343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Steps in the Adaptation Process</a:t>
            </a:r>
            <a:endParaRPr lang="en-US" sz="3200" dirty="0"/>
          </a:p>
        </p:txBody>
      </p:sp>
    </p:spTree>
    <p:extLst>
      <p:ext uri="{BB962C8B-B14F-4D97-AF65-F5344CB8AC3E}">
        <p14:creationId xmlns:p14="http://schemas.microsoft.com/office/powerpoint/2010/main" val="1333814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512210-BC90-2346-BCE6-E6F1DFD4BEDC}"/>
              </a:ext>
            </a:extLst>
          </p:cNvPr>
          <p:cNvSpPr txBox="1"/>
          <p:nvPr/>
        </p:nvSpPr>
        <p:spPr>
          <a:xfrm>
            <a:off x="7790630" y="4866988"/>
            <a:ext cx="1874227" cy="103183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Escoffery et al., 2018</a:t>
            </a:r>
            <a:endParaRPr lang="en-US" dirty="0">
              <a:solidFill>
                <a:schemeClr val="bg1">
                  <a:lumMod val="65000"/>
                </a:schemeClr>
              </a:solidFill>
            </a:endParaRPr>
          </a:p>
          <a:p>
            <a:r>
              <a:rPr lang="en-US" sz="1000" dirty="0">
                <a:solidFill>
                  <a:schemeClr val="bg1">
                    <a:lumMod val="65000"/>
                  </a:schemeClr>
                </a:solidFill>
              </a:rPr>
              <a:t>Hartman et al., 2015</a:t>
            </a:r>
          </a:p>
          <a:p>
            <a:r>
              <a:rPr lang="en-US" sz="1000" dirty="0">
                <a:solidFill>
                  <a:schemeClr val="bg1">
                    <a:lumMod val="65000"/>
                  </a:schemeClr>
                </a:solidFill>
              </a:rPr>
              <a:t>Movsisyan et al., 2019</a:t>
            </a:r>
          </a:p>
          <a:p>
            <a:r>
              <a:rPr lang="en-US" sz="1000" dirty="0">
                <a:solidFill>
                  <a:schemeClr val="bg1">
                    <a:lumMod val="65000"/>
                  </a:schemeClr>
                </a:solidFill>
              </a:rPr>
              <a:t>Moore and Metz, 2020</a:t>
            </a:r>
          </a:p>
          <a:p>
            <a:pPr algn="r"/>
            <a:endParaRPr lang="en-US" sz="1867" dirty="0"/>
          </a:p>
        </p:txBody>
      </p:sp>
      <p:sp>
        <p:nvSpPr>
          <p:cNvPr id="6" name="TextBox 5">
            <a:extLst>
              <a:ext uri="{FF2B5EF4-FFF2-40B4-BE49-F238E27FC236}">
                <a16:creationId xmlns:a16="http://schemas.microsoft.com/office/drawing/2014/main" id="{F99B9E70-E014-45AD-BE09-44A88A153D9A}"/>
              </a:ext>
            </a:extLst>
          </p:cNvPr>
          <p:cNvSpPr txBox="1"/>
          <p:nvPr/>
        </p:nvSpPr>
        <p:spPr>
          <a:xfrm>
            <a:off x="5795294" y="1410043"/>
            <a:ext cx="3354749" cy="3385542"/>
          </a:xfrm>
          <a:prstGeom prst="rect">
            <a:avLst/>
          </a:prstGeom>
          <a:noFill/>
        </p:spPr>
        <p:txBody>
          <a:bodyPr wrap="square" lIns="91440" tIns="45720" rIns="91440" bIns="45720" rtlCol="0" anchor="t">
            <a:spAutoFit/>
          </a:bodyPr>
          <a:lstStyle/>
          <a:p>
            <a:pPr>
              <a:spcAft>
                <a:spcPts val="1000"/>
              </a:spcAft>
            </a:pPr>
            <a:r>
              <a:rPr lang="en-US" sz="2400" b="1" dirty="0">
                <a:solidFill>
                  <a:srgbClr val="0097DA"/>
                </a:solidFill>
              </a:rPr>
              <a:t>Components:</a:t>
            </a:r>
            <a:endParaRPr lang="en-US" sz="2400" dirty="0"/>
          </a:p>
          <a:p>
            <a:pPr>
              <a:spcAft>
                <a:spcPts val="1000"/>
              </a:spcAft>
            </a:pPr>
            <a:r>
              <a:rPr lang="en-US" sz="2000" dirty="0"/>
              <a:t>Setting</a:t>
            </a:r>
          </a:p>
          <a:p>
            <a:pPr>
              <a:spcAft>
                <a:spcPts val="1000"/>
              </a:spcAft>
            </a:pPr>
            <a:r>
              <a:rPr lang="en-US" sz="2000" dirty="0"/>
              <a:t>Dose/ Timeline</a:t>
            </a:r>
          </a:p>
          <a:p>
            <a:pPr>
              <a:spcAft>
                <a:spcPts val="1000"/>
              </a:spcAft>
            </a:pPr>
            <a:r>
              <a:rPr lang="en-US" sz="2000" dirty="0"/>
              <a:t>Behavioral model or theory</a:t>
            </a:r>
          </a:p>
          <a:p>
            <a:pPr>
              <a:spcAft>
                <a:spcPts val="1000"/>
              </a:spcAft>
            </a:pPr>
            <a:r>
              <a:rPr lang="en-US" sz="2000" dirty="0"/>
              <a:t>Population of focus</a:t>
            </a:r>
          </a:p>
          <a:p>
            <a:pPr>
              <a:spcAft>
                <a:spcPts val="1000"/>
              </a:spcAft>
            </a:pPr>
            <a:r>
              <a:rPr lang="en-US" sz="2000" dirty="0"/>
              <a:t>Content</a:t>
            </a:r>
          </a:p>
          <a:p>
            <a:pPr>
              <a:spcAft>
                <a:spcPts val="1000"/>
              </a:spcAft>
            </a:pPr>
            <a:r>
              <a:rPr lang="en-US" sz="2000" dirty="0"/>
              <a:t>Cultural tailoring for population of focus</a:t>
            </a:r>
          </a:p>
        </p:txBody>
      </p:sp>
      <p:sp>
        <p:nvSpPr>
          <p:cNvPr id="12" name="TextBox 11">
            <a:extLst>
              <a:ext uri="{FF2B5EF4-FFF2-40B4-BE49-F238E27FC236}">
                <a16:creationId xmlns:a16="http://schemas.microsoft.com/office/drawing/2014/main" id="{738CF531-9158-4315-AD9E-5380850597C0}"/>
              </a:ext>
            </a:extLst>
          </p:cNvPr>
          <p:cNvSpPr txBox="1"/>
          <p:nvPr/>
        </p:nvSpPr>
        <p:spPr>
          <a:xfrm>
            <a:off x="1053545" y="5002735"/>
            <a:ext cx="6005489" cy="707886"/>
          </a:xfrm>
          <a:prstGeom prst="rect">
            <a:avLst/>
          </a:prstGeom>
          <a:noFill/>
        </p:spPr>
        <p:txBody>
          <a:bodyPr wrap="square" lIns="91440" tIns="45720" rIns="91440" bIns="45720" rtlCol="0" anchor="t">
            <a:spAutoFit/>
          </a:bodyPr>
          <a:lstStyle/>
          <a:p>
            <a:r>
              <a:rPr lang="en-US" sz="2000" dirty="0"/>
              <a:t>Cultural tailoring for population of focus</a:t>
            </a:r>
          </a:p>
          <a:p>
            <a:endParaRPr lang="en-US" sz="2000" dirty="0"/>
          </a:p>
        </p:txBody>
      </p:sp>
      <p:sp>
        <p:nvSpPr>
          <p:cNvPr id="10" name="TextBox 9">
            <a:extLst>
              <a:ext uri="{FF2B5EF4-FFF2-40B4-BE49-F238E27FC236}">
                <a16:creationId xmlns:a16="http://schemas.microsoft.com/office/drawing/2014/main" id="{B78456DA-3072-4790-BAE7-57FF80749C3B}"/>
              </a:ext>
            </a:extLst>
          </p:cNvPr>
          <p:cNvSpPr txBox="1"/>
          <p:nvPr/>
        </p:nvSpPr>
        <p:spPr>
          <a:xfrm>
            <a:off x="1053546" y="4561022"/>
            <a:ext cx="3213651" cy="400110"/>
          </a:xfrm>
          <a:prstGeom prst="rect">
            <a:avLst/>
          </a:prstGeom>
          <a:noFill/>
        </p:spPr>
        <p:txBody>
          <a:bodyPr wrap="square" lIns="91440" tIns="45720" rIns="91440" bIns="45720" rtlCol="0" anchor="t">
            <a:spAutoFit/>
          </a:bodyPr>
          <a:lstStyle/>
          <a:p>
            <a:r>
              <a:rPr lang="en-US" sz="2000" dirty="0"/>
              <a:t>Population of focus</a:t>
            </a:r>
          </a:p>
        </p:txBody>
      </p:sp>
      <p:sp>
        <p:nvSpPr>
          <p:cNvPr id="7" name="TextBox 6">
            <a:extLst>
              <a:ext uri="{FF2B5EF4-FFF2-40B4-BE49-F238E27FC236}">
                <a16:creationId xmlns:a16="http://schemas.microsoft.com/office/drawing/2014/main" id="{C6567B5D-CA98-49BD-A417-EC1DBE5C29AE}"/>
              </a:ext>
            </a:extLst>
          </p:cNvPr>
          <p:cNvSpPr txBox="1"/>
          <p:nvPr/>
        </p:nvSpPr>
        <p:spPr>
          <a:xfrm>
            <a:off x="1053546" y="4149099"/>
            <a:ext cx="2232993" cy="400110"/>
          </a:xfrm>
          <a:prstGeom prst="rect">
            <a:avLst/>
          </a:prstGeom>
          <a:noFill/>
        </p:spPr>
        <p:txBody>
          <a:bodyPr wrap="square" lIns="91440" tIns="45720" rIns="91440" bIns="45720" rtlCol="0" anchor="t">
            <a:spAutoFit/>
          </a:bodyPr>
          <a:lstStyle/>
          <a:p>
            <a:r>
              <a:rPr lang="en-US" sz="2000" dirty="0"/>
              <a:t>Setting</a:t>
            </a:r>
          </a:p>
        </p:txBody>
      </p:sp>
      <p:sp>
        <p:nvSpPr>
          <p:cNvPr id="11" name="TextBox 10">
            <a:extLst>
              <a:ext uri="{FF2B5EF4-FFF2-40B4-BE49-F238E27FC236}">
                <a16:creationId xmlns:a16="http://schemas.microsoft.com/office/drawing/2014/main" id="{387CD34B-92D1-4AFB-AE4D-BDC20B1FEB62}"/>
              </a:ext>
            </a:extLst>
          </p:cNvPr>
          <p:cNvSpPr txBox="1"/>
          <p:nvPr/>
        </p:nvSpPr>
        <p:spPr>
          <a:xfrm>
            <a:off x="1053546" y="2896136"/>
            <a:ext cx="1914941" cy="400110"/>
          </a:xfrm>
          <a:prstGeom prst="rect">
            <a:avLst/>
          </a:prstGeom>
          <a:noFill/>
        </p:spPr>
        <p:txBody>
          <a:bodyPr wrap="square" lIns="91440" tIns="45720" rIns="91440" bIns="45720" rtlCol="0" anchor="t">
            <a:spAutoFit/>
          </a:bodyPr>
          <a:lstStyle/>
          <a:p>
            <a:r>
              <a:rPr lang="en-US" sz="2000" dirty="0"/>
              <a:t>Content</a:t>
            </a:r>
          </a:p>
        </p:txBody>
      </p:sp>
      <p:sp>
        <p:nvSpPr>
          <p:cNvPr id="9" name="TextBox 8">
            <a:extLst>
              <a:ext uri="{FF2B5EF4-FFF2-40B4-BE49-F238E27FC236}">
                <a16:creationId xmlns:a16="http://schemas.microsoft.com/office/drawing/2014/main" id="{CCE84BD5-23CD-4759-8653-4F46EC50726B}"/>
              </a:ext>
            </a:extLst>
          </p:cNvPr>
          <p:cNvSpPr txBox="1"/>
          <p:nvPr/>
        </p:nvSpPr>
        <p:spPr>
          <a:xfrm>
            <a:off x="1053546" y="2480306"/>
            <a:ext cx="4485866" cy="400110"/>
          </a:xfrm>
          <a:prstGeom prst="rect">
            <a:avLst/>
          </a:prstGeom>
          <a:noFill/>
        </p:spPr>
        <p:txBody>
          <a:bodyPr wrap="square" lIns="91440" tIns="45720" rIns="91440" bIns="45720" rtlCol="0" anchor="t">
            <a:spAutoFit/>
          </a:bodyPr>
          <a:lstStyle/>
          <a:p>
            <a:r>
              <a:rPr lang="en-US" sz="2000" dirty="0"/>
              <a:t>Behavioral Model or Theory</a:t>
            </a:r>
          </a:p>
        </p:txBody>
      </p:sp>
      <p:sp>
        <p:nvSpPr>
          <p:cNvPr id="8" name="TextBox 7">
            <a:extLst>
              <a:ext uri="{FF2B5EF4-FFF2-40B4-BE49-F238E27FC236}">
                <a16:creationId xmlns:a16="http://schemas.microsoft.com/office/drawing/2014/main" id="{B4E3FAB8-8F2E-4EC1-A9D6-0384C0B9DF83}"/>
              </a:ext>
            </a:extLst>
          </p:cNvPr>
          <p:cNvSpPr txBox="1"/>
          <p:nvPr/>
        </p:nvSpPr>
        <p:spPr>
          <a:xfrm>
            <a:off x="1053546" y="2080709"/>
            <a:ext cx="2551044" cy="400110"/>
          </a:xfrm>
          <a:prstGeom prst="rect">
            <a:avLst/>
          </a:prstGeom>
          <a:noFill/>
        </p:spPr>
        <p:txBody>
          <a:bodyPr wrap="square" lIns="91440" tIns="45720" rIns="91440" bIns="45720" rtlCol="0" anchor="t">
            <a:spAutoFit/>
          </a:bodyPr>
          <a:lstStyle/>
          <a:p>
            <a:r>
              <a:rPr lang="en-US" sz="2000" dirty="0"/>
              <a:t>Dose/Timeline</a:t>
            </a:r>
          </a:p>
        </p:txBody>
      </p:sp>
      <p:sp>
        <p:nvSpPr>
          <p:cNvPr id="3" name="Content Placeholder 2">
            <a:extLst>
              <a:ext uri="{FF2B5EF4-FFF2-40B4-BE49-F238E27FC236}">
                <a16:creationId xmlns:a16="http://schemas.microsoft.com/office/drawing/2014/main" id="{55A69D7A-C265-BD43-B9E8-89F41453AFDE}"/>
              </a:ext>
            </a:extLst>
          </p:cNvPr>
          <p:cNvSpPr>
            <a:spLocks noGrp="1"/>
          </p:cNvSpPr>
          <p:nvPr>
            <p:ph idx="1"/>
          </p:nvPr>
        </p:nvSpPr>
        <p:spPr>
          <a:xfrm>
            <a:off x="457200" y="1600201"/>
            <a:ext cx="5136777"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b="1" dirty="0"/>
              <a:t>Function: Core Components</a:t>
            </a:r>
          </a:p>
          <a:p>
            <a:pPr marL="342900" lvl="1" indent="0">
              <a:buNone/>
            </a:pPr>
            <a:endParaRPr lang="en-US" sz="2600" dirty="0"/>
          </a:p>
          <a:p>
            <a:pPr marL="342900" lvl="1" indent="0">
              <a:buNone/>
            </a:pPr>
            <a:endParaRPr lang="en-US" sz="2600" dirty="0"/>
          </a:p>
          <a:p>
            <a:pPr marL="342900" lvl="1" indent="0">
              <a:buNone/>
            </a:pPr>
            <a:endParaRPr lang="en-US" sz="2600" dirty="0"/>
          </a:p>
          <a:p>
            <a:pPr marL="0" indent="0">
              <a:buNone/>
            </a:pPr>
            <a:endParaRPr lang="en-US" sz="2600" b="1" dirty="0"/>
          </a:p>
          <a:p>
            <a:pPr marL="0" indent="0">
              <a:buNone/>
            </a:pPr>
            <a:r>
              <a:rPr lang="en-US" sz="2400" b="1" dirty="0"/>
              <a:t>Form: Adaptable Components</a:t>
            </a:r>
            <a:endParaRPr lang="en-US" sz="2400" dirty="0"/>
          </a:p>
        </p:txBody>
      </p:sp>
      <p:pic>
        <p:nvPicPr>
          <p:cNvPr id="14" name="Picture 7" descr="Adaptation icon">
            <a:extLst>
              <a:ext uri="{FF2B5EF4-FFF2-40B4-BE49-F238E27FC236}">
                <a16:creationId xmlns:a16="http://schemas.microsoft.com/office/drawing/2014/main" id="{84596319-1AA3-4A1E-ACB2-02D77B4BE04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3047" y="182802"/>
            <a:ext cx="885825" cy="1066800"/>
          </a:xfrm>
          <a:prstGeom prst="rect">
            <a:avLst/>
          </a:prstGeom>
        </p:spPr>
      </p:pic>
      <p:sp>
        <p:nvSpPr>
          <p:cNvPr id="2" name="Title 1">
            <a:extLst>
              <a:ext uri="{FF2B5EF4-FFF2-40B4-BE49-F238E27FC236}">
                <a16:creationId xmlns:a16="http://schemas.microsoft.com/office/drawing/2014/main" id="{B1B5247D-B5A0-DB4E-9C3F-AFA69C87B73C}"/>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Intervention Form and Function</a:t>
            </a:r>
            <a:endParaRPr lang="en-US" sz="3200" b="1" dirty="0"/>
          </a:p>
        </p:txBody>
      </p:sp>
    </p:spTree>
    <p:extLst>
      <p:ext uri="{BB962C8B-B14F-4D97-AF65-F5344CB8AC3E}">
        <p14:creationId xmlns:p14="http://schemas.microsoft.com/office/powerpoint/2010/main" val="133069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7" grpId="0"/>
      <p:bldP spid="11" grpId="0"/>
      <p:bldP spid="9"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9DA6391-DCF2-8943-B623-FFF0BC541940}"/>
              </a:ext>
            </a:extLst>
          </p:cNvPr>
          <p:cNvSpPr txBox="1"/>
          <p:nvPr/>
        </p:nvSpPr>
        <p:spPr>
          <a:xfrm>
            <a:off x="8120343" y="5169798"/>
            <a:ext cx="1314415" cy="411803"/>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Balis et al., 2021</a:t>
            </a:r>
            <a:endParaRPr lang="en-US" dirty="0">
              <a:solidFill>
                <a:schemeClr val="bg1">
                  <a:lumMod val="65000"/>
                </a:schemeClr>
              </a:solidFill>
            </a:endParaRPr>
          </a:p>
          <a:p>
            <a:r>
              <a:rPr lang="en-US" sz="1000" dirty="0">
                <a:solidFill>
                  <a:schemeClr val="bg1">
                    <a:lumMod val="65000"/>
                  </a:schemeClr>
                </a:solidFill>
              </a:rPr>
              <a:t>NCI, 2019</a:t>
            </a:r>
          </a:p>
        </p:txBody>
      </p:sp>
      <p:sp>
        <p:nvSpPr>
          <p:cNvPr id="14" name="TextBox 13">
            <a:extLst>
              <a:ext uri="{FF2B5EF4-FFF2-40B4-BE49-F238E27FC236}">
                <a16:creationId xmlns:a16="http://schemas.microsoft.com/office/drawing/2014/main" id="{1DB79796-78CB-A54A-9FE7-697103234599}"/>
              </a:ext>
            </a:extLst>
          </p:cNvPr>
          <p:cNvSpPr txBox="1"/>
          <p:nvPr/>
        </p:nvSpPr>
        <p:spPr>
          <a:xfrm>
            <a:off x="4026283" y="3978797"/>
            <a:ext cx="2910532" cy="1163705"/>
          </a:xfrm>
          <a:prstGeom prst="rect">
            <a:avLst/>
          </a:prstGeom>
          <a:noFill/>
          <a:ln>
            <a:solidFill>
              <a:schemeClr val="tx1"/>
            </a:solidFill>
          </a:ln>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70815" indent="-170815">
              <a:buFont typeface="Arial" panose="020B0604020202020204" pitchFamily="34" charset="0"/>
              <a:buChar char="•"/>
            </a:pPr>
            <a:r>
              <a:rPr lang="en-US" sz="1400" dirty="0"/>
              <a:t>Changing core elements or theory/ model</a:t>
            </a:r>
          </a:p>
          <a:p>
            <a:pPr marL="170815" indent="-170815">
              <a:buFont typeface="Arial" panose="020B0604020202020204" pitchFamily="34" charset="0"/>
              <a:buChar char="•"/>
            </a:pPr>
            <a:r>
              <a:rPr lang="en-US" sz="1400" dirty="0"/>
              <a:t>Deleting core components</a:t>
            </a:r>
          </a:p>
          <a:p>
            <a:pPr marL="170815" indent="-170815">
              <a:buFont typeface="Arial" panose="020B0604020202020204" pitchFamily="34" charset="0"/>
              <a:buChar char="•"/>
            </a:pPr>
            <a:r>
              <a:rPr lang="en-US" sz="1400" dirty="0"/>
              <a:t>Timeline</a:t>
            </a:r>
          </a:p>
          <a:p>
            <a:pPr marL="170815" indent="-170815">
              <a:buFont typeface="Arial" panose="020B0604020202020204" pitchFamily="34" charset="0"/>
              <a:buChar char="•"/>
            </a:pPr>
            <a:r>
              <a:rPr lang="en-US" sz="1400" dirty="0"/>
              <a:t>Dose</a:t>
            </a:r>
          </a:p>
        </p:txBody>
      </p:sp>
      <p:sp>
        <p:nvSpPr>
          <p:cNvPr id="7" name="Oval 6">
            <a:extLst>
              <a:ext uri="{FF2B5EF4-FFF2-40B4-BE49-F238E27FC236}">
                <a16:creationId xmlns:a16="http://schemas.microsoft.com/office/drawing/2014/main" id="{590EB649-794B-E046-B6E8-3B4CCD866CEC}"/>
              </a:ext>
              <a:ext uri="{C183D7F6-B498-43B3-948B-1728B52AA6E4}">
                <adec:decorative xmlns:adec="http://schemas.microsoft.com/office/drawing/2017/decorative" val="1"/>
              </a:ext>
            </a:extLst>
          </p:cNvPr>
          <p:cNvSpPr/>
          <p:nvPr/>
        </p:nvSpPr>
        <p:spPr>
          <a:xfrm>
            <a:off x="2806759" y="4175786"/>
            <a:ext cx="800100" cy="7620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867" dirty="0"/>
          </a:p>
        </p:txBody>
      </p:sp>
      <p:sp>
        <p:nvSpPr>
          <p:cNvPr id="13" name="TextBox 12">
            <a:extLst>
              <a:ext uri="{FF2B5EF4-FFF2-40B4-BE49-F238E27FC236}">
                <a16:creationId xmlns:a16="http://schemas.microsoft.com/office/drawing/2014/main" id="{CF2A15C6-141F-D440-A3FB-AA571B61C379}"/>
              </a:ext>
            </a:extLst>
          </p:cNvPr>
          <p:cNvSpPr txBox="1"/>
          <p:nvPr/>
        </p:nvSpPr>
        <p:spPr>
          <a:xfrm>
            <a:off x="4023696" y="2886470"/>
            <a:ext cx="2910532" cy="954107"/>
          </a:xfrm>
          <a:prstGeom prst="rect">
            <a:avLst/>
          </a:prstGeom>
          <a:noFill/>
          <a:ln>
            <a:solidFill>
              <a:schemeClr val="tx1"/>
            </a:solidFill>
          </a:ln>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70815" indent="-170815">
              <a:buFont typeface="Arial" panose="020B0604020202020204" pitchFamily="34" charset="0"/>
              <a:buChar char="•"/>
            </a:pPr>
            <a:r>
              <a:rPr lang="en-US" sz="1400" dirty="0"/>
              <a:t>Adding or modifying flexible components</a:t>
            </a:r>
          </a:p>
          <a:p>
            <a:pPr marL="170815" indent="-170815">
              <a:buFont typeface="Arial" panose="020B0604020202020204" pitchFamily="34" charset="0"/>
              <a:buChar char="•"/>
            </a:pPr>
            <a:r>
              <a:rPr lang="en-US" sz="1400" dirty="0"/>
              <a:t>Activities, sequence, audience, delivery format, delivery person</a:t>
            </a:r>
          </a:p>
        </p:txBody>
      </p:sp>
      <p:sp>
        <p:nvSpPr>
          <p:cNvPr id="6" name="Oval 5">
            <a:extLst>
              <a:ext uri="{FF2B5EF4-FFF2-40B4-BE49-F238E27FC236}">
                <a16:creationId xmlns:a16="http://schemas.microsoft.com/office/drawing/2014/main" id="{CCE64194-3916-1E4F-B698-99B980A37EE3}"/>
              </a:ext>
              <a:ext uri="{C183D7F6-B498-43B3-948B-1728B52AA6E4}">
                <adec:decorative xmlns:adec="http://schemas.microsoft.com/office/drawing/2017/decorative" val="1"/>
              </a:ext>
            </a:extLst>
          </p:cNvPr>
          <p:cNvSpPr/>
          <p:nvPr/>
        </p:nvSpPr>
        <p:spPr>
          <a:xfrm>
            <a:off x="2806759" y="2980054"/>
            <a:ext cx="800100" cy="7620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867" dirty="0"/>
          </a:p>
        </p:txBody>
      </p:sp>
      <p:sp>
        <p:nvSpPr>
          <p:cNvPr id="12" name="TextBox 11">
            <a:extLst>
              <a:ext uri="{FF2B5EF4-FFF2-40B4-BE49-F238E27FC236}">
                <a16:creationId xmlns:a16="http://schemas.microsoft.com/office/drawing/2014/main" id="{A874F208-5A0E-6C42-8EC9-A9061A235F17}"/>
              </a:ext>
            </a:extLst>
          </p:cNvPr>
          <p:cNvSpPr txBox="1"/>
          <p:nvPr/>
        </p:nvSpPr>
        <p:spPr>
          <a:xfrm>
            <a:off x="4023697" y="1788980"/>
            <a:ext cx="2904687" cy="954107"/>
          </a:xfrm>
          <a:prstGeom prst="rect">
            <a:avLst/>
          </a:prstGeom>
          <a:noFill/>
          <a:ln>
            <a:solidFill>
              <a:schemeClr val="tx1"/>
            </a:solidFill>
          </a:ln>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70815" indent="-170815">
              <a:buFont typeface="Arial" panose="020B0604020202020204" pitchFamily="34" charset="0"/>
              <a:buChar char="•"/>
            </a:pPr>
            <a:r>
              <a:rPr lang="en-US" sz="1400" dirty="0"/>
              <a:t>Minor changes</a:t>
            </a:r>
          </a:p>
          <a:p>
            <a:pPr marL="170815" indent="-170815">
              <a:buFont typeface="Arial" panose="020B0604020202020204" pitchFamily="34" charset="0"/>
              <a:buChar char="•"/>
            </a:pPr>
            <a:r>
              <a:rPr lang="en-US" sz="1400" dirty="0"/>
              <a:t>Program names</a:t>
            </a:r>
          </a:p>
          <a:p>
            <a:pPr marL="170815" indent="-170815">
              <a:buFont typeface="Arial" panose="020B0604020202020204" pitchFamily="34" charset="0"/>
              <a:buChar char="•"/>
            </a:pPr>
            <a:r>
              <a:rPr lang="en-US" sz="1400" dirty="0"/>
              <a:t>Updating statistics</a:t>
            </a:r>
          </a:p>
          <a:p>
            <a:pPr marL="170815" indent="-170815">
              <a:buFont typeface="Arial" panose="020B0604020202020204" pitchFamily="34" charset="0"/>
              <a:buChar char="•"/>
            </a:pPr>
            <a:r>
              <a:rPr lang="en-US" sz="1400" dirty="0"/>
              <a:t>Tailoring content</a:t>
            </a:r>
          </a:p>
        </p:txBody>
      </p:sp>
      <p:sp>
        <p:nvSpPr>
          <p:cNvPr id="5" name="Oval 4">
            <a:extLst>
              <a:ext uri="{FF2B5EF4-FFF2-40B4-BE49-F238E27FC236}">
                <a16:creationId xmlns:a16="http://schemas.microsoft.com/office/drawing/2014/main" id="{5AF263BC-5646-7A40-89D0-54449183A5B3}"/>
              </a:ext>
              <a:ext uri="{C183D7F6-B498-43B3-948B-1728B52AA6E4}">
                <adec:decorative xmlns:adec="http://schemas.microsoft.com/office/drawing/2017/decorative" val="1"/>
              </a:ext>
            </a:extLst>
          </p:cNvPr>
          <p:cNvSpPr/>
          <p:nvPr/>
        </p:nvSpPr>
        <p:spPr>
          <a:xfrm>
            <a:off x="2806759" y="1885718"/>
            <a:ext cx="800100" cy="76200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ctr"/>
            <a:endParaRPr lang="en-US" sz="1867" dirty="0"/>
          </a:p>
        </p:txBody>
      </p:sp>
      <p:pic>
        <p:nvPicPr>
          <p:cNvPr id="4" name="Picture 7" descr="Adaptation icon">
            <a:extLst>
              <a:ext uri="{FF2B5EF4-FFF2-40B4-BE49-F238E27FC236}">
                <a16:creationId xmlns:a16="http://schemas.microsoft.com/office/drawing/2014/main" id="{C78496A7-A553-4AFB-B12C-B1A818FDBB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3047" y="182802"/>
            <a:ext cx="885825" cy="1066800"/>
          </a:xfrm>
          <a:prstGeom prst="rect">
            <a:avLst/>
          </a:prstGeom>
        </p:spPr>
      </p:pic>
      <p:sp>
        <p:nvSpPr>
          <p:cNvPr id="2" name="Title 1">
            <a:extLst>
              <a:ext uri="{FF2B5EF4-FFF2-40B4-BE49-F238E27FC236}">
                <a16:creationId xmlns:a16="http://schemas.microsoft.com/office/drawing/2014/main" id="{739AFD66-9820-C445-AC68-8BB6854B033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Traffic Light Model</a:t>
            </a:r>
            <a:endParaRPr lang="en-US" dirty="0"/>
          </a:p>
        </p:txBody>
      </p:sp>
    </p:spTree>
    <p:extLst>
      <p:ext uri="{BB962C8B-B14F-4D97-AF65-F5344CB8AC3E}">
        <p14:creationId xmlns:p14="http://schemas.microsoft.com/office/powerpoint/2010/main" val="1418395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task list with a pencil">
            <a:extLst>
              <a:ext uri="{FF2B5EF4-FFF2-40B4-BE49-F238E27FC236}">
                <a16:creationId xmlns:a16="http://schemas.microsoft.com/office/drawing/2014/main" id="{58D2ED43-8554-4BF8-8B12-17074A5E9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533" y="2202426"/>
            <a:ext cx="1497886" cy="1804181"/>
          </a:xfrm>
          <a:prstGeom prst="rect">
            <a:avLst/>
          </a:prstGeom>
        </p:spPr>
      </p:pic>
      <p:sp>
        <p:nvSpPr>
          <p:cNvPr id="3" name="Content Placeholder 2">
            <a:extLst>
              <a:ext uri="{FF2B5EF4-FFF2-40B4-BE49-F238E27FC236}">
                <a16:creationId xmlns:a16="http://schemas.microsoft.com/office/drawing/2014/main" id="{ADDE5810-3219-FC47-BF62-5D5B2F8F8046}"/>
              </a:ext>
            </a:extLst>
          </p:cNvPr>
          <p:cNvSpPr>
            <a:spLocks noGrp="1"/>
          </p:cNvSpPr>
          <p:nvPr>
            <p:ph idx="1"/>
          </p:nvPr>
        </p:nvSpPr>
        <p:spPr>
          <a:xfrm>
            <a:off x="2369020" y="1600201"/>
            <a:ext cx="6317780"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buAutoNum type="arabicPeriod"/>
            </a:pPr>
            <a:r>
              <a:rPr lang="en-US" sz="2400" dirty="0">
                <a:solidFill>
                  <a:schemeClr val="accent3">
                    <a:lumMod val="75000"/>
                  </a:schemeClr>
                </a:solidFill>
                <a:highlight>
                  <a:srgbClr val="FFFFFF"/>
                </a:highlight>
                <a:ea typeface="Georgia"/>
                <a:cs typeface="Georgia"/>
                <a:sym typeface="Georgia"/>
              </a:rPr>
              <a:t>Understand the “Why”:  What theories support intervention?</a:t>
            </a:r>
            <a:endParaRPr lang="en-US" sz="2400" dirty="0">
              <a:solidFill>
                <a:schemeClr val="accent3">
                  <a:lumMod val="75000"/>
                </a:schemeClr>
              </a:solidFill>
              <a:highlight>
                <a:srgbClr val="FFFFFF"/>
              </a:highlight>
            </a:endParaRPr>
          </a:p>
          <a:p>
            <a:pPr marL="457200" indent="-457200">
              <a:buAutoNum type="arabicPeriod"/>
            </a:pPr>
            <a:endParaRPr lang="en-US" sz="2400" dirty="0">
              <a:highlight>
                <a:srgbClr val="FFFFFF"/>
              </a:highlight>
            </a:endParaRPr>
          </a:p>
          <a:p>
            <a:pPr marL="457200" indent="-457200">
              <a:buAutoNum type="arabicPeriod"/>
            </a:pPr>
            <a:r>
              <a:rPr lang="en-US" sz="2400" dirty="0">
                <a:solidFill>
                  <a:schemeClr val="accent3">
                    <a:lumMod val="75000"/>
                  </a:schemeClr>
                </a:solidFill>
                <a:highlight>
                  <a:srgbClr val="FFFFFF"/>
                </a:highlight>
              </a:rPr>
              <a:t>Understand core components and risks of adapting these</a:t>
            </a:r>
            <a:endParaRPr lang="en-US" sz="2400" dirty="0">
              <a:solidFill>
                <a:schemeClr val="accent3">
                  <a:lumMod val="75000"/>
                </a:schemeClr>
              </a:solidFill>
              <a:highlight>
                <a:srgbClr val="FFFFFF"/>
              </a:highlight>
              <a:ea typeface="Georgia"/>
              <a:cs typeface="Georgia"/>
            </a:endParaRPr>
          </a:p>
          <a:p>
            <a:pPr marL="457200" indent="-457200">
              <a:buAutoNum type="arabicPeriod"/>
            </a:pPr>
            <a:endParaRPr lang="en-US" sz="2400" dirty="0">
              <a:solidFill>
                <a:schemeClr val="accent3">
                  <a:lumMod val="75000"/>
                </a:schemeClr>
              </a:solidFill>
              <a:highlight>
                <a:srgbClr val="FFFFFF"/>
              </a:highlight>
            </a:endParaRPr>
          </a:p>
          <a:p>
            <a:pPr marL="457200" indent="-457200">
              <a:buAutoNum type="arabicPeriod"/>
            </a:pPr>
            <a:r>
              <a:rPr lang="en-US" sz="2400" b="1" dirty="0">
                <a:solidFill>
                  <a:srgbClr val="0097DA"/>
                </a:solidFill>
                <a:highlight>
                  <a:srgbClr val="FFFFFF"/>
                </a:highlight>
              </a:rPr>
              <a:t>Document </a:t>
            </a:r>
            <a:r>
              <a:rPr lang="en-US" sz="2400" dirty="0">
                <a:solidFill>
                  <a:schemeClr val="tx2"/>
                </a:solidFill>
                <a:highlight>
                  <a:srgbClr val="FFFFFF"/>
                </a:highlight>
              </a:rPr>
              <a:t>adaptations and </a:t>
            </a:r>
            <a:r>
              <a:rPr lang="en-US" sz="2400" b="1" dirty="0">
                <a:solidFill>
                  <a:srgbClr val="0097DA"/>
                </a:solidFill>
                <a:highlight>
                  <a:srgbClr val="FFFFFF"/>
                </a:highlight>
              </a:rPr>
              <a:t>measure </a:t>
            </a:r>
            <a:r>
              <a:rPr lang="en-US" sz="2400" dirty="0">
                <a:solidFill>
                  <a:schemeClr val="tx2"/>
                </a:solidFill>
                <a:highlight>
                  <a:srgbClr val="FFFFFF"/>
                </a:highlight>
              </a:rPr>
              <a:t>fidelity </a:t>
            </a:r>
          </a:p>
          <a:p>
            <a:pPr lvl="2"/>
            <a:r>
              <a:rPr lang="en-US" sz="2400" dirty="0">
                <a:solidFill>
                  <a:schemeClr val="tx2"/>
                </a:solidFill>
                <a:highlight>
                  <a:srgbClr val="FFFFFF"/>
                </a:highlight>
              </a:rPr>
              <a:t>Implementation quality</a:t>
            </a:r>
            <a:endParaRPr lang="en-US" dirty="0">
              <a:solidFill>
                <a:schemeClr val="tx2"/>
              </a:solidFill>
            </a:endParaRPr>
          </a:p>
        </p:txBody>
      </p:sp>
      <p:pic>
        <p:nvPicPr>
          <p:cNvPr id="6" name="Picture 7" descr="Adaptation icon">
            <a:extLst>
              <a:ext uri="{FF2B5EF4-FFF2-40B4-BE49-F238E27FC236}">
                <a16:creationId xmlns:a16="http://schemas.microsoft.com/office/drawing/2014/main" id="{000FDAFF-D490-4CF3-BAF6-F7122A23A9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3047" y="182802"/>
            <a:ext cx="885825" cy="1066800"/>
          </a:xfrm>
          <a:prstGeom prst="rect">
            <a:avLst/>
          </a:prstGeom>
        </p:spPr>
      </p:pic>
      <p:sp>
        <p:nvSpPr>
          <p:cNvPr id="2" name="Title 1">
            <a:extLst>
              <a:ext uri="{FF2B5EF4-FFF2-40B4-BE49-F238E27FC236}">
                <a16:creationId xmlns:a16="http://schemas.microsoft.com/office/drawing/2014/main" id="{D9FE07A5-2F17-8644-B7E0-ADC146D1343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Steps in the Adaptation Process</a:t>
            </a:r>
            <a:endParaRPr lang="en-US" sz="3200" dirty="0"/>
          </a:p>
        </p:txBody>
      </p:sp>
    </p:spTree>
    <p:extLst>
      <p:ext uri="{BB962C8B-B14F-4D97-AF65-F5344CB8AC3E}">
        <p14:creationId xmlns:p14="http://schemas.microsoft.com/office/powerpoint/2010/main" val="1091752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5823A3-997F-A94C-8E9A-0CCAD829B8EA}"/>
              </a:ext>
            </a:extLst>
          </p:cNvPr>
          <p:cNvSpPr txBox="1"/>
          <p:nvPr/>
        </p:nvSpPr>
        <p:spPr>
          <a:xfrm>
            <a:off x="7926575" y="5194642"/>
            <a:ext cx="1656929" cy="400110"/>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00" dirty="0">
                <a:solidFill>
                  <a:schemeClr val="bg1">
                    <a:lumMod val="65000"/>
                  </a:schemeClr>
                </a:solidFill>
              </a:rPr>
              <a:t>Kilbourne at al., 2020</a:t>
            </a:r>
            <a:endParaRPr lang="en-US" dirty="0"/>
          </a:p>
          <a:p>
            <a:r>
              <a:rPr lang="en-US" sz="1000" dirty="0">
                <a:solidFill>
                  <a:schemeClr val="bg1">
                    <a:lumMod val="65000"/>
                  </a:schemeClr>
                </a:solidFill>
              </a:rPr>
              <a:t>Aarons et al., 2012</a:t>
            </a:r>
          </a:p>
        </p:txBody>
      </p:sp>
      <p:pic>
        <p:nvPicPr>
          <p:cNvPr id="8" name="Picture 8" descr="Photo of a pile of documents">
            <a:extLst>
              <a:ext uri="{FF2B5EF4-FFF2-40B4-BE49-F238E27FC236}">
                <a16:creationId xmlns:a16="http://schemas.microsoft.com/office/drawing/2014/main" id="{CF4EFB6D-E60C-49B4-8088-8F460CA799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30130" y="2435354"/>
            <a:ext cx="2912749" cy="1987294"/>
          </a:xfrm>
          <a:prstGeom prst="rect">
            <a:avLst/>
          </a:prstGeom>
        </p:spPr>
      </p:pic>
      <p:sp>
        <p:nvSpPr>
          <p:cNvPr id="3" name="Content Placeholder 2">
            <a:extLst>
              <a:ext uri="{FF2B5EF4-FFF2-40B4-BE49-F238E27FC236}">
                <a16:creationId xmlns:a16="http://schemas.microsoft.com/office/drawing/2014/main" id="{F0293CB8-232B-F94C-8F39-A556E6025BB3}"/>
              </a:ext>
            </a:extLst>
          </p:cNvPr>
          <p:cNvSpPr>
            <a:spLocks noGrp="1"/>
          </p:cNvSpPr>
          <p:nvPr>
            <p:ph idx="1"/>
          </p:nvPr>
        </p:nvSpPr>
        <p:spPr>
          <a:xfrm>
            <a:off x="457200" y="1600201"/>
            <a:ext cx="5475877"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spcAft>
                <a:spcPts val="1500"/>
              </a:spcAft>
              <a:buNone/>
            </a:pPr>
            <a:r>
              <a:rPr lang="en-US" sz="2400" b="1" dirty="0">
                <a:solidFill>
                  <a:srgbClr val="0097DA"/>
                </a:solidFill>
              </a:rPr>
              <a:t>Be Proactive:</a:t>
            </a:r>
            <a:endParaRPr lang="en-US" b="1" dirty="0">
              <a:solidFill>
                <a:srgbClr val="0097DA"/>
              </a:solidFill>
            </a:endParaRPr>
          </a:p>
          <a:p>
            <a:pPr marL="556895" lvl="1" indent="-213995">
              <a:lnSpc>
                <a:spcPct val="114999"/>
              </a:lnSpc>
              <a:spcAft>
                <a:spcPts val="1500"/>
              </a:spcAft>
            </a:pPr>
            <a:r>
              <a:rPr lang="en-US" sz="2400" dirty="0"/>
              <a:t>Make adaptations to promote acceptance</a:t>
            </a:r>
          </a:p>
          <a:p>
            <a:pPr marL="556895" lvl="1" indent="-213995">
              <a:lnSpc>
                <a:spcPct val="114999"/>
              </a:lnSpc>
              <a:spcAft>
                <a:spcPts val="1500"/>
              </a:spcAft>
            </a:pPr>
            <a:r>
              <a:rPr lang="en-US" sz="2400" dirty="0">
                <a:highlight>
                  <a:srgbClr val="FFFFFF"/>
                </a:highlight>
                <a:ea typeface="Georgia"/>
                <a:cs typeface="Georgia"/>
                <a:sym typeface="Georgia"/>
              </a:rPr>
              <a:t>Design implementation blueprint to allow for EBI adaptation in an intentional way</a:t>
            </a:r>
            <a:endParaRPr lang="en-US" sz="2400" dirty="0">
              <a:ea typeface="Georgia"/>
              <a:cs typeface="Georgia"/>
            </a:endParaRPr>
          </a:p>
        </p:txBody>
      </p:sp>
      <p:pic>
        <p:nvPicPr>
          <p:cNvPr id="7" name="Picture 7" descr="Adaptation icon">
            <a:extLst>
              <a:ext uri="{FF2B5EF4-FFF2-40B4-BE49-F238E27FC236}">
                <a16:creationId xmlns:a16="http://schemas.microsoft.com/office/drawing/2014/main" id="{B472BDBD-5D96-450D-9ED9-BC15B8BE7F4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3047" y="182802"/>
            <a:ext cx="885825" cy="1066800"/>
          </a:xfrm>
          <a:prstGeom prst="rect">
            <a:avLst/>
          </a:prstGeom>
        </p:spPr>
      </p:pic>
      <p:sp>
        <p:nvSpPr>
          <p:cNvPr id="2" name="Title 1">
            <a:extLst>
              <a:ext uri="{FF2B5EF4-FFF2-40B4-BE49-F238E27FC236}">
                <a16:creationId xmlns:a16="http://schemas.microsoft.com/office/drawing/2014/main" id="{9766C533-990F-AE48-B562-A671F91CF140}"/>
              </a:ext>
            </a:extLst>
          </p:cNvPr>
          <p:cNvSpPr>
            <a:spLocks noGrp="1"/>
          </p:cNvSpPr>
          <p:nvPr>
            <p:ph type="title"/>
          </p:nvPr>
        </p:nvSpPr>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olidFill>
                  <a:schemeClr val="tx2"/>
                </a:solidFill>
                <a:highlight>
                  <a:srgbClr val="FFFFFF"/>
                </a:highlight>
              </a:rPr>
              <a:t>Document Adaptations</a:t>
            </a:r>
            <a:endParaRPr lang="en-US" sz="3600" dirty="0">
              <a:solidFill>
                <a:schemeClr val="tx2"/>
              </a:solidFill>
            </a:endParaRPr>
          </a:p>
        </p:txBody>
      </p:sp>
    </p:spTree>
    <p:extLst>
      <p:ext uri="{BB962C8B-B14F-4D97-AF65-F5344CB8AC3E}">
        <p14:creationId xmlns:p14="http://schemas.microsoft.com/office/powerpoint/2010/main" val="2326607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16714F7-323C-F34C-BFBC-0CEFF3312C56}"/>
              </a:ext>
            </a:extLst>
          </p:cNvPr>
          <p:cNvSpPr txBox="1"/>
          <p:nvPr/>
        </p:nvSpPr>
        <p:spPr>
          <a:xfrm>
            <a:off x="7858071" y="5306652"/>
            <a:ext cx="1285929"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Wiltsey et al., 2019</a:t>
            </a:r>
            <a:endParaRPr lang="en-US" dirty="0">
              <a:solidFill>
                <a:schemeClr val="bg1">
                  <a:lumMod val="65000"/>
                </a:schemeClr>
              </a:solidFill>
            </a:endParaRPr>
          </a:p>
        </p:txBody>
      </p:sp>
      <p:pic>
        <p:nvPicPr>
          <p:cNvPr id="3" name="Picture 5">
            <a:extLst>
              <a:ext uri="{FF2B5EF4-FFF2-40B4-BE49-F238E27FC236}">
                <a16:creationId xmlns:a16="http://schemas.microsoft.com/office/drawing/2014/main" id="{64BEA08D-B0E6-4D01-A908-C6CD602D0783}"/>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87829" y="1358837"/>
            <a:ext cx="8229600" cy="3840962"/>
          </a:xfrm>
          <a:prstGeom prst="rect">
            <a:avLst/>
          </a:prstGeom>
          <a:ln>
            <a:solidFill>
              <a:schemeClr val="tx1"/>
            </a:solidFill>
          </a:ln>
        </p:spPr>
      </p:pic>
      <p:sp>
        <p:nvSpPr>
          <p:cNvPr id="2" name="Title 1">
            <a:extLst>
              <a:ext uri="{FF2B5EF4-FFF2-40B4-BE49-F238E27FC236}">
                <a16:creationId xmlns:a16="http://schemas.microsoft.com/office/drawing/2014/main" id="{D04A8FC2-4411-4E4C-9CCF-CEEAE920CD57}"/>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200" b="1" dirty="0"/>
              <a:t>Framework for Reporting Adaptations and Modifications (FRAME)</a:t>
            </a:r>
            <a:endParaRPr lang="en-US" sz="3200" dirty="0"/>
          </a:p>
        </p:txBody>
      </p:sp>
    </p:spTree>
    <p:extLst>
      <p:ext uri="{BB962C8B-B14F-4D97-AF65-F5344CB8AC3E}">
        <p14:creationId xmlns:p14="http://schemas.microsoft.com/office/powerpoint/2010/main" val="31514718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71450" indent="-171450">
              <a:lnSpc>
                <a:spcPct val="150000"/>
              </a:lnSpc>
            </a:pPr>
            <a:r>
              <a:rPr lang="en-US" sz="1200" dirty="0">
                <a:hlinkClick r:id="rId3"/>
              </a:rPr>
              <a:t>IM Adapt</a:t>
            </a:r>
            <a:endParaRPr lang="en-US" sz="1850" dirty="0"/>
          </a:p>
          <a:p>
            <a:pPr marL="171450" indent="-171450">
              <a:lnSpc>
                <a:spcPct val="150000"/>
              </a:lnSpc>
            </a:pPr>
            <a:r>
              <a:rPr lang="en-US" sz="1200" dirty="0">
                <a:hlinkClick r:id="rId4"/>
              </a:rPr>
              <a:t>Make It Your Own Tool</a:t>
            </a:r>
            <a:endParaRPr lang="en-US" sz="1200" dirty="0"/>
          </a:p>
          <a:p>
            <a:pPr marL="171450" indent="-171450">
              <a:lnSpc>
                <a:spcPct val="150000"/>
              </a:lnSpc>
            </a:pPr>
            <a:r>
              <a:rPr lang="en-US" sz="1200" dirty="0">
                <a:hlinkClick r:id="rId5"/>
              </a:rPr>
              <a:t>Model for Adaptation Design and Impact Guide</a:t>
            </a:r>
            <a:endParaRPr lang="en-US" sz="1200" dirty="0"/>
          </a:p>
          <a:p>
            <a:pPr marL="171450" indent="-171450">
              <a:lnSpc>
                <a:spcPct val="150000"/>
              </a:lnSpc>
            </a:pPr>
            <a:r>
              <a:rPr lang="en-US" sz="1200" dirty="0">
                <a:hlinkClick r:id="rId6"/>
              </a:rPr>
              <a:t>National Cancer Institute Guidelines for Choosing and Adapting Programs</a:t>
            </a:r>
            <a:endParaRPr lang="en-US" sz="1200" dirty="0"/>
          </a:p>
          <a:p>
            <a:pPr marL="171450" indent="-171450">
              <a:lnSpc>
                <a:spcPct val="150000"/>
              </a:lnSpc>
            </a:pPr>
            <a:r>
              <a:rPr lang="en-US" sz="1200" dirty="0">
                <a:hlinkClick r:id="rId7"/>
              </a:rPr>
              <a:t>National Cancer Institute Theory at a Glance: A Guide for Health Promotion Practice</a:t>
            </a:r>
            <a:endParaRPr lang="en-US" sz="1200" dirty="0"/>
          </a:p>
          <a:p>
            <a:pPr marL="171450" indent="-171450">
              <a:lnSpc>
                <a:spcPct val="150000"/>
              </a:lnSpc>
            </a:pPr>
            <a:r>
              <a:rPr lang="en-US" sz="1200" dirty="0">
                <a:hlinkClick r:id="rId8"/>
              </a:rPr>
              <a:t>Planning Health Promotion Programs: An Interventions Mapping Approach, 4th Edition</a:t>
            </a:r>
            <a:endParaRPr lang="en-US" sz="1200" dirty="0"/>
          </a:p>
        </p:txBody>
      </p:sp>
      <p:sp>
        <p:nvSpPr>
          <p:cNvPr id="3" name="Title 2">
            <a:extLst>
              <a:ext uri="{FF2B5EF4-FFF2-40B4-BE49-F238E27FC236}">
                <a16:creationId xmlns:a16="http://schemas.microsoft.com/office/drawing/2014/main" id="{B4A7CFB8-2391-C440-B401-BC5911A3703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Tools and Supplemental Resources</a:t>
            </a:r>
          </a:p>
        </p:txBody>
      </p:sp>
    </p:spTree>
    <p:extLst>
      <p:ext uri="{BB962C8B-B14F-4D97-AF65-F5344CB8AC3E}">
        <p14:creationId xmlns:p14="http://schemas.microsoft.com/office/powerpoint/2010/main" val="1808277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4DAEBC-2A61-4849-B858-50EFEB441183}"/>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200" dirty="0"/>
              <a:t>AcademyHealth Blog Post “</a:t>
            </a:r>
            <a:r>
              <a:rPr lang="en-US" sz="1200" dirty="0">
                <a:hlinkClick r:id="rId3"/>
              </a:rPr>
              <a:t>Implementation Science: Embracing Adaptations to Complex Interventions for Better Outcomes”</a:t>
            </a:r>
            <a:endParaRPr lang="en-US" sz="1200" dirty="0"/>
          </a:p>
          <a:p>
            <a:r>
              <a:rPr lang="en-US" sz="1200" dirty="0" err="1"/>
              <a:t>Stirman</a:t>
            </a:r>
            <a:r>
              <a:rPr lang="en-US" sz="1200" dirty="0"/>
              <a:t>, S. W., Baumann, A. A., &amp; Miller, C. J. (2019). The FRAME: An expanded Framework for Reporting Adaptations and Modifications to Evidence-based interventions. </a:t>
            </a:r>
            <a:r>
              <a:rPr lang="en-US" sz="1200" i="1" dirty="0"/>
              <a:t>Implementation Science, 14</a:t>
            </a:r>
            <a:r>
              <a:rPr lang="en-US" sz="1200" dirty="0"/>
              <a:t>(1). </a:t>
            </a:r>
            <a:r>
              <a:rPr lang="en-US" sz="1200" dirty="0">
                <a:hlinkClick r:id="rId4"/>
              </a:rPr>
              <a:t>https://doi.org/10.1186/s13012-019-0898-y</a:t>
            </a:r>
            <a:r>
              <a:rPr lang="en-US" sz="1200" dirty="0"/>
              <a:t> </a:t>
            </a:r>
          </a:p>
        </p:txBody>
      </p:sp>
      <p:sp>
        <p:nvSpPr>
          <p:cNvPr id="2" name="Title 1">
            <a:extLst>
              <a:ext uri="{FF2B5EF4-FFF2-40B4-BE49-F238E27FC236}">
                <a16:creationId xmlns:a16="http://schemas.microsoft.com/office/drawing/2014/main" id="{65BBDC34-129F-8441-A593-2F7A5A0C0FAE}"/>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Tools and Supplemental Resources</a:t>
            </a:r>
          </a:p>
        </p:txBody>
      </p:sp>
    </p:spTree>
    <p:extLst>
      <p:ext uri="{BB962C8B-B14F-4D97-AF65-F5344CB8AC3E}">
        <p14:creationId xmlns:p14="http://schemas.microsoft.com/office/powerpoint/2010/main" val="9860827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D0FA73-C975-D34E-92C4-3757FCFC5107}"/>
              </a:ext>
            </a:extLst>
          </p:cNvPr>
          <p:cNvSpPr>
            <a:spLocks noGrp="1"/>
          </p:cNvSpPr>
          <p:nvPr>
            <p:ph idx="1"/>
          </p:nvPr>
        </p:nvSpPr>
        <p:spPr/>
        <p:txBody>
          <a:bodyPr>
            <a:normAutofit fontScale="250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20000"/>
              </a:lnSpc>
              <a:buNone/>
            </a:pPr>
            <a:r>
              <a:rPr lang="en-US" sz="4800" dirty="0"/>
              <a:t>Aarons, G. A., Green, A. E., Palinkas, L. A., Self-Brown, S., Whitaker, D. J., Lutzker, J., Silovsky, J. F., Hecht, D., &amp; </a:t>
            </a:r>
          </a:p>
          <a:p>
            <a:pPr marL="0" indent="0">
              <a:lnSpc>
                <a:spcPct val="120000"/>
              </a:lnSpc>
              <a:buNone/>
            </a:pPr>
            <a:r>
              <a:rPr lang="en-US" sz="4800" dirty="0"/>
              <a:t>    Chaffin, M. (2012). Dynamic adaptation process to  implement an evidence-based child </a:t>
            </a:r>
          </a:p>
          <a:p>
            <a:pPr marL="0" indent="0">
              <a:lnSpc>
                <a:spcPct val="120000"/>
              </a:lnSpc>
              <a:buNone/>
            </a:pPr>
            <a:r>
              <a:rPr lang="en-US" sz="4800" dirty="0"/>
              <a:t>    maltreatment intervention. </a:t>
            </a:r>
            <a:r>
              <a:rPr lang="en-US" sz="4800" i="1" dirty="0"/>
              <a:t>Implementation Science, 7</a:t>
            </a:r>
            <a:r>
              <a:rPr lang="en-US" sz="4800" dirty="0"/>
              <a:t>(32). https://doi.org/10.1186/1748-5908-7-32 </a:t>
            </a:r>
          </a:p>
          <a:p>
            <a:pPr marL="0" indent="0">
              <a:lnSpc>
                <a:spcPct val="120000"/>
              </a:lnSpc>
              <a:buNone/>
            </a:pPr>
            <a:r>
              <a:rPr lang="en-US" sz="4800" dirty="0"/>
              <a:t>Balis, L. E., Kennedy, L. E., Houghtaling, B., &amp; Harden, S. M. (2021). Red, yellow, and  green light changes: </a:t>
            </a:r>
          </a:p>
          <a:p>
            <a:pPr marL="0" indent="0">
              <a:lnSpc>
                <a:spcPct val="120000"/>
              </a:lnSpc>
              <a:buNone/>
            </a:pPr>
            <a:r>
              <a:rPr lang="en-US" sz="4800" dirty="0"/>
              <a:t>    Adaptations to extension health promotion programs. </a:t>
            </a:r>
            <a:r>
              <a:rPr lang="en-US" sz="4800" i="1" dirty="0"/>
              <a:t>Prevention Science</a:t>
            </a:r>
            <a:r>
              <a:rPr lang="en-US" sz="4800" dirty="0"/>
              <a:t>. doi: 10.1007/s11121-021-01222-x </a:t>
            </a:r>
          </a:p>
          <a:p>
            <a:pPr marL="0" indent="0">
              <a:lnSpc>
                <a:spcPct val="120000"/>
              </a:lnSpc>
              <a:buNone/>
            </a:pPr>
            <a:r>
              <a:rPr lang="en-US" sz="4800" dirty="0"/>
              <a:t>Chambers, D. A., Glasgow, R. E., &amp; Stange, K. C. (2013). The dynamic sustainability framework: Addressing the </a:t>
            </a:r>
          </a:p>
          <a:p>
            <a:pPr marL="0" indent="0">
              <a:lnSpc>
                <a:spcPct val="120000"/>
              </a:lnSpc>
              <a:buNone/>
            </a:pPr>
            <a:r>
              <a:rPr lang="en-US" sz="4800" dirty="0"/>
              <a:t>     paradox of sustainment amid ongoing change. </a:t>
            </a:r>
            <a:r>
              <a:rPr lang="en-US" sz="4800" i="1" dirty="0"/>
              <a:t>Implementation science, 8</a:t>
            </a:r>
            <a:r>
              <a:rPr lang="en-US" sz="4800" dirty="0"/>
              <a:t>(117).</a:t>
            </a:r>
          </a:p>
          <a:p>
            <a:pPr marL="0" indent="0">
              <a:lnSpc>
                <a:spcPct val="120000"/>
              </a:lnSpc>
              <a:buNone/>
            </a:pPr>
            <a:r>
              <a:rPr lang="en-US" sz="4800" dirty="0"/>
              <a:t>     https://doi.org/10.1186/1748-5908-8-117</a:t>
            </a:r>
          </a:p>
          <a:p>
            <a:pPr marL="0" indent="0">
              <a:lnSpc>
                <a:spcPct val="120000"/>
              </a:lnSpc>
              <a:buNone/>
            </a:pPr>
            <a:r>
              <a:rPr lang="en-US" sz="4800" dirty="0"/>
              <a:t>Escoffery C, Lebow-Skelley E, Haardoerfer R, et al. A systematic review of adaptations of evidence-based public health </a:t>
            </a:r>
          </a:p>
          <a:p>
            <a:pPr marL="0" indent="0">
              <a:lnSpc>
                <a:spcPct val="120000"/>
              </a:lnSpc>
              <a:buNone/>
            </a:pPr>
            <a:r>
              <a:rPr lang="en-US" sz="4800" dirty="0"/>
              <a:t>    interventions globally. </a:t>
            </a:r>
            <a:r>
              <a:rPr lang="en-US" sz="4800" i="1" dirty="0"/>
              <a:t>Implement Sci</a:t>
            </a:r>
            <a:r>
              <a:rPr lang="en-US" sz="4800" dirty="0"/>
              <a:t>. 2018;13(1):125. Published 2018 Sep 26. doi:10.1186/s13012-018-0815-9</a:t>
            </a:r>
          </a:p>
          <a:p>
            <a:pPr marL="0" indent="0">
              <a:lnSpc>
                <a:spcPct val="110000"/>
              </a:lnSpc>
              <a:buNone/>
            </a:pPr>
            <a:r>
              <a:rPr lang="en-US" sz="4800" dirty="0"/>
              <a:t>Hartman, M. A., Stronks, K., Highfield, L. Cremer, S. W., Verhoeff, A. P., &amp; Nierkens, V. (2015). Disseminating </a:t>
            </a:r>
          </a:p>
          <a:p>
            <a:pPr marL="0" indent="0">
              <a:lnSpc>
                <a:spcPct val="110000"/>
              </a:lnSpc>
              <a:buNone/>
            </a:pPr>
            <a:r>
              <a:rPr lang="en-US" sz="4800" dirty="0"/>
              <a:t>     evidence-based interventions to new populations: A systematic approach to consider the need </a:t>
            </a:r>
          </a:p>
          <a:p>
            <a:pPr marL="0" indent="0">
              <a:lnSpc>
                <a:spcPct val="110000"/>
              </a:lnSpc>
              <a:buNone/>
            </a:pPr>
            <a:r>
              <a:rPr lang="en-US" sz="4800" dirty="0"/>
              <a:t>     for adaptation. </a:t>
            </a:r>
            <a:r>
              <a:rPr lang="en-US" sz="4800" i="1" dirty="0"/>
              <a:t>Implementation Science, 10</a:t>
            </a:r>
            <a:r>
              <a:rPr lang="en-US" sz="4800" dirty="0"/>
              <a:t>(49). https://doi.org/10.1186/1748-5908-10-S1-A49</a:t>
            </a:r>
          </a:p>
          <a:p>
            <a:pPr marL="0" indent="0">
              <a:lnSpc>
                <a:spcPct val="110000"/>
              </a:lnSpc>
              <a:buNone/>
            </a:pPr>
            <a:r>
              <a:rPr lang="en-US" sz="4800" dirty="0"/>
              <a:t>Jacobs, J. A., Jones, E., Gabella, B. A., Spring, B., &amp; Brownson, R. C. (2012). Tools for implementing an evidence-</a:t>
            </a:r>
          </a:p>
          <a:p>
            <a:pPr marL="0" indent="0">
              <a:lnSpc>
                <a:spcPct val="110000"/>
              </a:lnSpc>
              <a:buNone/>
            </a:pPr>
            <a:r>
              <a:rPr lang="en-US" sz="4800" dirty="0"/>
              <a:t>    based approach in public health practice. </a:t>
            </a:r>
            <a:r>
              <a:rPr lang="en-US" sz="4800" i="1" dirty="0"/>
              <a:t>Preventing Chronic Disease, 9</a:t>
            </a:r>
            <a:r>
              <a:rPr lang="en-US" sz="4800" dirty="0"/>
              <a:t>, E116. doi: 10.5888/pcd9.110324</a:t>
            </a:r>
          </a:p>
          <a:p>
            <a:pPr marL="0" indent="0">
              <a:lnSpc>
                <a:spcPct val="110000"/>
              </a:lnSpc>
              <a:buNone/>
            </a:pPr>
            <a:r>
              <a:rPr lang="en-US" sz="4800" dirty="0"/>
              <a:t>Kilbourne, A. M., Glasgow, R. E. &amp; Chambers, D. A. (2020). What can implementation science do for you? Key </a:t>
            </a:r>
          </a:p>
          <a:p>
            <a:pPr marL="0" indent="0">
              <a:lnSpc>
                <a:spcPct val="110000"/>
              </a:lnSpc>
              <a:buNone/>
            </a:pPr>
            <a:r>
              <a:rPr lang="en-US" sz="4800" dirty="0"/>
              <a:t>     success stories from the field. </a:t>
            </a:r>
            <a:r>
              <a:rPr lang="en-US" sz="4800" i="1" dirty="0"/>
              <a:t>Journal of General Internal Medicine, 35</a:t>
            </a:r>
            <a:r>
              <a:rPr lang="en-US" sz="4800" dirty="0"/>
              <a:t>, 783–787. doi: 10.1007/s11606-020-06174-6</a:t>
            </a:r>
          </a:p>
          <a:p>
            <a:pPr marL="9525" indent="0">
              <a:lnSpc>
                <a:spcPct val="120000"/>
              </a:lnSpc>
              <a:buNone/>
            </a:pPr>
            <a:r>
              <a:rPr lang="en-US" sz="4800" dirty="0"/>
              <a:t>Moore, J. &amp; Metz, A. (2020). </a:t>
            </a:r>
            <a:r>
              <a:rPr lang="en-US" sz="4800" i="1" dirty="0"/>
              <a:t>Practicing implementation blog</a:t>
            </a:r>
            <a:r>
              <a:rPr lang="en-US" sz="4800" dirty="0"/>
              <a:t>: </a:t>
            </a:r>
          </a:p>
          <a:p>
            <a:pPr marL="9525" indent="0">
              <a:lnSpc>
                <a:spcPct val="120000"/>
              </a:lnSpc>
              <a:buNone/>
            </a:pPr>
            <a:r>
              <a:rPr lang="en-US" sz="4800" dirty="0"/>
              <a:t>    https://</a:t>
            </a:r>
            <a:r>
              <a:rPr lang="en-US" sz="4800" dirty="0" err="1"/>
              <a:t>nirn.fpg.unc.edu</a:t>
            </a:r>
            <a:r>
              <a:rPr lang="en-US" sz="4800" dirty="0"/>
              <a:t>/practicing-implementation/providing-implementation-support-program-</a:t>
            </a:r>
          </a:p>
          <a:p>
            <a:pPr marL="9525" indent="0">
              <a:lnSpc>
                <a:spcPct val="120000"/>
              </a:lnSpc>
              <a:buNone/>
            </a:pPr>
            <a:r>
              <a:rPr lang="en-US" sz="4800" dirty="0"/>
              <a:t>    adaptations-covid-19-Environment.</a:t>
            </a:r>
          </a:p>
        </p:txBody>
      </p:sp>
      <p:sp>
        <p:nvSpPr>
          <p:cNvPr id="2" name="Title 1">
            <a:extLst>
              <a:ext uri="{FF2B5EF4-FFF2-40B4-BE49-F238E27FC236}">
                <a16:creationId xmlns:a16="http://schemas.microsoft.com/office/drawing/2014/main" id="{7E4BD326-D820-BB4A-997B-112BEE3EF6E8}"/>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108979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88D8FBFD-051D-A141-BE7D-673A03329B3D}"/>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t>This session was supported by Cooperative Agreement #NU58DP006461-03 from the Centers for Disease Control and Prevention (CDC). The views expressed in written workshop materials or publications and by speakers and moderators do not necessarily reflect the official policies of the Department of Health and Human Services, nor does the mention of trade names, commercial practices, or organizations imply endorsement by the U.S. Government.</a:t>
            </a:r>
          </a:p>
        </p:txBody>
      </p:sp>
      <p:sp>
        <p:nvSpPr>
          <p:cNvPr id="2" name="Title 1">
            <a:extLst>
              <a:ext uri="{FF2B5EF4-FFF2-40B4-BE49-F238E27FC236}">
                <a16:creationId xmlns:a16="http://schemas.microsoft.com/office/drawing/2014/main" id="{99D94FF0-F101-7840-A3A4-679340366A51}"/>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Disclosure</a:t>
            </a:r>
          </a:p>
        </p:txBody>
      </p:sp>
    </p:spTree>
    <p:extLst>
      <p:ext uri="{BB962C8B-B14F-4D97-AF65-F5344CB8AC3E}">
        <p14:creationId xmlns:p14="http://schemas.microsoft.com/office/powerpoint/2010/main" val="3147297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C165BF-8BEC-0648-A854-B9626515C537}"/>
              </a:ext>
            </a:extLst>
          </p:cNvPr>
          <p:cNvSpPr>
            <a:spLocks noGrp="1"/>
          </p:cNvSpPr>
          <p:nvPr>
            <p:ph idx="1"/>
          </p:nvPr>
        </p:nvSpPr>
        <p:spPr>
          <a:xfrm>
            <a:off x="457200" y="1485900"/>
            <a:ext cx="8229600" cy="38862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9525" indent="0">
              <a:lnSpc>
                <a:spcPct val="120000"/>
              </a:lnSpc>
              <a:buNone/>
            </a:pPr>
            <a:r>
              <a:rPr lang="en-US" sz="1200" dirty="0"/>
              <a:t>Moore, J. &amp; Metz, A. (2020). </a:t>
            </a:r>
            <a:r>
              <a:rPr lang="en-US" sz="1200" i="1" dirty="0"/>
              <a:t>Practicing implementation blog</a:t>
            </a:r>
            <a:r>
              <a:rPr lang="en-US" sz="1200" dirty="0"/>
              <a:t>: </a:t>
            </a:r>
          </a:p>
          <a:p>
            <a:pPr marL="9525" indent="0">
              <a:lnSpc>
                <a:spcPct val="120000"/>
              </a:lnSpc>
              <a:buNone/>
            </a:pPr>
            <a:r>
              <a:rPr lang="en-US" sz="1200" dirty="0"/>
              <a:t>    https://nirn.fpg.unc.edu/practicing-implementation/providing-implementation-support-program-</a:t>
            </a:r>
          </a:p>
          <a:p>
            <a:pPr marL="9525" indent="0">
              <a:lnSpc>
                <a:spcPct val="120000"/>
              </a:lnSpc>
              <a:buNone/>
            </a:pPr>
            <a:r>
              <a:rPr lang="en-US" sz="1200" dirty="0"/>
              <a:t>    adaptations-covid-19-Environment.</a:t>
            </a:r>
          </a:p>
          <a:p>
            <a:pPr marL="9525" indent="0">
              <a:lnSpc>
                <a:spcPct val="120000"/>
              </a:lnSpc>
              <a:buNone/>
            </a:pPr>
            <a:r>
              <a:rPr lang="en-US" sz="1200" dirty="0" err="1"/>
              <a:t>Movsisyan</a:t>
            </a:r>
            <a:r>
              <a:rPr lang="en-US" sz="1200" dirty="0"/>
              <a:t>, A., Arnold, L., Evans, R. Hallingberg, B., Moore, G., O’ Cathain, A., Pfadenhauer, L. M., </a:t>
            </a:r>
            <a:r>
              <a:rPr lang="en-US" sz="1200" dirty="0" err="1"/>
              <a:t>Seegrott</a:t>
            </a:r>
            <a:r>
              <a:rPr lang="en-US" sz="1200" dirty="0"/>
              <a:t>    </a:t>
            </a:r>
          </a:p>
          <a:p>
            <a:pPr marL="9525" indent="0">
              <a:lnSpc>
                <a:spcPct val="120000"/>
              </a:lnSpc>
              <a:buNone/>
            </a:pPr>
            <a:r>
              <a:rPr lang="en-US" sz="1200" dirty="0"/>
              <a:t>    J., Rehfuess, E. (2019). Adapting evidence-informed complex population health interventions for new contexts:  </a:t>
            </a:r>
          </a:p>
          <a:p>
            <a:pPr marL="9525" indent="0">
              <a:lnSpc>
                <a:spcPct val="120000"/>
              </a:lnSpc>
              <a:buNone/>
            </a:pPr>
            <a:r>
              <a:rPr lang="en-US" sz="1200" dirty="0"/>
              <a:t>    A systematic review of guidance. </a:t>
            </a:r>
            <a:r>
              <a:rPr lang="en-US" sz="1200" i="1" dirty="0"/>
              <a:t>Implementation Science, 14</a:t>
            </a:r>
            <a:r>
              <a:rPr lang="en-US" sz="1200" dirty="0"/>
              <a:t>(105). </a:t>
            </a:r>
          </a:p>
          <a:p>
            <a:pPr marL="0" indent="0">
              <a:buNone/>
            </a:pPr>
            <a:r>
              <a:rPr lang="en-US" sz="1200" dirty="0"/>
              <a:t>    https://doi.org/10.1186/s13012-019-0956-5</a:t>
            </a:r>
          </a:p>
          <a:p>
            <a:pPr marL="0" indent="0">
              <a:buNone/>
            </a:pPr>
            <a:r>
              <a:rPr lang="en-US" sz="1200" dirty="0"/>
              <a:t>National Cancer Institute. (2019). </a:t>
            </a:r>
            <a:r>
              <a:rPr lang="en-US" sz="1200" i="1" dirty="0"/>
              <a:t>Implementation science at a glance</a:t>
            </a:r>
            <a:r>
              <a:rPr lang="en-US" sz="1200" dirty="0"/>
              <a:t>. </a:t>
            </a:r>
          </a:p>
          <a:p>
            <a:pPr marL="0" indent="0">
              <a:buNone/>
            </a:pPr>
            <a:r>
              <a:rPr lang="en-US" sz="1200" dirty="0"/>
              <a:t>     https://cancercontrol.cancer.gov/sites/default/files/2020-07/NCI-ISaaG-Workbook.pdf </a:t>
            </a:r>
          </a:p>
          <a:p>
            <a:pPr marL="0" indent="0">
              <a:buNone/>
            </a:pPr>
            <a:r>
              <a:rPr lang="en-US" sz="1200" dirty="0"/>
              <a:t>The Improved Clinical Effectiveness through Behavioural Research Group (ICEBeRG). (2006). Designing theoretically-informed implementation interventions. </a:t>
            </a:r>
            <a:r>
              <a:rPr lang="en-US" sz="1200" i="1" dirty="0"/>
              <a:t>Implementation Science, </a:t>
            </a:r>
          </a:p>
          <a:p>
            <a:pPr marL="0" indent="0">
              <a:buNone/>
            </a:pPr>
            <a:r>
              <a:rPr lang="en-US" sz="1200" i="1" dirty="0"/>
              <a:t>    1</a:t>
            </a:r>
            <a:r>
              <a:rPr lang="en-US" sz="1200" dirty="0"/>
              <a:t>(4). https://doi.org/10.1186/1748-5908-1-4</a:t>
            </a:r>
          </a:p>
          <a:p>
            <a:pPr marL="0" indent="0">
              <a:buNone/>
            </a:pPr>
            <a:r>
              <a:rPr lang="en-US" sz="1200" dirty="0"/>
              <a:t>Tu, S-P., Chun, A., </a:t>
            </a:r>
            <a:r>
              <a:rPr lang="en-US" sz="1200" dirty="0" err="1"/>
              <a:t>Yasui</a:t>
            </a:r>
            <a:r>
              <a:rPr lang="en-US" sz="1200" dirty="0"/>
              <a:t>, Y., </a:t>
            </a:r>
            <a:r>
              <a:rPr lang="en-US" sz="1200" dirty="0" err="1"/>
              <a:t>Kuniyuki</a:t>
            </a:r>
            <a:r>
              <a:rPr lang="en-US" sz="1200" dirty="0"/>
              <a:t>, A., Yip, M., Taylor, V., &amp; </a:t>
            </a:r>
            <a:r>
              <a:rPr lang="en-US" sz="1200" dirty="0" err="1"/>
              <a:t>Bastani</a:t>
            </a:r>
            <a:r>
              <a:rPr lang="en-US" sz="1200" dirty="0"/>
              <a:t>, R. (2014). Adaptation of an </a:t>
            </a:r>
          </a:p>
          <a:p>
            <a:pPr marL="0" indent="0">
              <a:buNone/>
            </a:pPr>
            <a:r>
              <a:rPr lang="en-US" sz="1200" dirty="0"/>
              <a:t>    evidence-based intervention to promote colorectal cancer screening: A quasi-experimental </a:t>
            </a:r>
          </a:p>
          <a:p>
            <a:pPr marL="0" indent="0">
              <a:buNone/>
            </a:pPr>
            <a:r>
              <a:rPr lang="en-US" sz="1200" dirty="0"/>
              <a:t>    study. </a:t>
            </a:r>
            <a:r>
              <a:rPr lang="en-US" sz="1200" i="1" dirty="0"/>
              <a:t>Implementation Science 9</a:t>
            </a:r>
            <a:r>
              <a:rPr lang="en-US" sz="1200" dirty="0"/>
              <a:t>(85). https://</a:t>
            </a:r>
            <a:r>
              <a:rPr lang="en-US" sz="1200" dirty="0" err="1"/>
              <a:t>doi.org</a:t>
            </a:r>
            <a:r>
              <a:rPr lang="en-US" sz="1200" dirty="0"/>
              <a:t>/10.1186/1748-5908-9-85</a:t>
            </a:r>
          </a:p>
          <a:p>
            <a:pPr marL="12700" indent="0">
              <a:buNone/>
            </a:pPr>
            <a:r>
              <a:rPr lang="en-US" sz="1200" dirty="0" err="1"/>
              <a:t>Wiltsey</a:t>
            </a:r>
            <a:r>
              <a:rPr lang="en-US" sz="1200" dirty="0"/>
              <a:t> </a:t>
            </a:r>
            <a:r>
              <a:rPr lang="en-US" sz="1200" dirty="0" err="1"/>
              <a:t>Stirman</a:t>
            </a:r>
            <a:r>
              <a:rPr lang="en-US" sz="1200" dirty="0"/>
              <a:t>, S., Baumann, A. A. &amp; Miller, C. J. (2019). The FRAME: An Expanded Framework for</a:t>
            </a:r>
          </a:p>
          <a:p>
            <a:pPr marL="12700" indent="0">
              <a:buNone/>
            </a:pPr>
            <a:r>
              <a:rPr lang="en-US" sz="1200" dirty="0"/>
              <a:t>    Reporting Adaptations and Modifications to Evidence-based interventions. </a:t>
            </a:r>
            <a:r>
              <a:rPr lang="en-US" sz="1200" i="1" dirty="0"/>
              <a:t>Implementation Science, </a:t>
            </a:r>
          </a:p>
          <a:p>
            <a:pPr marL="12700" indent="0">
              <a:buNone/>
            </a:pPr>
            <a:r>
              <a:rPr lang="en-US" sz="1200" i="1" dirty="0"/>
              <a:t>    14</a:t>
            </a:r>
            <a:r>
              <a:rPr lang="en-US" sz="1200" b="1" dirty="0"/>
              <a:t>(</a:t>
            </a:r>
            <a:r>
              <a:rPr lang="en-US" sz="1200" dirty="0"/>
              <a:t>58). https://</a:t>
            </a:r>
            <a:r>
              <a:rPr lang="en-US" sz="1200" dirty="0" err="1"/>
              <a:t>doi.org</a:t>
            </a:r>
            <a:r>
              <a:rPr lang="en-US" sz="1200" dirty="0"/>
              <a:t>/10.1186/s13012-019-0898-y</a:t>
            </a:r>
          </a:p>
        </p:txBody>
      </p:sp>
      <p:sp>
        <p:nvSpPr>
          <p:cNvPr id="2" name="Title 1">
            <a:extLst>
              <a:ext uri="{FF2B5EF4-FFF2-40B4-BE49-F238E27FC236}">
                <a16:creationId xmlns:a16="http://schemas.microsoft.com/office/drawing/2014/main" id="{3DEAC0C6-4FA7-C445-B2F4-F844BC8CCE60}"/>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References</a:t>
            </a:r>
          </a:p>
        </p:txBody>
      </p:sp>
    </p:spTree>
    <p:extLst>
      <p:ext uri="{BB962C8B-B14F-4D97-AF65-F5344CB8AC3E}">
        <p14:creationId xmlns:p14="http://schemas.microsoft.com/office/powerpoint/2010/main" val="1353534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089B80F7-8ADB-E04B-8830-F5EF8E34099B}"/>
              </a:ext>
            </a:extLst>
          </p:cNvPr>
          <p:cNvSpPr txBox="1">
            <a:spLocks/>
          </p:cNvSpPr>
          <p:nvPr/>
        </p:nvSpPr>
        <p:spPr bwMode="auto">
          <a:xfrm>
            <a:off x="4326774" y="1650077"/>
            <a:ext cx="4038600" cy="31612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marL="257175" indent="-257175" algn="l" rtl="0" eaLnBrk="0" fontAlgn="base" hangingPunct="0">
              <a:spcBef>
                <a:spcPct val="20000"/>
              </a:spcBef>
              <a:spcAft>
                <a:spcPct val="0"/>
              </a:spcAft>
              <a:buChar char="•"/>
              <a:defRPr sz="2100">
                <a:solidFill>
                  <a:schemeClr val="tx1">
                    <a:lumMod val="75000"/>
                    <a:lumOff val="25000"/>
                  </a:schemeClr>
                </a:solidFill>
                <a:latin typeface="+mn-lt"/>
                <a:ea typeface="+mn-ea"/>
                <a:cs typeface="+mn-cs"/>
              </a:defRPr>
            </a:lvl1pPr>
            <a:lvl2pPr marL="557213" indent="-214313" algn="l" rtl="0" eaLnBrk="0" fontAlgn="base" hangingPunct="0">
              <a:spcBef>
                <a:spcPct val="20000"/>
              </a:spcBef>
              <a:spcAft>
                <a:spcPct val="0"/>
              </a:spcAft>
              <a:buChar char="–"/>
              <a:defRPr sz="1800">
                <a:solidFill>
                  <a:schemeClr val="tx1">
                    <a:lumMod val="75000"/>
                    <a:lumOff val="25000"/>
                  </a:schemeClr>
                </a:solidFill>
                <a:latin typeface="+mn-lt"/>
              </a:defRPr>
            </a:lvl2pPr>
            <a:lvl3pPr marL="857250" indent="-171450" algn="l" rtl="0" eaLnBrk="0" fontAlgn="base" hangingPunct="0">
              <a:spcBef>
                <a:spcPct val="20000"/>
              </a:spcBef>
              <a:spcAft>
                <a:spcPct val="0"/>
              </a:spcAft>
              <a:buChar char="•"/>
              <a:defRPr sz="1500">
                <a:solidFill>
                  <a:schemeClr val="tx1">
                    <a:lumMod val="75000"/>
                    <a:lumOff val="25000"/>
                  </a:schemeClr>
                </a:solidFill>
                <a:latin typeface="+mn-lt"/>
              </a:defRPr>
            </a:lvl3pPr>
            <a:lvl4pPr marL="1200150" indent="-171450" algn="l" rtl="0" eaLnBrk="0" fontAlgn="base" hangingPunct="0">
              <a:spcBef>
                <a:spcPct val="20000"/>
              </a:spcBef>
              <a:spcAft>
                <a:spcPct val="0"/>
              </a:spcAft>
              <a:buChar char="–"/>
              <a:defRPr sz="1351">
                <a:solidFill>
                  <a:schemeClr val="tx1">
                    <a:lumMod val="75000"/>
                    <a:lumOff val="25000"/>
                  </a:schemeClr>
                </a:solidFill>
                <a:latin typeface="+mn-lt"/>
              </a:defRPr>
            </a:lvl4pPr>
            <a:lvl5pPr marL="1543050" indent="-171450" algn="l" rtl="0" eaLnBrk="0" fontAlgn="base" hangingPunct="0">
              <a:spcBef>
                <a:spcPct val="20000"/>
              </a:spcBef>
              <a:spcAft>
                <a:spcPct val="0"/>
              </a:spcAft>
              <a:buChar char="»"/>
              <a:defRPr sz="1351">
                <a:solidFill>
                  <a:schemeClr val="tx1">
                    <a:lumMod val="75000"/>
                    <a:lumOff val="25000"/>
                  </a:schemeClr>
                </a:solidFill>
                <a:latin typeface="+mn-lt"/>
              </a:defRPr>
            </a:lvl5pPr>
            <a:lvl6pPr marL="1885950" indent="-171450" algn="l" rtl="0" fontAlgn="base">
              <a:spcBef>
                <a:spcPct val="20000"/>
              </a:spcBef>
              <a:spcAft>
                <a:spcPct val="0"/>
              </a:spcAft>
              <a:buChar char="»"/>
              <a:defRPr sz="1351">
                <a:solidFill>
                  <a:schemeClr val="tx1"/>
                </a:solidFill>
                <a:latin typeface="+mn-lt"/>
              </a:defRPr>
            </a:lvl6pPr>
            <a:lvl7pPr marL="2228850" indent="-171450" algn="l" rtl="0" fontAlgn="base">
              <a:spcBef>
                <a:spcPct val="20000"/>
              </a:spcBef>
              <a:spcAft>
                <a:spcPct val="0"/>
              </a:spcAft>
              <a:buChar char="»"/>
              <a:defRPr sz="1351">
                <a:solidFill>
                  <a:schemeClr val="tx1"/>
                </a:solidFill>
                <a:latin typeface="+mn-lt"/>
              </a:defRPr>
            </a:lvl7pPr>
            <a:lvl8pPr marL="2571750" indent="-171450" algn="l" rtl="0" fontAlgn="base">
              <a:spcBef>
                <a:spcPct val="20000"/>
              </a:spcBef>
              <a:spcAft>
                <a:spcPct val="0"/>
              </a:spcAft>
              <a:buChar char="»"/>
              <a:defRPr sz="1351">
                <a:solidFill>
                  <a:schemeClr val="tx1"/>
                </a:solidFill>
                <a:latin typeface="+mn-lt"/>
              </a:defRPr>
            </a:lvl8pPr>
            <a:lvl9pPr marL="2914650" indent="-171450" algn="l" rtl="0" fontAlgn="base">
              <a:spcBef>
                <a:spcPct val="20000"/>
              </a:spcBef>
              <a:spcAft>
                <a:spcPct val="0"/>
              </a:spcAft>
              <a:buChar char="»"/>
              <a:defRPr sz="1351">
                <a:solidFill>
                  <a:schemeClr val="tx1"/>
                </a:solidFill>
                <a:latin typeface="+mn-lt"/>
              </a:defRPr>
            </a:lvl9pPr>
          </a:lstStyle>
          <a:p>
            <a:pPr marL="0" indent="0">
              <a:lnSpc>
                <a:spcPct val="130000"/>
              </a:lnSpc>
              <a:spcBef>
                <a:spcPts val="0"/>
              </a:spcBef>
              <a:spcAft>
                <a:spcPts val="0"/>
              </a:spcAft>
              <a:buNone/>
            </a:pPr>
            <a:r>
              <a:rPr lang="en-US" sz="2000" b="1" u="sng" dirty="0">
                <a:solidFill>
                  <a:schemeClr val="tx2"/>
                </a:solidFill>
                <a:ea typeface="+mn-lt"/>
                <a:cs typeface="+mn-lt"/>
              </a:rPr>
              <a:t>Workgroup Members: </a:t>
            </a:r>
          </a:p>
          <a:p>
            <a:pPr marL="0" indent="0">
              <a:lnSpc>
                <a:spcPct val="130000"/>
              </a:lnSpc>
              <a:buNone/>
            </a:pPr>
            <a:r>
              <a:rPr lang="en-US" sz="2000" dirty="0">
                <a:solidFill>
                  <a:schemeClr val="tx1"/>
                </a:solidFill>
              </a:rPr>
              <a:t>Christi Cahill</a:t>
            </a:r>
          </a:p>
          <a:p>
            <a:pPr marL="0" indent="0">
              <a:lnSpc>
                <a:spcPct val="130000"/>
              </a:lnSpc>
              <a:buNone/>
            </a:pPr>
            <a:r>
              <a:rPr lang="en-US" sz="2000" dirty="0">
                <a:solidFill>
                  <a:schemeClr val="tx1"/>
                </a:solidFill>
              </a:rPr>
              <a:t>David Chambers</a:t>
            </a:r>
          </a:p>
          <a:p>
            <a:pPr marL="0" indent="0">
              <a:lnSpc>
                <a:spcPct val="130000"/>
              </a:lnSpc>
              <a:buNone/>
            </a:pPr>
            <a:r>
              <a:rPr lang="en-US" sz="2000" dirty="0">
                <a:solidFill>
                  <a:schemeClr val="tx1"/>
                </a:solidFill>
              </a:rPr>
              <a:t>Tamara Robinson</a:t>
            </a:r>
          </a:p>
          <a:p>
            <a:pPr marL="0" indent="0">
              <a:lnSpc>
                <a:spcPct val="130000"/>
              </a:lnSpc>
              <a:buNone/>
            </a:pPr>
            <a:r>
              <a:rPr lang="en-US" sz="2000" dirty="0">
                <a:solidFill>
                  <a:schemeClr val="tx1"/>
                </a:solidFill>
              </a:rPr>
              <a:t>Randy Schwartz</a:t>
            </a:r>
          </a:p>
          <a:p>
            <a:pPr marL="0" indent="0">
              <a:lnSpc>
                <a:spcPct val="130000"/>
              </a:lnSpc>
              <a:spcBef>
                <a:spcPts val="0"/>
              </a:spcBef>
              <a:spcAft>
                <a:spcPts val="0"/>
              </a:spcAft>
              <a:buClrTx/>
              <a:buFontTx/>
              <a:buNone/>
            </a:pPr>
            <a:endParaRPr lang="en-US" sz="2000" b="1" u="sng" dirty="0">
              <a:solidFill>
                <a:schemeClr val="tx2"/>
              </a:solidFill>
              <a:ea typeface="+mn-lt"/>
              <a:cs typeface="+mn-lt"/>
            </a:endParaRPr>
          </a:p>
        </p:txBody>
      </p:sp>
      <p:sp>
        <p:nvSpPr>
          <p:cNvPr id="4" name="Content Placeholder 3">
            <a:extLst>
              <a:ext uri="{FF2B5EF4-FFF2-40B4-BE49-F238E27FC236}">
                <a16:creationId xmlns:a16="http://schemas.microsoft.com/office/drawing/2014/main" id="{C1735C34-01EB-431B-B8BD-B57C36FE486E}"/>
              </a:ext>
            </a:extLst>
          </p:cNvPr>
          <p:cNvSpPr>
            <a:spLocks noGrp="1"/>
          </p:cNvSpPr>
          <p:nvPr>
            <p:ph sz="half" idx="2"/>
          </p:nvPr>
        </p:nvSpPr>
        <p:spPr>
          <a:xfrm>
            <a:off x="533400" y="1650077"/>
            <a:ext cx="4038600" cy="3161229"/>
          </a:xfrm>
        </p:spPr>
        <p:txBody>
          <a:bodyPr vert="horz" wrap="square" lIns="91440" tIns="45720" rIns="91440" bIns="45720" numCol="1" anchor="ctr" anchorCtr="0" compatLnSpc="1">
            <a:prstTxWarp prst="textNoShape">
              <a:avLst/>
            </a:prstTxWarp>
          </a:bodyPr>
          <a:lstStyle/>
          <a:p>
            <a:pPr marL="0" indent="0">
              <a:lnSpc>
                <a:spcPct val="130000"/>
              </a:lnSpc>
              <a:spcBef>
                <a:spcPts val="0"/>
              </a:spcBef>
              <a:spcAft>
                <a:spcPts val="0"/>
              </a:spcAft>
              <a:buNone/>
            </a:pPr>
            <a:r>
              <a:rPr lang="en-US" sz="2000" b="1" u="sng" dirty="0">
                <a:solidFill>
                  <a:schemeClr val="tx2"/>
                </a:solidFill>
                <a:ea typeface="+mn-lt"/>
                <a:cs typeface="+mn-lt"/>
              </a:rPr>
              <a:t>PI:</a:t>
            </a:r>
          </a:p>
          <a:p>
            <a:pPr marL="0" indent="0">
              <a:lnSpc>
                <a:spcPct val="130000"/>
              </a:lnSpc>
              <a:spcBef>
                <a:spcPts val="0"/>
              </a:spcBef>
              <a:spcAft>
                <a:spcPts val="0"/>
              </a:spcAft>
              <a:buNone/>
            </a:pPr>
            <a:r>
              <a:rPr lang="en-US" sz="2000" dirty="0">
                <a:solidFill>
                  <a:schemeClr val="tx2"/>
                </a:solidFill>
                <a:ea typeface="+mn-lt"/>
                <a:cs typeface="+mn-lt"/>
              </a:rPr>
              <a:t>Mandi L. Pratt-Chapman PhD</a:t>
            </a:r>
          </a:p>
          <a:p>
            <a:pPr marL="0" indent="0">
              <a:lnSpc>
                <a:spcPct val="130000"/>
              </a:lnSpc>
              <a:spcBef>
                <a:spcPts val="0"/>
              </a:spcBef>
              <a:spcAft>
                <a:spcPts val="0"/>
              </a:spcAft>
              <a:buNone/>
            </a:pPr>
            <a:r>
              <a:rPr lang="en-US" sz="2000" b="1" u="sng" dirty="0">
                <a:solidFill>
                  <a:schemeClr val="tx2"/>
                </a:solidFill>
                <a:ea typeface="+mn-lt"/>
                <a:cs typeface="+mn-lt"/>
              </a:rPr>
              <a:t>Staff:   </a:t>
            </a:r>
          </a:p>
          <a:p>
            <a:pPr marL="0" indent="0">
              <a:lnSpc>
                <a:spcPct val="130000"/>
              </a:lnSpc>
              <a:spcBef>
                <a:spcPts val="0"/>
              </a:spcBef>
              <a:spcAft>
                <a:spcPts val="0"/>
              </a:spcAft>
              <a:buNone/>
            </a:pPr>
            <a:r>
              <a:rPr lang="en-US" sz="2000" dirty="0">
                <a:solidFill>
                  <a:schemeClr val="tx2"/>
                </a:solidFill>
                <a:ea typeface="+mn-lt"/>
                <a:cs typeface="+mn-lt"/>
              </a:rPr>
              <a:t>Sarah Adler</a:t>
            </a:r>
          </a:p>
          <a:p>
            <a:pPr marL="0" indent="0">
              <a:lnSpc>
                <a:spcPct val="130000"/>
              </a:lnSpc>
              <a:spcBef>
                <a:spcPts val="0"/>
              </a:spcBef>
              <a:spcAft>
                <a:spcPts val="0"/>
              </a:spcAft>
              <a:buNone/>
            </a:pPr>
            <a:r>
              <a:rPr lang="en-US" sz="2000" dirty="0">
                <a:solidFill>
                  <a:schemeClr val="tx2"/>
                </a:solidFill>
                <a:ea typeface="+mn-lt"/>
                <a:cs typeface="+mn-lt"/>
              </a:rPr>
              <a:t>Joseph Astorino</a:t>
            </a:r>
          </a:p>
          <a:p>
            <a:pPr marL="0" indent="0">
              <a:lnSpc>
                <a:spcPct val="130000"/>
              </a:lnSpc>
              <a:spcBef>
                <a:spcPts val="0"/>
              </a:spcBef>
              <a:spcAft>
                <a:spcPts val="0"/>
              </a:spcAft>
              <a:buNone/>
            </a:pPr>
            <a:r>
              <a:rPr lang="en-US" sz="2000" dirty="0">
                <a:solidFill>
                  <a:schemeClr val="tx2"/>
                </a:solidFill>
                <a:ea typeface="+mn-lt"/>
                <a:cs typeface="+mn-lt"/>
              </a:rPr>
              <a:t>Leila Habib</a:t>
            </a:r>
          </a:p>
          <a:p>
            <a:pPr marL="0" indent="0">
              <a:lnSpc>
                <a:spcPct val="130000"/>
              </a:lnSpc>
              <a:spcBef>
                <a:spcPts val="0"/>
              </a:spcBef>
              <a:spcAft>
                <a:spcPts val="0"/>
              </a:spcAft>
              <a:buNone/>
            </a:pPr>
            <a:r>
              <a:rPr lang="en-US" sz="2000" dirty="0">
                <a:solidFill>
                  <a:schemeClr val="tx2"/>
                </a:solidFill>
                <a:ea typeface="+mn-lt"/>
                <a:cs typeface="+mn-lt"/>
              </a:rPr>
              <a:t>Sarah Kerch</a:t>
            </a:r>
          </a:p>
          <a:p>
            <a:pPr marL="0" indent="0">
              <a:lnSpc>
                <a:spcPct val="130000"/>
              </a:lnSpc>
              <a:spcBef>
                <a:spcPts val="0"/>
              </a:spcBef>
              <a:spcAft>
                <a:spcPts val="0"/>
              </a:spcAft>
              <a:buNone/>
            </a:pPr>
            <a:endParaRPr lang="en-US" sz="2000" b="1" u="sng" dirty="0">
              <a:solidFill>
                <a:schemeClr val="tx2"/>
              </a:solidFill>
              <a:ea typeface="+mn-lt"/>
              <a:cs typeface="+mn-lt"/>
            </a:endParaRPr>
          </a:p>
        </p:txBody>
      </p:sp>
      <p:sp>
        <p:nvSpPr>
          <p:cNvPr id="2" name="Title 1">
            <a:extLst>
              <a:ext uri="{FF2B5EF4-FFF2-40B4-BE49-F238E27FC236}">
                <a16:creationId xmlns:a16="http://schemas.microsoft.com/office/drawing/2014/main" id="{D5B6FFCE-6FEE-1947-9AAE-6ABEB472C15D}"/>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Acknowledgments</a:t>
            </a:r>
          </a:p>
        </p:txBody>
      </p:sp>
    </p:spTree>
    <p:extLst>
      <p:ext uri="{BB962C8B-B14F-4D97-AF65-F5344CB8AC3E}">
        <p14:creationId xmlns:p14="http://schemas.microsoft.com/office/powerpoint/2010/main" val="244668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B242DDD-E6A1-1547-842C-CDE082FBFCA0}"/>
              </a:ext>
            </a:extLst>
          </p:cNvPr>
          <p:cNvSpPr>
            <a:spLocks noGrp="1"/>
          </p:cNvSpPr>
          <p:nvPr>
            <p:ph idx="1"/>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pPr marL="0" indent="0">
              <a:lnSpc>
                <a:spcPct val="150000"/>
              </a:lnSpc>
              <a:spcAft>
                <a:spcPts val="200"/>
              </a:spcAft>
              <a:buNone/>
            </a:pPr>
            <a:r>
              <a:rPr lang="en-US" sz="2400" dirty="0">
                <a:solidFill>
                  <a:schemeClr val="tx1"/>
                </a:solidFill>
              </a:rPr>
              <a:t>Identify key process components of adapting an Evidence Based Intervention (EBI)</a:t>
            </a:r>
          </a:p>
        </p:txBody>
      </p:sp>
      <p:pic>
        <p:nvPicPr>
          <p:cNvPr id="4" name="Picture 4" descr="Books with a laptop">
            <a:extLst>
              <a:ext uri="{FF2B5EF4-FFF2-40B4-BE49-F238E27FC236}">
                <a16:creationId xmlns:a16="http://schemas.microsoft.com/office/drawing/2014/main" id="{9CF5287A-2472-4845-8A73-83F2848D16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178" y="248729"/>
            <a:ext cx="1887188" cy="1254153"/>
          </a:xfrm>
          <a:prstGeom prst="rect">
            <a:avLst/>
          </a:prstGeom>
        </p:spPr>
      </p:pic>
      <p:sp>
        <p:nvSpPr>
          <p:cNvPr id="2" name="Title 1">
            <a:extLst>
              <a:ext uri="{FF2B5EF4-FFF2-40B4-BE49-F238E27FC236}">
                <a16:creationId xmlns:a16="http://schemas.microsoft.com/office/drawing/2014/main" id="{C5DD4533-3232-D540-9895-29A500379ABB}"/>
              </a:ext>
            </a:extLst>
          </p:cNvPr>
          <p:cNvSpPr>
            <a:spLocks noGrp="1"/>
          </p:cNvSpPr>
          <p:nvPr>
            <p:ph type="title"/>
          </p:nvPr>
        </p:nvSpPr>
        <p:spPr>
          <a:xfrm>
            <a:off x="2436419" y="304800"/>
            <a:ext cx="6250381" cy="1143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222" b="0" i="0" u="none" strike="noStrike" cap="none">
                <a:solidFill>
                  <a:srgbClr val="000000"/>
                </a:solidFill>
                <a:latin typeface="Arial"/>
                <a:ea typeface="Arial"/>
                <a:cs typeface="Arial"/>
                <a:sym typeface="Arial"/>
              </a:defRPr>
            </a:lvl9pPr>
          </a:lstStyle>
          <a:p>
            <a:r>
              <a:rPr lang="en-US" sz="3600" b="1" dirty="0"/>
              <a:t>Learning Objectives</a:t>
            </a:r>
          </a:p>
        </p:txBody>
      </p:sp>
    </p:spTree>
    <p:extLst>
      <p:ext uri="{BB962C8B-B14F-4D97-AF65-F5344CB8AC3E}">
        <p14:creationId xmlns:p14="http://schemas.microsoft.com/office/powerpoint/2010/main" val="1366342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A060B0-142E-4D84-A8DE-D9974915DB3D}"/>
              </a:ext>
            </a:extLst>
          </p:cNvPr>
          <p:cNvSpPr>
            <a:spLocks noGrp="1"/>
          </p:cNvSpPr>
          <p:nvPr>
            <p:ph idx="1"/>
          </p:nvPr>
        </p:nvSpPr>
        <p:spPr/>
        <p:txBody>
          <a:bodyPr>
            <a:normAutofit/>
          </a:bodyPr>
          <a:lstStyle/>
          <a:p>
            <a:pPr marL="257175" lvl="1" indent="0">
              <a:lnSpc>
                <a:spcPct val="150000"/>
              </a:lnSpc>
              <a:spcBef>
                <a:spcPts val="0"/>
              </a:spcBef>
              <a:spcAft>
                <a:spcPts val="200"/>
              </a:spcAft>
              <a:buNone/>
            </a:pPr>
            <a:r>
              <a:rPr lang="en-US" sz="2400" dirty="0">
                <a:solidFill>
                  <a:schemeClr val="tx1"/>
                </a:solidFill>
                <a:ea typeface="+mn-lt"/>
                <a:cs typeface="+mn-lt"/>
              </a:rPr>
              <a:t>Introduce adaptation process </a:t>
            </a:r>
            <a:endParaRPr lang="en-US" sz="1550" dirty="0">
              <a:solidFill>
                <a:schemeClr val="tx1"/>
              </a:solidFill>
              <a:ea typeface="+mn-lt"/>
              <a:cs typeface="+mn-lt"/>
            </a:endParaRPr>
          </a:p>
        </p:txBody>
      </p:sp>
      <p:pic>
        <p:nvPicPr>
          <p:cNvPr id="5" name="Picture 5" descr="Calendar icon">
            <a:extLst>
              <a:ext uri="{FF2B5EF4-FFF2-40B4-BE49-F238E27FC236}">
                <a16:creationId xmlns:a16="http://schemas.microsoft.com/office/drawing/2014/main" id="{7C111C62-D77A-4D8E-9DFD-8BDEE73DE64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7660" y="287363"/>
            <a:ext cx="1600200" cy="1241211"/>
          </a:xfrm>
          <a:prstGeom prst="rect">
            <a:avLst/>
          </a:prstGeom>
        </p:spPr>
      </p:pic>
      <p:sp>
        <p:nvSpPr>
          <p:cNvPr id="2" name="Title 1">
            <a:extLst>
              <a:ext uri="{FF2B5EF4-FFF2-40B4-BE49-F238E27FC236}">
                <a16:creationId xmlns:a16="http://schemas.microsoft.com/office/drawing/2014/main" id="{E2E97417-9D60-4FEC-AEFB-4E8607F20971}"/>
              </a:ext>
            </a:extLst>
          </p:cNvPr>
          <p:cNvSpPr>
            <a:spLocks noGrp="1"/>
          </p:cNvSpPr>
          <p:nvPr>
            <p:ph type="title"/>
          </p:nvPr>
        </p:nvSpPr>
        <p:spPr>
          <a:xfrm>
            <a:off x="1728849" y="294904"/>
            <a:ext cx="6957951" cy="1152896"/>
          </a:xfrm>
        </p:spPr>
        <p:txBody>
          <a:bodyPr>
            <a:normAutofit/>
          </a:bodyPr>
          <a:lstStyle/>
          <a:p>
            <a:r>
              <a:rPr lang="en-US" sz="3600" dirty="0">
                <a:latin typeface="Arial"/>
                <a:cs typeface="Arial"/>
              </a:rPr>
              <a:t>Session Agenda</a:t>
            </a:r>
            <a:endParaRPr lang="en-US" sz="3600" dirty="0"/>
          </a:p>
        </p:txBody>
      </p:sp>
    </p:spTree>
    <p:extLst>
      <p:ext uri="{BB962C8B-B14F-4D97-AF65-F5344CB8AC3E}">
        <p14:creationId xmlns:p14="http://schemas.microsoft.com/office/powerpoint/2010/main" val="105555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F1F26B-E407-7144-8D58-FE67618E9A36}"/>
              </a:ext>
            </a:extLst>
          </p:cNvPr>
          <p:cNvSpPr txBox="1"/>
          <p:nvPr/>
        </p:nvSpPr>
        <p:spPr>
          <a:xfrm>
            <a:off x="7798191" y="5181780"/>
            <a:ext cx="2031586" cy="7028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1050" dirty="0">
                <a:solidFill>
                  <a:schemeClr val="bg1">
                    <a:lumMod val="65000"/>
                  </a:schemeClr>
                </a:solidFill>
                <a:sym typeface="Georgia"/>
              </a:rPr>
              <a:t>Tu et al., 2014 </a:t>
            </a:r>
            <a:endParaRPr lang="en-US" dirty="0">
              <a:solidFill>
                <a:schemeClr val="bg1">
                  <a:lumMod val="65000"/>
                </a:schemeClr>
              </a:solidFill>
            </a:endParaRPr>
          </a:p>
          <a:p>
            <a:r>
              <a:rPr lang="en-US" sz="1050" dirty="0">
                <a:solidFill>
                  <a:schemeClr val="bg1">
                    <a:lumMod val="65000"/>
                  </a:schemeClr>
                </a:solidFill>
                <a:sym typeface="Georgia"/>
              </a:rPr>
              <a:t>Escoffrey et al., 2018</a:t>
            </a:r>
            <a:endParaRPr lang="en-US" dirty="0">
              <a:solidFill>
                <a:schemeClr val="bg1">
                  <a:lumMod val="65000"/>
                </a:schemeClr>
              </a:solidFill>
            </a:endParaRPr>
          </a:p>
          <a:p>
            <a:pPr algn="r"/>
            <a:endParaRPr lang="en-US" sz="1867" dirty="0"/>
          </a:p>
        </p:txBody>
      </p:sp>
      <p:pic>
        <p:nvPicPr>
          <p:cNvPr id="7" name="Content Placeholder 6" descr="A picture of a puzzle piece">
            <a:extLst>
              <a:ext uri="{FF2B5EF4-FFF2-40B4-BE49-F238E27FC236}">
                <a16:creationId xmlns:a16="http://schemas.microsoft.com/office/drawing/2014/main" id="{BA1BBCC8-2E1D-C543-9C26-F58A71D0E5BF}"/>
              </a:ext>
            </a:extLst>
          </p:cNvPr>
          <p:cNvPicPr>
            <a:picLocks noGrp="1" noChangeAspect="1"/>
          </p:cNvPicPr>
          <p:nvPr>
            <p:ph sz="half" idx="2"/>
          </p:nvPr>
        </p:nvPicPr>
        <p:blipFill>
          <a:blip r:embed="rId3"/>
          <a:stretch>
            <a:fillRect/>
          </a:stretch>
        </p:blipFill>
        <p:spPr>
          <a:xfrm>
            <a:off x="5087196" y="2137945"/>
            <a:ext cx="3644900" cy="2222500"/>
          </a:xfrm>
        </p:spPr>
      </p:pic>
      <p:sp>
        <p:nvSpPr>
          <p:cNvPr id="3" name="Content Placeholder 2">
            <a:extLst>
              <a:ext uri="{FF2B5EF4-FFF2-40B4-BE49-F238E27FC236}">
                <a16:creationId xmlns:a16="http://schemas.microsoft.com/office/drawing/2014/main" id="{81B49181-0C08-594A-9A59-6FD7CE26022D}"/>
              </a:ext>
            </a:extLst>
          </p:cNvPr>
          <p:cNvSpPr>
            <a:spLocks noGrp="1"/>
          </p:cNvSpPr>
          <p:nvPr>
            <p:ph sz="half" idx="1"/>
          </p:nvPr>
        </p:nvSpPr>
        <p:spPr>
          <a:xfrm>
            <a:off x="457200" y="1857449"/>
            <a:ext cx="4038600" cy="3634798"/>
          </a:xfrm>
        </p:spPr>
        <p:txBody>
          <a:bodyPr vert="horz" wrap="square" lIns="91440" tIns="45720" rIns="91440" bIns="45720" numCol="1" anchor="ctr" anchorCtr="0" compatLnSpc="1">
            <a:prstTxWarp prst="textNoShape">
              <a:avLst/>
            </a:prstTxWarp>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buNone/>
            </a:pPr>
            <a:r>
              <a:rPr lang="en-US" sz="2400" dirty="0">
                <a:sym typeface="Georgia"/>
              </a:rPr>
              <a:t>Adaptations are often needed to ensure that interventions are feasible and ‘fit’ the population of focus and setting…</a:t>
            </a:r>
          </a:p>
          <a:p>
            <a:pPr marL="0" indent="0">
              <a:buNone/>
            </a:pPr>
            <a:endParaRPr lang="en-US" dirty="0">
              <a:sym typeface="Georgia"/>
            </a:endParaRPr>
          </a:p>
          <a:p>
            <a:pPr marL="0" indent="0">
              <a:buNone/>
            </a:pPr>
            <a:endParaRPr lang="en-US" dirty="0">
              <a:sym typeface="Georgia"/>
            </a:endParaRPr>
          </a:p>
          <a:p>
            <a:pPr marL="0" indent="0">
              <a:buNone/>
            </a:pPr>
            <a:endParaRPr lang="en-US" dirty="0"/>
          </a:p>
        </p:txBody>
      </p:sp>
      <p:pic>
        <p:nvPicPr>
          <p:cNvPr id="4" name="Picture 7" descr="Adaptation icon">
            <a:extLst>
              <a:ext uri="{FF2B5EF4-FFF2-40B4-BE49-F238E27FC236}">
                <a16:creationId xmlns:a16="http://schemas.microsoft.com/office/drawing/2014/main" id="{154866D1-EC11-4D53-8015-FC0E429D4B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3047" y="182802"/>
            <a:ext cx="885825" cy="1066800"/>
          </a:xfrm>
          <a:prstGeom prst="rect">
            <a:avLst/>
          </a:prstGeom>
        </p:spPr>
      </p:pic>
      <p:sp>
        <p:nvSpPr>
          <p:cNvPr id="2" name="Title 1">
            <a:extLst>
              <a:ext uri="{FF2B5EF4-FFF2-40B4-BE49-F238E27FC236}">
                <a16:creationId xmlns:a16="http://schemas.microsoft.com/office/drawing/2014/main" id="{7DE3CE8F-A073-E345-AB88-7D39000F5B75}"/>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Evidence Meets Context</a:t>
            </a:r>
          </a:p>
        </p:txBody>
      </p:sp>
    </p:spTree>
    <p:extLst>
      <p:ext uri="{BB962C8B-B14F-4D97-AF65-F5344CB8AC3E}">
        <p14:creationId xmlns:p14="http://schemas.microsoft.com/office/powerpoint/2010/main" val="529611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CA0BA1D-A70E-BF45-A42B-8F52F09C105B}"/>
              </a:ext>
            </a:extLst>
          </p:cNvPr>
          <p:cNvSpPr txBox="1"/>
          <p:nvPr/>
        </p:nvSpPr>
        <p:spPr>
          <a:xfrm>
            <a:off x="7744046" y="5324384"/>
            <a:ext cx="1475084" cy="246221"/>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000" dirty="0">
                <a:solidFill>
                  <a:schemeClr val="bg1">
                    <a:lumMod val="65000"/>
                  </a:schemeClr>
                </a:solidFill>
              </a:rPr>
              <a:t>Chambers et al., 2013</a:t>
            </a:r>
            <a:endParaRPr lang="en-US" dirty="0"/>
          </a:p>
        </p:txBody>
      </p:sp>
      <p:sp>
        <p:nvSpPr>
          <p:cNvPr id="5" name="Text Placeholder 4">
            <a:extLst>
              <a:ext uri="{FF2B5EF4-FFF2-40B4-BE49-F238E27FC236}">
                <a16:creationId xmlns:a16="http://schemas.microsoft.com/office/drawing/2014/main" id="{945F02A4-D0A3-E747-B6EF-A77F288379CF}"/>
              </a:ext>
            </a:extLst>
          </p:cNvPr>
          <p:cNvSpPr>
            <a:spLocks noGrp="1"/>
          </p:cNvSpPr>
          <p:nvPr>
            <p:ph idx="1"/>
          </p:nvPr>
        </p:nvSpPr>
        <p:spPr/>
        <p:txBody>
          <a:bodyPr vert="horz" wrap="square" lIns="91440" tIns="45720" rIns="91440" bIns="45720" numCol="1" anchor="t"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buNone/>
            </a:pPr>
            <a:r>
              <a:rPr lang="en-US" sz="2400" b="1" dirty="0"/>
              <a:t>Voltage Drop: </a:t>
            </a:r>
            <a:r>
              <a:rPr lang="en-US" sz="2400" dirty="0"/>
              <a:t>When i</a:t>
            </a:r>
            <a:r>
              <a:rPr lang="en-US" sz="2400" dirty="0">
                <a:sym typeface="Times New Roman"/>
              </a:rPr>
              <a:t>nterventions are </a:t>
            </a:r>
            <a:r>
              <a:rPr lang="en-US" sz="2400" b="1" dirty="0">
                <a:solidFill>
                  <a:srgbClr val="00B0F0"/>
                </a:solidFill>
                <a:sym typeface="Times New Roman"/>
              </a:rPr>
              <a:t>less effective in the real world</a:t>
            </a:r>
            <a:r>
              <a:rPr lang="en-US" sz="2400" dirty="0">
                <a:solidFill>
                  <a:srgbClr val="00B0F0"/>
                </a:solidFill>
                <a:sym typeface="Times New Roman"/>
              </a:rPr>
              <a:t> </a:t>
            </a:r>
            <a:r>
              <a:rPr lang="en-US" sz="2400" dirty="0">
                <a:sym typeface="Times New Roman"/>
              </a:rPr>
              <a:t>outside the research setting</a:t>
            </a:r>
            <a:endParaRPr lang="en-US" dirty="0"/>
          </a:p>
          <a:p>
            <a:pPr marL="556895" lvl="1" indent="-213995">
              <a:lnSpc>
                <a:spcPct val="114999"/>
              </a:lnSpc>
              <a:spcAft>
                <a:spcPts val="1500"/>
              </a:spcAft>
            </a:pPr>
            <a:r>
              <a:rPr lang="en-US" sz="2400" dirty="0">
                <a:sym typeface="Times New Roman"/>
              </a:rPr>
              <a:t>Lack of champions who are willing to be trained in the 	screening program</a:t>
            </a:r>
            <a:endParaRPr lang="en-US" sz="2400" dirty="0"/>
          </a:p>
          <a:p>
            <a:pPr marL="0" indent="0">
              <a:lnSpc>
                <a:spcPct val="114999"/>
              </a:lnSpc>
              <a:buNone/>
            </a:pPr>
            <a:r>
              <a:rPr lang="en-US" sz="2400" b="1" dirty="0">
                <a:highlight>
                  <a:srgbClr val="FFFFFF"/>
                </a:highlight>
              </a:rPr>
              <a:t>Drift: </a:t>
            </a:r>
            <a:r>
              <a:rPr lang="en-US" sz="2400" dirty="0">
                <a:highlight>
                  <a:srgbClr val="FFFFFF"/>
                </a:highlight>
                <a:sym typeface="Georgia"/>
              </a:rPr>
              <a:t>When </a:t>
            </a:r>
            <a:r>
              <a:rPr lang="en-US" sz="2400" b="1" dirty="0">
                <a:solidFill>
                  <a:srgbClr val="00B0F0"/>
                </a:solidFill>
                <a:highlight>
                  <a:srgbClr val="FFFFFF"/>
                </a:highlight>
                <a:sym typeface="Georgia"/>
              </a:rPr>
              <a:t>changes to a program make it less effective</a:t>
            </a:r>
            <a:r>
              <a:rPr lang="en-US" sz="2400" b="1" dirty="0">
                <a:solidFill>
                  <a:srgbClr val="00B0F0"/>
                </a:solidFill>
                <a:highlight>
                  <a:srgbClr val="FFFFFF"/>
                </a:highlight>
                <a:ea typeface="Georgia"/>
                <a:cs typeface="Georgia"/>
                <a:sym typeface="Georgia"/>
              </a:rPr>
              <a:t> </a:t>
            </a:r>
            <a:r>
              <a:rPr lang="en-US" sz="2400" dirty="0">
                <a:highlight>
                  <a:srgbClr val="FFFFFF"/>
                </a:highlight>
                <a:ea typeface="Georgia"/>
                <a:cs typeface="Georgia"/>
                <a:sym typeface="Georgia"/>
              </a:rPr>
              <a:t>(i.e., deletion of </a:t>
            </a:r>
            <a:r>
              <a:rPr lang="en-US" sz="2400" dirty="0">
                <a:solidFill>
                  <a:schemeClr val="tx2"/>
                </a:solidFill>
                <a:highlight>
                  <a:srgbClr val="FFFFFF"/>
                </a:highlight>
                <a:ea typeface="Georgia"/>
                <a:cs typeface="Georgia"/>
                <a:sym typeface="Georgia"/>
              </a:rPr>
              <a:t>core </a:t>
            </a:r>
            <a:r>
              <a:rPr lang="en-US" sz="2400" dirty="0">
                <a:highlight>
                  <a:srgbClr val="FFFFFF"/>
                </a:highlight>
                <a:ea typeface="Georgia"/>
                <a:cs typeface="Georgia"/>
                <a:sym typeface="Georgia"/>
              </a:rPr>
              <a:t>components)</a:t>
            </a:r>
            <a:endParaRPr lang="en-US" sz="2400" dirty="0">
              <a:ea typeface="Georgia"/>
            </a:endParaRPr>
          </a:p>
          <a:p>
            <a:pPr marL="556895" lvl="1" indent="-213995">
              <a:lnSpc>
                <a:spcPct val="114999"/>
              </a:lnSpc>
            </a:pPr>
            <a:r>
              <a:rPr lang="en-US" sz="2400" dirty="0">
                <a:sym typeface="Georgia"/>
              </a:rPr>
              <a:t>Lack</a:t>
            </a:r>
            <a:r>
              <a:rPr lang="en-US" sz="2400" dirty="0">
                <a:sym typeface="Times New Roman"/>
              </a:rPr>
              <a:t> of attention to behavioral change framework in a smoking cessation program</a:t>
            </a:r>
            <a:endParaRPr lang="en-US" sz="2400" dirty="0"/>
          </a:p>
        </p:txBody>
      </p:sp>
      <p:pic>
        <p:nvPicPr>
          <p:cNvPr id="2" name="Picture 7" descr="Adaptation icon">
            <a:extLst>
              <a:ext uri="{FF2B5EF4-FFF2-40B4-BE49-F238E27FC236}">
                <a16:creationId xmlns:a16="http://schemas.microsoft.com/office/drawing/2014/main" id="{7C4E0C66-A7E7-486D-AD06-2784AF81B8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93047" y="182802"/>
            <a:ext cx="885825" cy="1066800"/>
          </a:xfrm>
          <a:prstGeom prst="rect">
            <a:avLst/>
          </a:prstGeom>
        </p:spPr>
      </p:pic>
      <p:sp>
        <p:nvSpPr>
          <p:cNvPr id="3" name="Title 2">
            <a:extLst>
              <a:ext uri="{FF2B5EF4-FFF2-40B4-BE49-F238E27FC236}">
                <a16:creationId xmlns:a16="http://schemas.microsoft.com/office/drawing/2014/main" id="{A28A84F7-88C8-B443-9A78-8B50F0B545A3}"/>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Situations to Look Out For:</a:t>
            </a:r>
            <a:endParaRPr lang="en-US" dirty="0"/>
          </a:p>
        </p:txBody>
      </p:sp>
    </p:spTree>
    <p:extLst>
      <p:ext uri="{BB962C8B-B14F-4D97-AF65-F5344CB8AC3E}">
        <p14:creationId xmlns:p14="http://schemas.microsoft.com/office/powerpoint/2010/main" val="2399230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task list and a pencil">
            <a:extLst>
              <a:ext uri="{FF2B5EF4-FFF2-40B4-BE49-F238E27FC236}">
                <a16:creationId xmlns:a16="http://schemas.microsoft.com/office/drawing/2014/main" id="{58D2ED43-8554-4BF8-8B12-17074A5E9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533" y="2202426"/>
            <a:ext cx="1497886" cy="1804181"/>
          </a:xfrm>
          <a:prstGeom prst="rect">
            <a:avLst/>
          </a:prstGeom>
        </p:spPr>
      </p:pic>
      <p:sp>
        <p:nvSpPr>
          <p:cNvPr id="3" name="Content Placeholder 2">
            <a:extLst>
              <a:ext uri="{FF2B5EF4-FFF2-40B4-BE49-F238E27FC236}">
                <a16:creationId xmlns:a16="http://schemas.microsoft.com/office/drawing/2014/main" id="{ADDE5810-3219-FC47-BF62-5D5B2F8F8046}"/>
              </a:ext>
            </a:extLst>
          </p:cNvPr>
          <p:cNvSpPr>
            <a:spLocks noGrp="1"/>
          </p:cNvSpPr>
          <p:nvPr>
            <p:ph idx="1"/>
          </p:nvPr>
        </p:nvSpPr>
        <p:spPr>
          <a:xfrm>
            <a:off x="2369020" y="1600201"/>
            <a:ext cx="6317780"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buAutoNum type="arabicPeriod"/>
            </a:pPr>
            <a:r>
              <a:rPr lang="en-US" sz="2400" b="1" dirty="0">
                <a:solidFill>
                  <a:srgbClr val="0097DA"/>
                </a:solidFill>
                <a:highlight>
                  <a:srgbClr val="FFFFFF"/>
                </a:highlight>
                <a:ea typeface="Georgia"/>
                <a:cs typeface="Georgia"/>
                <a:sym typeface="Georgia"/>
              </a:rPr>
              <a:t>Understand the “Why”</a:t>
            </a:r>
            <a:r>
              <a:rPr lang="en-US" sz="2400" dirty="0">
                <a:highlight>
                  <a:srgbClr val="FFFFFF"/>
                </a:highlight>
                <a:ea typeface="Georgia"/>
                <a:cs typeface="Georgia"/>
                <a:sym typeface="Georgia"/>
              </a:rPr>
              <a:t>: What </a:t>
            </a:r>
            <a:r>
              <a:rPr lang="en-US" sz="2400" dirty="0">
                <a:solidFill>
                  <a:schemeClr val="tx2"/>
                </a:solidFill>
                <a:highlight>
                  <a:srgbClr val="FFFFFF"/>
                </a:highlight>
                <a:ea typeface="Georgia"/>
                <a:cs typeface="Georgia"/>
                <a:sym typeface="Georgia"/>
              </a:rPr>
              <a:t>theories </a:t>
            </a:r>
            <a:r>
              <a:rPr lang="en-US" sz="2400" dirty="0">
                <a:highlight>
                  <a:srgbClr val="FFFFFF"/>
                </a:highlight>
                <a:ea typeface="Georgia"/>
                <a:cs typeface="Georgia"/>
                <a:sym typeface="Georgia"/>
              </a:rPr>
              <a:t>support intervention?</a:t>
            </a:r>
            <a:endParaRPr lang="en-US" sz="2400" dirty="0">
              <a:highlight>
                <a:srgbClr val="FFFFFF"/>
              </a:highlight>
            </a:endParaRPr>
          </a:p>
          <a:p>
            <a:pPr marL="457200" indent="-457200">
              <a:buAutoNum type="arabicPeriod"/>
            </a:pPr>
            <a:endParaRPr lang="en-US" sz="2400" dirty="0">
              <a:highlight>
                <a:srgbClr val="FFFFFF"/>
              </a:highlight>
            </a:endParaRPr>
          </a:p>
          <a:p>
            <a:pPr marL="457200" indent="-457200">
              <a:buAutoNum type="arabicPeriod"/>
            </a:pPr>
            <a:r>
              <a:rPr lang="en-US" sz="2400" b="1" dirty="0">
                <a:solidFill>
                  <a:srgbClr val="0097DA"/>
                </a:solidFill>
                <a:highlight>
                  <a:srgbClr val="FFFFFF"/>
                </a:highlight>
              </a:rPr>
              <a:t>Understand core components</a:t>
            </a:r>
            <a:r>
              <a:rPr lang="en-US" sz="2400" dirty="0">
                <a:solidFill>
                  <a:srgbClr val="00B0F0"/>
                </a:solidFill>
                <a:highlight>
                  <a:srgbClr val="FFFFFF"/>
                </a:highlight>
              </a:rPr>
              <a:t> </a:t>
            </a:r>
            <a:r>
              <a:rPr lang="en-US" sz="2400" dirty="0">
                <a:highlight>
                  <a:srgbClr val="FFFFFF"/>
                </a:highlight>
              </a:rPr>
              <a:t>and risks of adapting these</a:t>
            </a:r>
            <a:endParaRPr lang="en-US" sz="2400" dirty="0">
              <a:highlight>
                <a:srgbClr val="FFFFFF"/>
              </a:highlight>
              <a:ea typeface="Georgia"/>
              <a:cs typeface="Georgia"/>
            </a:endParaRPr>
          </a:p>
          <a:p>
            <a:pPr marL="457200" indent="-457200">
              <a:buAutoNum type="arabicPeriod"/>
            </a:pPr>
            <a:endParaRPr lang="en-US" sz="2400" dirty="0">
              <a:highlight>
                <a:srgbClr val="FFFFFF"/>
              </a:highlight>
            </a:endParaRPr>
          </a:p>
          <a:p>
            <a:pPr marL="457200" indent="-457200">
              <a:buAutoNum type="arabicPeriod"/>
            </a:pPr>
            <a:r>
              <a:rPr lang="en-US" sz="2400" b="1" dirty="0">
                <a:solidFill>
                  <a:srgbClr val="0097DA"/>
                </a:solidFill>
                <a:highlight>
                  <a:srgbClr val="FFFFFF"/>
                </a:highlight>
              </a:rPr>
              <a:t>Document </a:t>
            </a:r>
            <a:r>
              <a:rPr lang="en-US" sz="2400" dirty="0">
                <a:solidFill>
                  <a:schemeClr val="tx2"/>
                </a:solidFill>
                <a:highlight>
                  <a:srgbClr val="FFFFFF"/>
                </a:highlight>
              </a:rPr>
              <a:t>adaptations </a:t>
            </a:r>
            <a:r>
              <a:rPr lang="en-US" sz="2400" dirty="0">
                <a:highlight>
                  <a:srgbClr val="FFFFFF"/>
                </a:highlight>
              </a:rPr>
              <a:t>and </a:t>
            </a:r>
            <a:r>
              <a:rPr lang="en-US" sz="2400" b="1" dirty="0">
                <a:solidFill>
                  <a:srgbClr val="0097DA"/>
                </a:solidFill>
                <a:highlight>
                  <a:srgbClr val="FFFFFF"/>
                </a:highlight>
              </a:rPr>
              <a:t>measure </a:t>
            </a:r>
            <a:r>
              <a:rPr lang="en-US" sz="2400" dirty="0">
                <a:solidFill>
                  <a:schemeClr val="tx2"/>
                </a:solidFill>
                <a:highlight>
                  <a:srgbClr val="FFFFFF"/>
                </a:highlight>
              </a:rPr>
              <a:t>fidelity </a:t>
            </a:r>
          </a:p>
          <a:p>
            <a:pPr lvl="2"/>
            <a:r>
              <a:rPr lang="en-US" sz="2400" dirty="0">
                <a:highlight>
                  <a:srgbClr val="FFFFFF"/>
                </a:highlight>
              </a:rPr>
              <a:t>Implementation quality</a:t>
            </a:r>
            <a:endParaRPr lang="en-US" dirty="0"/>
          </a:p>
        </p:txBody>
      </p:sp>
      <p:pic>
        <p:nvPicPr>
          <p:cNvPr id="6" name="Picture 7" descr="Adaptation icon">
            <a:extLst>
              <a:ext uri="{FF2B5EF4-FFF2-40B4-BE49-F238E27FC236}">
                <a16:creationId xmlns:a16="http://schemas.microsoft.com/office/drawing/2014/main" id="{000FDAFF-D490-4CF3-BAF6-F7122A23A9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3047" y="182802"/>
            <a:ext cx="885825" cy="1066800"/>
          </a:xfrm>
          <a:prstGeom prst="rect">
            <a:avLst/>
          </a:prstGeom>
        </p:spPr>
      </p:pic>
      <p:sp>
        <p:nvSpPr>
          <p:cNvPr id="2" name="Title 1">
            <a:extLst>
              <a:ext uri="{FF2B5EF4-FFF2-40B4-BE49-F238E27FC236}">
                <a16:creationId xmlns:a16="http://schemas.microsoft.com/office/drawing/2014/main" id="{D9FE07A5-2F17-8644-B7E0-ADC146D1343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Steps in the Adaptation Process</a:t>
            </a:r>
            <a:endParaRPr lang="en-US" sz="3200" dirty="0"/>
          </a:p>
        </p:txBody>
      </p:sp>
    </p:spTree>
    <p:extLst>
      <p:ext uri="{BB962C8B-B14F-4D97-AF65-F5344CB8AC3E}">
        <p14:creationId xmlns:p14="http://schemas.microsoft.com/office/powerpoint/2010/main" val="48374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task list and a pencil">
            <a:extLst>
              <a:ext uri="{FF2B5EF4-FFF2-40B4-BE49-F238E27FC236}">
                <a16:creationId xmlns:a16="http://schemas.microsoft.com/office/drawing/2014/main" id="{58D2ED43-8554-4BF8-8B12-17074A5E9F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4533" y="2202426"/>
            <a:ext cx="1497886" cy="1804181"/>
          </a:xfrm>
          <a:prstGeom prst="rect">
            <a:avLst/>
          </a:prstGeom>
        </p:spPr>
      </p:pic>
      <p:sp>
        <p:nvSpPr>
          <p:cNvPr id="3" name="Content Placeholder 2">
            <a:extLst>
              <a:ext uri="{FF2B5EF4-FFF2-40B4-BE49-F238E27FC236}">
                <a16:creationId xmlns:a16="http://schemas.microsoft.com/office/drawing/2014/main" id="{ADDE5810-3219-FC47-BF62-5D5B2F8F8046}"/>
              </a:ext>
            </a:extLst>
          </p:cNvPr>
          <p:cNvSpPr>
            <a:spLocks noGrp="1"/>
          </p:cNvSpPr>
          <p:nvPr>
            <p:ph idx="1"/>
          </p:nvPr>
        </p:nvSpPr>
        <p:spPr>
          <a:xfrm>
            <a:off x="2369020" y="1600201"/>
            <a:ext cx="6317780" cy="3810000"/>
          </a:xfr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57200" indent="-457200">
              <a:buAutoNum type="arabicPeriod"/>
            </a:pPr>
            <a:r>
              <a:rPr lang="en-US" sz="2400" b="1" dirty="0">
                <a:solidFill>
                  <a:srgbClr val="0097DA"/>
                </a:solidFill>
                <a:highlight>
                  <a:srgbClr val="FFFFFF"/>
                </a:highlight>
                <a:ea typeface="Georgia"/>
                <a:cs typeface="Georgia"/>
                <a:sym typeface="Georgia"/>
              </a:rPr>
              <a:t>Understand the “Why”</a:t>
            </a:r>
            <a:r>
              <a:rPr lang="en-US" sz="2400" dirty="0">
                <a:highlight>
                  <a:srgbClr val="FFFFFF"/>
                </a:highlight>
                <a:ea typeface="Georgia"/>
                <a:cs typeface="Georgia"/>
                <a:sym typeface="Georgia"/>
              </a:rPr>
              <a:t>: What </a:t>
            </a:r>
            <a:r>
              <a:rPr lang="en-US" sz="2400" dirty="0">
                <a:solidFill>
                  <a:schemeClr val="tx2"/>
                </a:solidFill>
                <a:highlight>
                  <a:srgbClr val="FFFFFF"/>
                </a:highlight>
                <a:ea typeface="Georgia"/>
                <a:cs typeface="Georgia"/>
                <a:sym typeface="Georgia"/>
              </a:rPr>
              <a:t>theories </a:t>
            </a:r>
            <a:r>
              <a:rPr lang="en-US" sz="2400" dirty="0">
                <a:highlight>
                  <a:srgbClr val="FFFFFF"/>
                </a:highlight>
                <a:ea typeface="Georgia"/>
                <a:cs typeface="Georgia"/>
                <a:sym typeface="Georgia"/>
              </a:rPr>
              <a:t>support intervention?</a:t>
            </a:r>
            <a:endParaRPr lang="en-US" sz="2400" dirty="0">
              <a:highlight>
                <a:srgbClr val="FFFFFF"/>
              </a:highlight>
            </a:endParaRPr>
          </a:p>
          <a:p>
            <a:pPr marL="457200" indent="-457200">
              <a:buAutoNum type="arabicPeriod"/>
            </a:pPr>
            <a:endParaRPr lang="en-US" sz="2400" dirty="0">
              <a:highlight>
                <a:srgbClr val="FFFFFF"/>
              </a:highlight>
            </a:endParaRPr>
          </a:p>
          <a:p>
            <a:pPr marL="457200" indent="-457200">
              <a:buAutoNum type="arabicPeriod"/>
            </a:pPr>
            <a:r>
              <a:rPr lang="en-US" sz="2400" dirty="0">
                <a:solidFill>
                  <a:schemeClr val="accent3">
                    <a:lumMod val="75000"/>
                  </a:schemeClr>
                </a:solidFill>
                <a:highlight>
                  <a:srgbClr val="FFFFFF"/>
                </a:highlight>
              </a:rPr>
              <a:t>Understand core components and risks of adapting these</a:t>
            </a:r>
            <a:endParaRPr lang="en-US" sz="2400" dirty="0">
              <a:solidFill>
                <a:schemeClr val="accent3">
                  <a:lumMod val="75000"/>
                </a:schemeClr>
              </a:solidFill>
              <a:highlight>
                <a:srgbClr val="FFFFFF"/>
              </a:highlight>
              <a:ea typeface="Georgia"/>
              <a:cs typeface="Georgia"/>
            </a:endParaRPr>
          </a:p>
          <a:p>
            <a:pPr marL="457200" indent="-457200">
              <a:buAutoNum type="arabicPeriod"/>
            </a:pPr>
            <a:endParaRPr lang="en-US" sz="2400" dirty="0">
              <a:solidFill>
                <a:schemeClr val="accent3">
                  <a:lumMod val="75000"/>
                </a:schemeClr>
              </a:solidFill>
              <a:highlight>
                <a:srgbClr val="FFFFFF"/>
              </a:highlight>
            </a:endParaRPr>
          </a:p>
          <a:p>
            <a:pPr marL="457200" indent="-457200">
              <a:buAutoNum type="arabicPeriod"/>
            </a:pPr>
            <a:r>
              <a:rPr lang="en-US" sz="2400" dirty="0">
                <a:solidFill>
                  <a:schemeClr val="accent3">
                    <a:lumMod val="75000"/>
                  </a:schemeClr>
                </a:solidFill>
                <a:highlight>
                  <a:srgbClr val="FFFFFF"/>
                </a:highlight>
              </a:rPr>
              <a:t>Document adaptations and measure fidelity </a:t>
            </a:r>
          </a:p>
          <a:p>
            <a:pPr lvl="2"/>
            <a:r>
              <a:rPr lang="en-US" sz="2400" dirty="0">
                <a:solidFill>
                  <a:schemeClr val="accent3">
                    <a:lumMod val="75000"/>
                  </a:schemeClr>
                </a:solidFill>
                <a:highlight>
                  <a:srgbClr val="FFFFFF"/>
                </a:highlight>
              </a:rPr>
              <a:t>Implementation quality</a:t>
            </a:r>
            <a:endParaRPr lang="en-US" dirty="0">
              <a:solidFill>
                <a:schemeClr val="accent3">
                  <a:lumMod val="75000"/>
                </a:schemeClr>
              </a:solidFill>
            </a:endParaRPr>
          </a:p>
        </p:txBody>
      </p:sp>
      <p:pic>
        <p:nvPicPr>
          <p:cNvPr id="6" name="Picture 7" descr="Adaptation icon">
            <a:extLst>
              <a:ext uri="{FF2B5EF4-FFF2-40B4-BE49-F238E27FC236}">
                <a16:creationId xmlns:a16="http://schemas.microsoft.com/office/drawing/2014/main" id="{000FDAFF-D490-4CF3-BAF6-F7122A23A9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93047" y="182802"/>
            <a:ext cx="885825" cy="1066800"/>
          </a:xfrm>
          <a:prstGeom prst="rect">
            <a:avLst/>
          </a:prstGeom>
        </p:spPr>
      </p:pic>
      <p:sp>
        <p:nvSpPr>
          <p:cNvPr id="2" name="Title 1">
            <a:extLst>
              <a:ext uri="{FF2B5EF4-FFF2-40B4-BE49-F238E27FC236}">
                <a16:creationId xmlns:a16="http://schemas.microsoft.com/office/drawing/2014/main" id="{D9FE07A5-2F17-8644-B7E0-ADC146D1343A}"/>
              </a:ext>
            </a:extLst>
          </p:cNvPr>
          <p:cNvSpPr>
            <a:spLocks noGrp="1"/>
          </p:cNvSpPr>
          <p:nvPr>
            <p:ph type="title"/>
          </p:nvPr>
        </p:nvSpPr>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t>Steps in the Adaptation Process</a:t>
            </a:r>
            <a:endParaRPr lang="en-US" sz="3200" dirty="0"/>
          </a:p>
        </p:txBody>
      </p:sp>
    </p:spTree>
    <p:extLst>
      <p:ext uri="{BB962C8B-B14F-4D97-AF65-F5344CB8AC3E}">
        <p14:creationId xmlns:p14="http://schemas.microsoft.com/office/powerpoint/2010/main" val="4270545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n illustration of a boy thinking">
            <a:extLst>
              <a:ext uri="{FF2B5EF4-FFF2-40B4-BE49-F238E27FC236}">
                <a16:creationId xmlns:a16="http://schemas.microsoft.com/office/drawing/2014/main" id="{DA1D22D8-E337-D74A-B723-DA5DC6ECC0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68804" y="2071724"/>
            <a:ext cx="2267323" cy="2713354"/>
          </a:xfrm>
          <a:prstGeom prst="rect">
            <a:avLst/>
          </a:prstGeom>
        </p:spPr>
      </p:pic>
      <p:sp>
        <p:nvSpPr>
          <p:cNvPr id="3" name="Content Placeholder 2">
            <a:extLst>
              <a:ext uri="{FF2B5EF4-FFF2-40B4-BE49-F238E27FC236}">
                <a16:creationId xmlns:a16="http://schemas.microsoft.com/office/drawing/2014/main" id="{85AB595A-BCF9-EF43-BB23-972E2FDCA20F}"/>
              </a:ext>
            </a:extLst>
          </p:cNvPr>
          <p:cNvSpPr>
            <a:spLocks noGrp="1"/>
          </p:cNvSpPr>
          <p:nvPr>
            <p:ph sz="half" idx="1"/>
          </p:nvPr>
        </p:nvSpPr>
        <p:spPr>
          <a:xfrm>
            <a:off x="457200" y="1600201"/>
            <a:ext cx="5111604" cy="3886200"/>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lnSpc>
                <a:spcPct val="114999"/>
              </a:lnSpc>
              <a:spcAft>
                <a:spcPts val="1000"/>
              </a:spcAft>
              <a:buNone/>
            </a:pPr>
            <a:r>
              <a:rPr lang="en-US" sz="2400" dirty="0"/>
              <a:t>Interventions are designed around models of behavioral change</a:t>
            </a:r>
            <a:endParaRPr lang="en-US" dirty="0"/>
          </a:p>
          <a:p>
            <a:pPr marL="556895" lvl="1" indent="-213995">
              <a:lnSpc>
                <a:spcPct val="114999"/>
              </a:lnSpc>
              <a:spcAft>
                <a:spcPts val="1000"/>
              </a:spcAft>
            </a:pPr>
            <a:r>
              <a:rPr lang="en-US" sz="2400" dirty="0"/>
              <a:t>Designed to address a barrier or cause of behavior</a:t>
            </a:r>
            <a:endParaRPr lang="en-US" sz="1850" dirty="0"/>
          </a:p>
          <a:p>
            <a:pPr marL="556895" lvl="1" indent="-213995">
              <a:lnSpc>
                <a:spcPct val="114999"/>
              </a:lnSpc>
              <a:spcAft>
                <a:spcPts val="1000"/>
              </a:spcAft>
            </a:pPr>
            <a:r>
              <a:rPr lang="en-US" sz="2400" dirty="0"/>
              <a:t>Designed intentionally for multiple levels of change</a:t>
            </a:r>
          </a:p>
        </p:txBody>
      </p:sp>
      <p:pic>
        <p:nvPicPr>
          <p:cNvPr id="7" name="Picture 6" descr="EBI icon">
            <a:extLst>
              <a:ext uri="{FF2B5EF4-FFF2-40B4-BE49-F238E27FC236}">
                <a16:creationId xmlns:a16="http://schemas.microsoft.com/office/drawing/2014/main" id="{81A9C8FC-6B35-4970-92F5-72E4D166CA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673447" y="237163"/>
            <a:ext cx="1257300" cy="1133475"/>
          </a:xfrm>
          <a:prstGeom prst="rect">
            <a:avLst/>
          </a:prstGeom>
        </p:spPr>
      </p:pic>
      <p:sp>
        <p:nvSpPr>
          <p:cNvPr id="2" name="Title 1">
            <a:extLst>
              <a:ext uri="{FF2B5EF4-FFF2-40B4-BE49-F238E27FC236}">
                <a16:creationId xmlns:a16="http://schemas.microsoft.com/office/drawing/2014/main" id="{13F0FF99-C37C-3C4C-A386-BA0A6E54B6BB}"/>
              </a:ext>
            </a:extLst>
          </p:cNvPr>
          <p:cNvSpPr>
            <a:spLocks noGrp="1"/>
          </p:cNvSpPr>
          <p:nvPr>
            <p:ph type="title"/>
          </p:nvPr>
        </p:nvSpPr>
        <p:spPr/>
        <p:txBody>
          <a:bodyP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b="1" dirty="0">
                <a:sym typeface="Georgia"/>
              </a:rPr>
              <a:t>Understand the “Why”</a:t>
            </a:r>
            <a:endParaRPr lang="en-US" sz="3600" b="1" dirty="0"/>
          </a:p>
        </p:txBody>
      </p:sp>
    </p:spTree>
    <p:extLst>
      <p:ext uri="{BB962C8B-B14F-4D97-AF65-F5344CB8AC3E}">
        <p14:creationId xmlns:p14="http://schemas.microsoft.com/office/powerpoint/2010/main" val="26494140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heme/theme1.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7330</TotalTime>
  <Words>2550</Words>
  <Application>Microsoft Macintosh PowerPoint</Application>
  <PresentationFormat>On-screen Show (4:3)</PresentationFormat>
  <Paragraphs>226</Paragraphs>
  <Slides>21</Slides>
  <Notes>21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Georgia</vt:lpstr>
      <vt:lpstr>Trebuchet MS</vt:lpstr>
      <vt:lpstr>Arial</vt:lpstr>
      <vt:lpstr>Times New Roman</vt:lpstr>
      <vt:lpstr>3_Default Design</vt:lpstr>
      <vt:lpstr>3_Default Design</vt:lpstr>
      <vt:lpstr>Using Evidence &amp; Theories to Inform Adaptation </vt:lpstr>
      <vt:lpstr>Disclosure</vt:lpstr>
      <vt:lpstr>Learning Objectives</vt:lpstr>
      <vt:lpstr>Session Agenda</vt:lpstr>
      <vt:lpstr>Evidence Meets Context</vt:lpstr>
      <vt:lpstr>Situations to Look Out For:</vt:lpstr>
      <vt:lpstr>Steps in the Adaptation Process</vt:lpstr>
      <vt:lpstr>Steps in the Adaptation Process</vt:lpstr>
      <vt:lpstr>Understand the “Why”</vt:lpstr>
      <vt:lpstr>“Why do I need to know why?”</vt:lpstr>
      <vt:lpstr>Steps in the Adaptation Process</vt:lpstr>
      <vt:lpstr>Intervention Form and Function</vt:lpstr>
      <vt:lpstr>Traffic Light Model</vt:lpstr>
      <vt:lpstr>Steps in the Adaptation Process</vt:lpstr>
      <vt:lpstr>Document Adaptations</vt:lpstr>
      <vt:lpstr>Framework for Reporting Adaptations and Modifications (FRAME)</vt:lpstr>
      <vt:lpstr>Tools and Supplemental Resources</vt:lpstr>
      <vt:lpstr>Tools and Supplemental Resources</vt:lpstr>
      <vt:lpstr>References</vt:lpstr>
      <vt:lpstr>References</vt:lpstr>
      <vt:lpstr>Acknowledgments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evidence and theories to inform all aspects of implementation</dc:title>
  <dc:creator>Kerch, Sarah</dc:creator>
  <cp:lastModifiedBy>Rangel, Ruta</cp:lastModifiedBy>
  <cp:revision>2074</cp:revision>
  <dcterms:modified xsi:type="dcterms:W3CDTF">2023-08-21T17:30:03Z</dcterms:modified>
</cp:coreProperties>
</file>