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2" r:id="rId2"/>
    <p:sldMasterId id="2147483684" r:id="rId3"/>
    <p:sldMasterId id="2147483674" r:id="rId4"/>
  </p:sldMasterIdLst>
  <p:notesMasterIdLst>
    <p:notesMasterId r:id="rId49"/>
  </p:notesMasterIdLst>
  <p:sldIdLst>
    <p:sldId id="602" r:id="rId5"/>
    <p:sldId id="525" r:id="rId6"/>
    <p:sldId id="604" r:id="rId7"/>
    <p:sldId id="606" r:id="rId8"/>
    <p:sldId id="538" r:id="rId9"/>
    <p:sldId id="564" r:id="rId10"/>
    <p:sldId id="476" r:id="rId11"/>
    <p:sldId id="607" r:id="rId12"/>
    <p:sldId id="475" r:id="rId13"/>
    <p:sldId id="597" r:id="rId14"/>
    <p:sldId id="553" r:id="rId15"/>
    <p:sldId id="577" r:id="rId16"/>
    <p:sldId id="554" r:id="rId17"/>
    <p:sldId id="565" r:id="rId18"/>
    <p:sldId id="586" r:id="rId19"/>
    <p:sldId id="578" r:id="rId20"/>
    <p:sldId id="555" r:id="rId21"/>
    <p:sldId id="566" r:id="rId22"/>
    <p:sldId id="579" r:id="rId23"/>
    <p:sldId id="556" r:id="rId24"/>
    <p:sldId id="567" r:id="rId25"/>
    <p:sldId id="580" r:id="rId26"/>
    <p:sldId id="549" r:id="rId27"/>
    <p:sldId id="568" r:id="rId28"/>
    <p:sldId id="587" r:id="rId29"/>
    <p:sldId id="582" r:id="rId30"/>
    <p:sldId id="561" r:id="rId31"/>
    <p:sldId id="573" r:id="rId32"/>
    <p:sldId id="595" r:id="rId33"/>
    <p:sldId id="581" r:id="rId34"/>
    <p:sldId id="529" r:id="rId35"/>
    <p:sldId id="530" r:id="rId36"/>
    <p:sldId id="583" r:id="rId37"/>
    <p:sldId id="557" r:id="rId38"/>
    <p:sldId id="571" r:id="rId39"/>
    <p:sldId id="588" r:id="rId40"/>
    <p:sldId id="584" r:id="rId41"/>
    <p:sldId id="558" r:id="rId42"/>
    <p:sldId id="572" r:id="rId43"/>
    <p:sldId id="623" r:id="rId44"/>
    <p:sldId id="621" r:id="rId45"/>
    <p:sldId id="477" r:id="rId46"/>
    <p:sldId id="528" r:id="rId47"/>
    <p:sldId id="609" r:id="rId48"/>
  </p:sldIdLst>
  <p:sldSz cx="9144000" cy="6858000" type="screen4x3"/>
  <p:notesSz cx="6858000" cy="9144000"/>
  <p:embeddedFontLst>
    <p:embeddedFont>
      <p:font typeface="Calibri" panose="020F0502020204030204" pitchFamily="34" charset="0"/>
      <p:regular r:id="rId50"/>
      <p:bold r:id="rId51"/>
      <p:italic r:id="rId52"/>
      <p:boldItalic r:id="rId53"/>
    </p:embeddedFont>
    <p:embeddedFont>
      <p:font typeface="Calibri Light" panose="020F0302020204030204" pitchFamily="34" charset="0"/>
      <p:regular r:id="rId54"/>
      <p:italic r:id="rId55"/>
    </p:embeddedFont>
    <p:embeddedFont>
      <p:font typeface="Roboto" panose="02000000000000000000" pitchFamily="2" charset="0"/>
      <p:regular r:id="rId56"/>
      <p:bold r:id="rId57"/>
      <p:italic r:id="rId58"/>
      <p:boldItalic r:id="rId59"/>
    </p:embeddedFont>
    <p:embeddedFont>
      <p:font typeface="Trebuchet MS" panose="020B070302020209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ber, Rachel" initials="SR" lastIdx="1" clrIdx="0"/>
  <p:cmAuthor id="2" name="Mandi Chapman" initials="MC" lastIdx="11" clrIdx="1"/>
  <p:cmAuthor id="3" name="Astorino, Joseph" initials="AJ" lastIdx="7" clrIdx="2"/>
  <p:cmAuthor id="4" name="Sarah Kerch" initials="" lastIdx="1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6395" autoAdjust="0"/>
  </p:normalViewPr>
  <p:slideViewPr>
    <p:cSldViewPr snapToGrid="0">
      <p:cViewPr varScale="1">
        <p:scale>
          <a:sx n="110" d="100"/>
          <a:sy n="110" d="100"/>
        </p:scale>
        <p:origin x="1216" y="168"/>
      </p:cViewPr>
      <p:guideLst>
        <p:guide orient="horz" pos="2160"/>
        <p:guide pos="2880"/>
      </p:guideLst>
    </p:cSldViewPr>
  </p:slideViewPr>
  <p:outlineViewPr>
    <p:cViewPr>
      <p:scale>
        <a:sx n="33" d="100"/>
        <a:sy n="33" d="100"/>
      </p:scale>
      <p:origin x="0" y="-335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font" Target="fonts/font12.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7.fntdata"/><Relationship Id="rId64"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font" Target="fonts/font2.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0.fntdata"/><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5.fntdata"/><Relationship Id="rId62"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E0D07B-61F7-477B-9708-60A706B4A9E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2433A5D0-3122-46BE-B094-44D764DD04BF}">
      <dgm:prSet phldrT="[Text]" phldr="0"/>
      <dgm:spPr>
        <a:solidFill>
          <a:srgbClr val="0097DA"/>
        </a:solidFill>
      </dgm:spPr>
      <dgm:t>
        <a:bodyPr/>
        <a:lstStyle/>
        <a:p>
          <a:r>
            <a:rPr lang="en-US" b="0" dirty="0"/>
            <a:t>Context</a:t>
          </a:r>
        </a:p>
      </dgm:t>
    </dgm:pt>
    <dgm:pt modelId="{5484C580-98A8-41DA-8A85-77458B5C70D5}" type="parTrans" cxnId="{49303EB8-56A1-4824-B055-7190E595920F}">
      <dgm:prSet/>
      <dgm:spPr/>
      <dgm:t>
        <a:bodyPr/>
        <a:lstStyle/>
        <a:p>
          <a:endParaRPr lang="en-US"/>
        </a:p>
      </dgm:t>
    </dgm:pt>
    <dgm:pt modelId="{4CFF50E1-5543-47B5-899F-FF0977B92124}" type="sibTrans" cxnId="{49303EB8-56A1-4824-B055-7190E595920F}">
      <dgm:prSet/>
      <dgm:spPr/>
      <dgm:t>
        <a:bodyPr/>
        <a:lstStyle/>
        <a:p>
          <a:endParaRPr lang="en-US"/>
        </a:p>
      </dgm:t>
    </dgm:pt>
    <dgm:pt modelId="{C09C0039-D42C-414B-8EB6-DE130B5CAC56}">
      <dgm:prSet phldrT="[Text]" phldr="0"/>
      <dgm:spPr>
        <a:solidFill>
          <a:srgbClr val="0097DA"/>
        </a:solidFill>
      </dgm:spPr>
      <dgm:t>
        <a:bodyPr/>
        <a:lstStyle/>
        <a:p>
          <a:r>
            <a:rPr lang="en-US" b="0" dirty="0"/>
            <a:t>Adaptation</a:t>
          </a:r>
        </a:p>
      </dgm:t>
    </dgm:pt>
    <dgm:pt modelId="{9E3BB6EC-EED4-4CD3-BF8A-20241CA53586}" type="parTrans" cxnId="{BD4790B3-9CD4-4801-95FE-E045829A3103}">
      <dgm:prSet/>
      <dgm:spPr/>
      <dgm:t>
        <a:bodyPr/>
        <a:lstStyle/>
        <a:p>
          <a:endParaRPr lang="en-US"/>
        </a:p>
      </dgm:t>
    </dgm:pt>
    <dgm:pt modelId="{5BD2B071-4F73-40DD-9D60-8B5906EE0358}" type="sibTrans" cxnId="{BD4790B3-9CD4-4801-95FE-E045829A3103}">
      <dgm:prSet/>
      <dgm:spPr/>
      <dgm:t>
        <a:bodyPr/>
        <a:lstStyle/>
        <a:p>
          <a:endParaRPr lang="en-US"/>
        </a:p>
      </dgm:t>
    </dgm:pt>
    <dgm:pt modelId="{C95650A6-39AA-4F71-8E27-F07A72A590AA}">
      <dgm:prSet phldrT="[Text]" phldr="0"/>
      <dgm:spPr>
        <a:solidFill>
          <a:srgbClr val="0097DA"/>
        </a:solidFill>
      </dgm:spPr>
      <dgm:t>
        <a:bodyPr/>
        <a:lstStyle/>
        <a:p>
          <a:r>
            <a:rPr lang="en-US" b="0" dirty="0"/>
            <a:t>Sustainability</a:t>
          </a:r>
        </a:p>
      </dgm:t>
    </dgm:pt>
    <dgm:pt modelId="{AC69AA48-836D-40E5-910B-1E60CB4590B7}" type="parTrans" cxnId="{1A93196D-1E69-42B9-A6CA-690C6E273B20}">
      <dgm:prSet/>
      <dgm:spPr/>
      <dgm:t>
        <a:bodyPr/>
        <a:lstStyle/>
        <a:p>
          <a:endParaRPr lang="en-US"/>
        </a:p>
      </dgm:t>
    </dgm:pt>
    <dgm:pt modelId="{29BDFEDE-0F51-4172-AEEB-425EE28D83D9}" type="sibTrans" cxnId="{1A93196D-1E69-42B9-A6CA-690C6E273B20}">
      <dgm:prSet/>
      <dgm:spPr/>
      <dgm:t>
        <a:bodyPr/>
        <a:lstStyle/>
        <a:p>
          <a:endParaRPr lang="en-US"/>
        </a:p>
      </dgm:t>
    </dgm:pt>
    <dgm:pt modelId="{73F87D1E-7BB0-4998-8EC1-1F287E06E461}">
      <dgm:prSet phldr="0"/>
      <dgm:spPr>
        <a:solidFill>
          <a:srgbClr val="0097DA"/>
        </a:solidFill>
      </dgm:spPr>
      <dgm:t>
        <a:bodyPr/>
        <a:lstStyle/>
        <a:p>
          <a:pPr rtl="0"/>
          <a:r>
            <a:rPr lang="en-US" b="0" dirty="0"/>
            <a:t>Evidence-Based Interventions</a:t>
          </a:r>
        </a:p>
      </dgm:t>
    </dgm:pt>
    <dgm:pt modelId="{6E84F3B1-BDCD-4FAE-AA28-1B29DB68D10C}" type="parTrans" cxnId="{721D50FC-EB69-4E68-8B00-069051DA297D}">
      <dgm:prSet/>
      <dgm:spPr/>
      <dgm:t>
        <a:bodyPr/>
        <a:lstStyle/>
        <a:p>
          <a:endParaRPr lang="en-US"/>
        </a:p>
      </dgm:t>
    </dgm:pt>
    <dgm:pt modelId="{AA2B41B2-43CA-4A1E-9B90-A6D387A42E18}" type="sibTrans" cxnId="{721D50FC-EB69-4E68-8B00-069051DA297D}">
      <dgm:prSet/>
      <dgm:spPr>
        <a:solidFill>
          <a:srgbClr val="0097DA"/>
        </a:solidFill>
      </dgm:spPr>
      <dgm:t>
        <a:bodyPr/>
        <a:lstStyle/>
        <a:p>
          <a:endParaRPr lang="en-US"/>
        </a:p>
      </dgm:t>
    </dgm:pt>
    <dgm:pt modelId="{1BB3CAE6-1902-4E7A-AD4C-6680F0DC0D1E}">
      <dgm:prSet phldr="0"/>
      <dgm:spPr>
        <a:solidFill>
          <a:srgbClr val="0097DA"/>
        </a:solidFill>
      </dgm:spPr>
      <dgm:t>
        <a:bodyPr/>
        <a:lstStyle/>
        <a:p>
          <a:pPr rtl="0"/>
          <a:r>
            <a:rPr lang="en-US" b="0" dirty="0"/>
            <a:t>Implementation Strategies</a:t>
          </a:r>
        </a:p>
      </dgm:t>
    </dgm:pt>
    <dgm:pt modelId="{8CE55979-4A31-40C9-AA84-050D291D6083}" type="parTrans" cxnId="{C5FDE8C7-F748-40A6-8FFD-65151CDA318E}">
      <dgm:prSet/>
      <dgm:spPr/>
      <dgm:t>
        <a:bodyPr/>
        <a:lstStyle/>
        <a:p>
          <a:endParaRPr lang="en-US"/>
        </a:p>
      </dgm:t>
    </dgm:pt>
    <dgm:pt modelId="{5F9FB3CE-C921-403E-B3FB-18C9BAC097A0}" type="sibTrans" cxnId="{C5FDE8C7-F748-40A6-8FFD-65151CDA318E}">
      <dgm:prSet/>
      <dgm:spPr/>
      <dgm:t>
        <a:bodyPr/>
        <a:lstStyle/>
        <a:p>
          <a:endParaRPr lang="en-US"/>
        </a:p>
      </dgm:t>
    </dgm:pt>
    <dgm:pt modelId="{D907BC59-6C40-4E91-A070-B16E00D9B9B4}">
      <dgm:prSet phldr="0"/>
      <dgm:spPr>
        <a:solidFill>
          <a:srgbClr val="0097DA"/>
        </a:solidFill>
      </dgm:spPr>
      <dgm:t>
        <a:bodyPr/>
        <a:lstStyle/>
        <a:p>
          <a:pPr rtl="0"/>
          <a:r>
            <a:rPr lang="en-US" b="0" dirty="0"/>
            <a:t>Implementation Outcomes</a:t>
          </a:r>
        </a:p>
      </dgm:t>
    </dgm:pt>
    <dgm:pt modelId="{73F6492B-0DAB-470F-A406-7D0F673CE964}" type="parTrans" cxnId="{C313B549-7CBC-4957-B811-393078572CA6}">
      <dgm:prSet/>
      <dgm:spPr/>
      <dgm:t>
        <a:bodyPr/>
        <a:lstStyle/>
        <a:p>
          <a:endParaRPr lang="en-US"/>
        </a:p>
      </dgm:t>
    </dgm:pt>
    <dgm:pt modelId="{342C1F0D-C1B7-4485-AA48-0D5692334C41}" type="sibTrans" cxnId="{C313B549-7CBC-4957-B811-393078572CA6}">
      <dgm:prSet/>
      <dgm:spPr/>
      <dgm:t>
        <a:bodyPr/>
        <a:lstStyle/>
        <a:p>
          <a:endParaRPr lang="en-US"/>
        </a:p>
      </dgm:t>
    </dgm:pt>
    <dgm:pt modelId="{F2B947A7-C059-44A7-B5C0-C374947580CB}" type="pres">
      <dgm:prSet presAssocID="{53E0D07B-61F7-477B-9708-60A706B4A9E3}" presName="cycle" presStyleCnt="0">
        <dgm:presLayoutVars>
          <dgm:dir/>
          <dgm:resizeHandles val="exact"/>
        </dgm:presLayoutVars>
      </dgm:prSet>
      <dgm:spPr/>
    </dgm:pt>
    <dgm:pt modelId="{4023CCA5-12D6-45A9-AE90-F714EA74E009}" type="pres">
      <dgm:prSet presAssocID="{2433A5D0-3122-46BE-B094-44D764DD04BF}" presName="node" presStyleLbl="node1" presStyleIdx="0" presStyleCnt="6">
        <dgm:presLayoutVars>
          <dgm:bulletEnabled val="1"/>
        </dgm:presLayoutVars>
      </dgm:prSet>
      <dgm:spPr/>
    </dgm:pt>
    <dgm:pt modelId="{ED5F2F58-203D-44F5-AC83-5C3F295149F7}" type="pres">
      <dgm:prSet presAssocID="{2433A5D0-3122-46BE-B094-44D764DD04BF}" presName="spNode" presStyleCnt="0"/>
      <dgm:spPr/>
    </dgm:pt>
    <dgm:pt modelId="{48B8A85B-A8A9-456F-94DF-4B03675E4666}" type="pres">
      <dgm:prSet presAssocID="{4CFF50E1-5543-47B5-899F-FF0977B92124}" presName="sibTrans" presStyleLbl="sibTrans1D1" presStyleIdx="0" presStyleCnt="6"/>
      <dgm:spPr>
        <a:solidFill>
          <a:srgbClr val="0097DA"/>
        </a:solidFill>
      </dgm:spPr>
    </dgm:pt>
    <dgm:pt modelId="{73BCC86A-AD77-461B-A6BA-8E616E9FBF0E}" type="pres">
      <dgm:prSet presAssocID="{73F87D1E-7BB0-4998-8EC1-1F287E06E461}" presName="node" presStyleLbl="node1" presStyleIdx="1" presStyleCnt="6">
        <dgm:presLayoutVars>
          <dgm:bulletEnabled val="1"/>
        </dgm:presLayoutVars>
      </dgm:prSet>
      <dgm:spPr/>
    </dgm:pt>
    <dgm:pt modelId="{CF029A6E-1295-4782-824A-8D00A9F483C1}" type="pres">
      <dgm:prSet presAssocID="{73F87D1E-7BB0-4998-8EC1-1F287E06E461}" presName="spNode" presStyleCnt="0"/>
      <dgm:spPr/>
    </dgm:pt>
    <dgm:pt modelId="{0699EC0E-BD8A-4D34-A081-EB47DDE64D71}" type="pres">
      <dgm:prSet presAssocID="{AA2B41B2-43CA-4A1E-9B90-A6D387A42E18}" presName="sibTrans" presStyleLbl="sibTrans1D1" presStyleIdx="1" presStyleCnt="6"/>
      <dgm:spPr/>
    </dgm:pt>
    <dgm:pt modelId="{25A23FFF-3F65-440B-812F-CCE1CB63EAA3}" type="pres">
      <dgm:prSet presAssocID="{C09C0039-D42C-414B-8EB6-DE130B5CAC56}" presName="node" presStyleLbl="node1" presStyleIdx="2" presStyleCnt="6">
        <dgm:presLayoutVars>
          <dgm:bulletEnabled val="1"/>
        </dgm:presLayoutVars>
      </dgm:prSet>
      <dgm:spPr/>
    </dgm:pt>
    <dgm:pt modelId="{652C285B-CE1B-4E19-9090-98C119095566}" type="pres">
      <dgm:prSet presAssocID="{C09C0039-D42C-414B-8EB6-DE130B5CAC56}" presName="spNode" presStyleCnt="0"/>
      <dgm:spPr/>
    </dgm:pt>
    <dgm:pt modelId="{001DA638-537F-4178-BAFD-2918542E1976}" type="pres">
      <dgm:prSet presAssocID="{5BD2B071-4F73-40DD-9D60-8B5906EE0358}" presName="sibTrans" presStyleLbl="sibTrans1D1" presStyleIdx="2" presStyleCnt="6"/>
      <dgm:spPr/>
    </dgm:pt>
    <dgm:pt modelId="{7C87F83F-0BB8-40C2-99F9-BAB893FEA6BD}" type="pres">
      <dgm:prSet presAssocID="{1BB3CAE6-1902-4E7A-AD4C-6680F0DC0D1E}" presName="node" presStyleLbl="node1" presStyleIdx="3" presStyleCnt="6">
        <dgm:presLayoutVars>
          <dgm:bulletEnabled val="1"/>
        </dgm:presLayoutVars>
      </dgm:prSet>
      <dgm:spPr/>
    </dgm:pt>
    <dgm:pt modelId="{E9771F88-55F1-48A5-901B-9A39CC330461}" type="pres">
      <dgm:prSet presAssocID="{1BB3CAE6-1902-4E7A-AD4C-6680F0DC0D1E}" presName="spNode" presStyleCnt="0"/>
      <dgm:spPr/>
    </dgm:pt>
    <dgm:pt modelId="{167D5B83-7E1E-4156-A695-96A915D1D1D1}" type="pres">
      <dgm:prSet presAssocID="{5F9FB3CE-C921-403E-B3FB-18C9BAC097A0}" presName="sibTrans" presStyleLbl="sibTrans1D1" presStyleIdx="3" presStyleCnt="6"/>
      <dgm:spPr/>
    </dgm:pt>
    <dgm:pt modelId="{3487ED56-5A2D-4685-82A5-2D7DC1BC6AC3}" type="pres">
      <dgm:prSet presAssocID="{D907BC59-6C40-4E91-A070-B16E00D9B9B4}" presName="node" presStyleLbl="node1" presStyleIdx="4" presStyleCnt="6">
        <dgm:presLayoutVars>
          <dgm:bulletEnabled val="1"/>
        </dgm:presLayoutVars>
      </dgm:prSet>
      <dgm:spPr/>
    </dgm:pt>
    <dgm:pt modelId="{529C2FE1-F330-4B7B-A22A-07E3FF9373F6}" type="pres">
      <dgm:prSet presAssocID="{D907BC59-6C40-4E91-A070-B16E00D9B9B4}" presName="spNode" presStyleCnt="0"/>
      <dgm:spPr/>
    </dgm:pt>
    <dgm:pt modelId="{328A096D-AA71-4F95-B7CC-F388A8223BBB}" type="pres">
      <dgm:prSet presAssocID="{342C1F0D-C1B7-4485-AA48-0D5692334C41}" presName="sibTrans" presStyleLbl="sibTrans1D1" presStyleIdx="4" presStyleCnt="6"/>
      <dgm:spPr/>
    </dgm:pt>
    <dgm:pt modelId="{5621C6D3-E855-494C-BA0E-764F94168BFE}" type="pres">
      <dgm:prSet presAssocID="{C95650A6-39AA-4F71-8E27-F07A72A590AA}" presName="node" presStyleLbl="node1" presStyleIdx="5" presStyleCnt="6">
        <dgm:presLayoutVars>
          <dgm:bulletEnabled val="1"/>
        </dgm:presLayoutVars>
      </dgm:prSet>
      <dgm:spPr/>
    </dgm:pt>
    <dgm:pt modelId="{F7C3F53A-9D82-4B70-ADB5-4E746DE8AC91}" type="pres">
      <dgm:prSet presAssocID="{C95650A6-39AA-4F71-8E27-F07A72A590AA}" presName="spNode" presStyleCnt="0"/>
      <dgm:spPr/>
    </dgm:pt>
    <dgm:pt modelId="{655308D3-3D6F-47E9-A0F1-E837F6F10DD2}" type="pres">
      <dgm:prSet presAssocID="{29BDFEDE-0F51-4172-AEEB-425EE28D83D9}" presName="sibTrans" presStyleLbl="sibTrans1D1" presStyleIdx="5" presStyleCnt="6"/>
      <dgm:spPr/>
    </dgm:pt>
  </dgm:ptLst>
  <dgm:cxnLst>
    <dgm:cxn modelId="{49D42D05-185F-4E5D-B43C-2BE8C525DE76}" type="presOf" srcId="{AA2B41B2-43CA-4A1E-9B90-A6D387A42E18}" destId="{0699EC0E-BD8A-4D34-A081-EB47DDE64D71}" srcOrd="0" destOrd="0" presId="urn:microsoft.com/office/officeart/2005/8/layout/cycle6"/>
    <dgm:cxn modelId="{7276C207-27CA-4318-A381-9D35B20D5EB6}" type="presOf" srcId="{C09C0039-D42C-414B-8EB6-DE130B5CAC56}" destId="{25A23FFF-3F65-440B-812F-CCE1CB63EAA3}" srcOrd="0" destOrd="0" presId="urn:microsoft.com/office/officeart/2005/8/layout/cycle6"/>
    <dgm:cxn modelId="{6601D40C-C698-4553-879A-F913D04D9745}" type="presOf" srcId="{73F87D1E-7BB0-4998-8EC1-1F287E06E461}" destId="{73BCC86A-AD77-461B-A6BA-8E616E9FBF0E}" srcOrd="0" destOrd="0" presId="urn:microsoft.com/office/officeart/2005/8/layout/cycle6"/>
    <dgm:cxn modelId="{31633312-D58A-48B4-B520-EF5786F0AD52}" type="presOf" srcId="{2433A5D0-3122-46BE-B094-44D764DD04BF}" destId="{4023CCA5-12D6-45A9-AE90-F714EA74E009}" srcOrd="0" destOrd="0" presId="urn:microsoft.com/office/officeart/2005/8/layout/cycle6"/>
    <dgm:cxn modelId="{947F5D3C-613C-4C3E-902B-D427117D1C28}" type="presOf" srcId="{D907BC59-6C40-4E91-A070-B16E00D9B9B4}" destId="{3487ED56-5A2D-4685-82A5-2D7DC1BC6AC3}" srcOrd="0" destOrd="0" presId="urn:microsoft.com/office/officeart/2005/8/layout/cycle6"/>
    <dgm:cxn modelId="{C313B549-7CBC-4957-B811-393078572CA6}" srcId="{53E0D07B-61F7-477B-9708-60A706B4A9E3}" destId="{D907BC59-6C40-4E91-A070-B16E00D9B9B4}" srcOrd="4" destOrd="0" parTransId="{73F6492B-0DAB-470F-A406-7D0F673CE964}" sibTransId="{342C1F0D-C1B7-4485-AA48-0D5692334C41}"/>
    <dgm:cxn modelId="{FEA49A65-3499-4550-BC4A-E8E30E76C022}" type="presOf" srcId="{29BDFEDE-0F51-4172-AEEB-425EE28D83D9}" destId="{655308D3-3D6F-47E9-A0F1-E837F6F10DD2}" srcOrd="0" destOrd="0" presId="urn:microsoft.com/office/officeart/2005/8/layout/cycle6"/>
    <dgm:cxn modelId="{32715066-FFC2-4044-ADB0-91B775342DB6}" type="presOf" srcId="{342C1F0D-C1B7-4485-AA48-0D5692334C41}" destId="{328A096D-AA71-4F95-B7CC-F388A8223BBB}" srcOrd="0" destOrd="0" presId="urn:microsoft.com/office/officeart/2005/8/layout/cycle6"/>
    <dgm:cxn modelId="{1A93196D-1E69-42B9-A6CA-690C6E273B20}" srcId="{53E0D07B-61F7-477B-9708-60A706B4A9E3}" destId="{C95650A6-39AA-4F71-8E27-F07A72A590AA}" srcOrd="5" destOrd="0" parTransId="{AC69AA48-836D-40E5-910B-1E60CB4590B7}" sibTransId="{29BDFEDE-0F51-4172-AEEB-425EE28D83D9}"/>
    <dgm:cxn modelId="{01B1D67E-6F2A-47E8-9035-BFEE8858B74A}" type="presOf" srcId="{5F9FB3CE-C921-403E-B3FB-18C9BAC097A0}" destId="{167D5B83-7E1E-4156-A695-96A915D1D1D1}" srcOrd="0" destOrd="0" presId="urn:microsoft.com/office/officeart/2005/8/layout/cycle6"/>
    <dgm:cxn modelId="{30134384-4156-47CC-B2CF-ACC91EB16098}" type="presOf" srcId="{4CFF50E1-5543-47B5-899F-FF0977B92124}" destId="{48B8A85B-A8A9-456F-94DF-4B03675E4666}" srcOrd="0" destOrd="0" presId="urn:microsoft.com/office/officeart/2005/8/layout/cycle6"/>
    <dgm:cxn modelId="{E3A18188-28D9-4734-9861-169F455905CD}" type="presOf" srcId="{1BB3CAE6-1902-4E7A-AD4C-6680F0DC0D1E}" destId="{7C87F83F-0BB8-40C2-99F9-BAB893FEA6BD}" srcOrd="0" destOrd="0" presId="urn:microsoft.com/office/officeart/2005/8/layout/cycle6"/>
    <dgm:cxn modelId="{FE6DA692-42AF-4F57-AA38-40FA2B3E3D04}" type="presOf" srcId="{5BD2B071-4F73-40DD-9D60-8B5906EE0358}" destId="{001DA638-537F-4178-BAFD-2918542E1976}" srcOrd="0" destOrd="0" presId="urn:microsoft.com/office/officeart/2005/8/layout/cycle6"/>
    <dgm:cxn modelId="{631AAFA0-8117-4385-8441-E2EFDF987A80}" type="presOf" srcId="{C95650A6-39AA-4F71-8E27-F07A72A590AA}" destId="{5621C6D3-E855-494C-BA0E-764F94168BFE}" srcOrd="0" destOrd="0" presId="urn:microsoft.com/office/officeart/2005/8/layout/cycle6"/>
    <dgm:cxn modelId="{BD4790B3-9CD4-4801-95FE-E045829A3103}" srcId="{53E0D07B-61F7-477B-9708-60A706B4A9E3}" destId="{C09C0039-D42C-414B-8EB6-DE130B5CAC56}" srcOrd="2" destOrd="0" parTransId="{9E3BB6EC-EED4-4CD3-BF8A-20241CA53586}" sibTransId="{5BD2B071-4F73-40DD-9D60-8B5906EE0358}"/>
    <dgm:cxn modelId="{49303EB8-56A1-4824-B055-7190E595920F}" srcId="{53E0D07B-61F7-477B-9708-60A706B4A9E3}" destId="{2433A5D0-3122-46BE-B094-44D764DD04BF}" srcOrd="0" destOrd="0" parTransId="{5484C580-98A8-41DA-8A85-77458B5C70D5}" sibTransId="{4CFF50E1-5543-47B5-899F-FF0977B92124}"/>
    <dgm:cxn modelId="{C5FDE8C7-F748-40A6-8FFD-65151CDA318E}" srcId="{53E0D07B-61F7-477B-9708-60A706B4A9E3}" destId="{1BB3CAE6-1902-4E7A-AD4C-6680F0DC0D1E}" srcOrd="3" destOrd="0" parTransId="{8CE55979-4A31-40C9-AA84-050D291D6083}" sibTransId="{5F9FB3CE-C921-403E-B3FB-18C9BAC097A0}"/>
    <dgm:cxn modelId="{AC8797F0-7081-4330-A5A0-5EDC4A309029}" type="presOf" srcId="{53E0D07B-61F7-477B-9708-60A706B4A9E3}" destId="{F2B947A7-C059-44A7-B5C0-C374947580CB}" srcOrd="0" destOrd="0" presId="urn:microsoft.com/office/officeart/2005/8/layout/cycle6"/>
    <dgm:cxn modelId="{721D50FC-EB69-4E68-8B00-069051DA297D}" srcId="{53E0D07B-61F7-477B-9708-60A706B4A9E3}" destId="{73F87D1E-7BB0-4998-8EC1-1F287E06E461}" srcOrd="1" destOrd="0" parTransId="{6E84F3B1-BDCD-4FAE-AA28-1B29DB68D10C}" sibTransId="{AA2B41B2-43CA-4A1E-9B90-A6D387A42E18}"/>
    <dgm:cxn modelId="{AA018C7A-CD59-408C-B76C-52B18A638E43}" type="presParOf" srcId="{F2B947A7-C059-44A7-B5C0-C374947580CB}" destId="{4023CCA5-12D6-45A9-AE90-F714EA74E009}" srcOrd="0" destOrd="0" presId="urn:microsoft.com/office/officeart/2005/8/layout/cycle6"/>
    <dgm:cxn modelId="{EFF62688-165D-47A7-936C-C06601CC0981}" type="presParOf" srcId="{F2B947A7-C059-44A7-B5C0-C374947580CB}" destId="{ED5F2F58-203D-44F5-AC83-5C3F295149F7}" srcOrd="1" destOrd="0" presId="urn:microsoft.com/office/officeart/2005/8/layout/cycle6"/>
    <dgm:cxn modelId="{B6261DB8-4A68-4A19-93A3-DCE8C6EE8246}" type="presParOf" srcId="{F2B947A7-C059-44A7-B5C0-C374947580CB}" destId="{48B8A85B-A8A9-456F-94DF-4B03675E4666}" srcOrd="2" destOrd="0" presId="urn:microsoft.com/office/officeart/2005/8/layout/cycle6"/>
    <dgm:cxn modelId="{0DFABA1E-3534-455E-8D7C-3FCEB8BABFFB}" type="presParOf" srcId="{F2B947A7-C059-44A7-B5C0-C374947580CB}" destId="{73BCC86A-AD77-461B-A6BA-8E616E9FBF0E}" srcOrd="3" destOrd="0" presId="urn:microsoft.com/office/officeart/2005/8/layout/cycle6"/>
    <dgm:cxn modelId="{23202CA4-9318-4FA0-B783-3879203458C5}" type="presParOf" srcId="{F2B947A7-C059-44A7-B5C0-C374947580CB}" destId="{CF029A6E-1295-4782-824A-8D00A9F483C1}" srcOrd="4" destOrd="0" presId="urn:microsoft.com/office/officeart/2005/8/layout/cycle6"/>
    <dgm:cxn modelId="{8BB4D6C2-F0C2-45F6-94DA-90136CA942C8}" type="presParOf" srcId="{F2B947A7-C059-44A7-B5C0-C374947580CB}" destId="{0699EC0E-BD8A-4D34-A081-EB47DDE64D71}" srcOrd="5" destOrd="0" presId="urn:microsoft.com/office/officeart/2005/8/layout/cycle6"/>
    <dgm:cxn modelId="{5B6FB883-35CD-43B3-9534-5AB80FF59B71}" type="presParOf" srcId="{F2B947A7-C059-44A7-B5C0-C374947580CB}" destId="{25A23FFF-3F65-440B-812F-CCE1CB63EAA3}" srcOrd="6" destOrd="0" presId="urn:microsoft.com/office/officeart/2005/8/layout/cycle6"/>
    <dgm:cxn modelId="{2222E0C0-64CA-4D58-8D89-9DB6ACD61A2D}" type="presParOf" srcId="{F2B947A7-C059-44A7-B5C0-C374947580CB}" destId="{652C285B-CE1B-4E19-9090-98C119095566}" srcOrd="7" destOrd="0" presId="urn:microsoft.com/office/officeart/2005/8/layout/cycle6"/>
    <dgm:cxn modelId="{A7B5BB55-2A76-474C-8538-DF76DC0A7142}" type="presParOf" srcId="{F2B947A7-C059-44A7-B5C0-C374947580CB}" destId="{001DA638-537F-4178-BAFD-2918542E1976}" srcOrd="8" destOrd="0" presId="urn:microsoft.com/office/officeart/2005/8/layout/cycle6"/>
    <dgm:cxn modelId="{51E7CD6B-38A9-4962-B4BB-4140FD6C2451}" type="presParOf" srcId="{F2B947A7-C059-44A7-B5C0-C374947580CB}" destId="{7C87F83F-0BB8-40C2-99F9-BAB893FEA6BD}" srcOrd="9" destOrd="0" presId="urn:microsoft.com/office/officeart/2005/8/layout/cycle6"/>
    <dgm:cxn modelId="{9ADEBFDC-7506-4DD9-9833-06B2422B31E6}" type="presParOf" srcId="{F2B947A7-C059-44A7-B5C0-C374947580CB}" destId="{E9771F88-55F1-48A5-901B-9A39CC330461}" srcOrd="10" destOrd="0" presId="urn:microsoft.com/office/officeart/2005/8/layout/cycle6"/>
    <dgm:cxn modelId="{5E25567D-69AB-4BFD-A4D4-BA648B508DDD}" type="presParOf" srcId="{F2B947A7-C059-44A7-B5C0-C374947580CB}" destId="{167D5B83-7E1E-4156-A695-96A915D1D1D1}" srcOrd="11" destOrd="0" presId="urn:microsoft.com/office/officeart/2005/8/layout/cycle6"/>
    <dgm:cxn modelId="{FEF1768D-9F39-4627-95FE-BB7EDC0CD04C}" type="presParOf" srcId="{F2B947A7-C059-44A7-B5C0-C374947580CB}" destId="{3487ED56-5A2D-4685-82A5-2D7DC1BC6AC3}" srcOrd="12" destOrd="0" presId="urn:microsoft.com/office/officeart/2005/8/layout/cycle6"/>
    <dgm:cxn modelId="{75113791-5391-4C18-9A66-025406A0AC18}" type="presParOf" srcId="{F2B947A7-C059-44A7-B5C0-C374947580CB}" destId="{529C2FE1-F330-4B7B-A22A-07E3FF9373F6}" srcOrd="13" destOrd="0" presId="urn:microsoft.com/office/officeart/2005/8/layout/cycle6"/>
    <dgm:cxn modelId="{20392E52-C04F-4E12-AFBF-E782AAF64B10}" type="presParOf" srcId="{F2B947A7-C059-44A7-B5C0-C374947580CB}" destId="{328A096D-AA71-4F95-B7CC-F388A8223BBB}" srcOrd="14" destOrd="0" presId="urn:microsoft.com/office/officeart/2005/8/layout/cycle6"/>
    <dgm:cxn modelId="{B27D21CD-D000-454E-B44F-742AB701B8D5}" type="presParOf" srcId="{F2B947A7-C059-44A7-B5C0-C374947580CB}" destId="{5621C6D3-E855-494C-BA0E-764F94168BFE}" srcOrd="15" destOrd="0" presId="urn:microsoft.com/office/officeart/2005/8/layout/cycle6"/>
    <dgm:cxn modelId="{C8E84441-8A2A-40DF-81AB-D79DA4FA45C2}" type="presParOf" srcId="{F2B947A7-C059-44A7-B5C0-C374947580CB}" destId="{F7C3F53A-9D82-4B70-ADB5-4E746DE8AC91}" srcOrd="16" destOrd="0" presId="urn:microsoft.com/office/officeart/2005/8/layout/cycle6"/>
    <dgm:cxn modelId="{BF207242-74AE-4A4D-B051-CF807673DE4F}" type="presParOf" srcId="{F2B947A7-C059-44A7-B5C0-C374947580CB}" destId="{655308D3-3D6F-47E9-A0F1-E837F6F10DD2}"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3CCA5-12D6-45A9-AE90-F714EA74E009}">
      <dsp:nvSpPr>
        <dsp:cNvPr id="0" name=""/>
        <dsp:cNvSpPr/>
      </dsp:nvSpPr>
      <dsp:spPr>
        <a:xfrm>
          <a:off x="4701275" y="1592"/>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Context</a:t>
          </a:r>
        </a:p>
      </dsp:txBody>
      <dsp:txXfrm>
        <a:off x="4747065" y="47382"/>
        <a:ext cx="1351503" cy="846424"/>
      </dsp:txXfrm>
    </dsp:sp>
    <dsp:sp modelId="{48B8A85B-A8A9-456F-94DF-4B03675E4666}">
      <dsp:nvSpPr>
        <dsp:cNvPr id="0" name=""/>
        <dsp:cNvSpPr/>
      </dsp:nvSpPr>
      <dsp:spPr>
        <a:xfrm>
          <a:off x="3213939" y="470594"/>
          <a:ext cx="4417754" cy="4417754"/>
        </a:xfrm>
        <a:custGeom>
          <a:avLst/>
          <a:gdLst/>
          <a:ahLst/>
          <a:cxnLst/>
          <a:rect l="0" t="0" r="0" b="0"/>
          <a:pathLst>
            <a:path>
              <a:moveTo>
                <a:pt x="2939630" y="124377"/>
              </a:moveTo>
              <a:arcTo wR="2208877" hR="2208877" stAng="17359134"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BCC86A-AD77-461B-A6BA-8E616E9FBF0E}">
      <dsp:nvSpPr>
        <dsp:cNvPr id="0" name=""/>
        <dsp:cNvSpPr/>
      </dsp:nvSpPr>
      <dsp:spPr>
        <a:xfrm>
          <a:off x="6614219" y="1106031"/>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Evidence-Based Interventions</a:t>
          </a:r>
        </a:p>
      </dsp:txBody>
      <dsp:txXfrm>
        <a:off x="6660009" y="1151821"/>
        <a:ext cx="1351503" cy="846424"/>
      </dsp:txXfrm>
    </dsp:sp>
    <dsp:sp modelId="{0699EC0E-BD8A-4D34-A081-EB47DDE64D71}">
      <dsp:nvSpPr>
        <dsp:cNvPr id="0" name=""/>
        <dsp:cNvSpPr/>
      </dsp:nvSpPr>
      <dsp:spPr>
        <a:xfrm>
          <a:off x="3213939" y="470594"/>
          <a:ext cx="4417754" cy="4417754"/>
        </a:xfrm>
        <a:custGeom>
          <a:avLst/>
          <a:gdLst/>
          <a:ahLst/>
          <a:cxnLst/>
          <a:rect l="0" t="0" r="0" b="0"/>
          <a:pathLst>
            <a:path>
              <a:moveTo>
                <a:pt x="4328002" y="1585622"/>
              </a:moveTo>
              <a:arcTo wR="2208877" hR="2208877" stAng="20616654" swAng="19666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A23FFF-3F65-440B-812F-CCE1CB63EAA3}">
      <dsp:nvSpPr>
        <dsp:cNvPr id="0" name=""/>
        <dsp:cNvSpPr/>
      </dsp:nvSpPr>
      <dsp:spPr>
        <a:xfrm>
          <a:off x="6614219" y="3314908"/>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Adaptation</a:t>
          </a:r>
        </a:p>
      </dsp:txBody>
      <dsp:txXfrm>
        <a:off x="6660009" y="3360698"/>
        <a:ext cx="1351503" cy="846424"/>
      </dsp:txXfrm>
    </dsp:sp>
    <dsp:sp modelId="{001DA638-537F-4178-BAFD-2918542E1976}">
      <dsp:nvSpPr>
        <dsp:cNvPr id="0" name=""/>
        <dsp:cNvSpPr/>
      </dsp:nvSpPr>
      <dsp:spPr>
        <a:xfrm>
          <a:off x="3213939" y="470594"/>
          <a:ext cx="4417754" cy="4417754"/>
        </a:xfrm>
        <a:custGeom>
          <a:avLst/>
          <a:gdLst/>
          <a:ahLst/>
          <a:cxnLst/>
          <a:rect l="0" t="0" r="0" b="0"/>
          <a:pathLst>
            <a:path>
              <a:moveTo>
                <a:pt x="3752212" y="3789148"/>
              </a:moveTo>
              <a:arcTo wR="2208877" hR="2208877" stAng="2740649"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87F83F-0BB8-40C2-99F9-BAB893FEA6BD}">
      <dsp:nvSpPr>
        <dsp:cNvPr id="0" name=""/>
        <dsp:cNvSpPr/>
      </dsp:nvSpPr>
      <dsp:spPr>
        <a:xfrm>
          <a:off x="4701275" y="4419347"/>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Implementation Strategies</a:t>
          </a:r>
        </a:p>
      </dsp:txBody>
      <dsp:txXfrm>
        <a:off x="4747065" y="4465137"/>
        <a:ext cx="1351503" cy="846424"/>
      </dsp:txXfrm>
    </dsp:sp>
    <dsp:sp modelId="{167D5B83-7E1E-4156-A695-96A915D1D1D1}">
      <dsp:nvSpPr>
        <dsp:cNvPr id="0" name=""/>
        <dsp:cNvSpPr/>
      </dsp:nvSpPr>
      <dsp:spPr>
        <a:xfrm>
          <a:off x="3213939" y="470594"/>
          <a:ext cx="4417754" cy="4417754"/>
        </a:xfrm>
        <a:custGeom>
          <a:avLst/>
          <a:gdLst/>
          <a:ahLst/>
          <a:cxnLst/>
          <a:rect l="0" t="0" r="0" b="0"/>
          <a:pathLst>
            <a:path>
              <a:moveTo>
                <a:pt x="1478124" y="4293377"/>
              </a:moveTo>
              <a:arcTo wR="2208877" hR="2208877" stAng="6559134"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87ED56-5A2D-4685-82A5-2D7DC1BC6AC3}">
      <dsp:nvSpPr>
        <dsp:cNvPr id="0" name=""/>
        <dsp:cNvSpPr/>
      </dsp:nvSpPr>
      <dsp:spPr>
        <a:xfrm>
          <a:off x="2788331" y="3314908"/>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Implementation Outcomes</a:t>
          </a:r>
        </a:p>
      </dsp:txBody>
      <dsp:txXfrm>
        <a:off x="2834121" y="3360698"/>
        <a:ext cx="1351503" cy="846424"/>
      </dsp:txXfrm>
    </dsp:sp>
    <dsp:sp modelId="{328A096D-AA71-4F95-B7CC-F388A8223BBB}">
      <dsp:nvSpPr>
        <dsp:cNvPr id="0" name=""/>
        <dsp:cNvSpPr/>
      </dsp:nvSpPr>
      <dsp:spPr>
        <a:xfrm>
          <a:off x="3213939" y="470594"/>
          <a:ext cx="4417754" cy="4417754"/>
        </a:xfrm>
        <a:custGeom>
          <a:avLst/>
          <a:gdLst/>
          <a:ahLst/>
          <a:cxnLst/>
          <a:rect l="0" t="0" r="0" b="0"/>
          <a:pathLst>
            <a:path>
              <a:moveTo>
                <a:pt x="89751" y="2832131"/>
              </a:moveTo>
              <a:arcTo wR="2208877" hR="2208877" stAng="9816654" swAng="19666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21C6D3-E855-494C-BA0E-764F94168BFE}">
      <dsp:nvSpPr>
        <dsp:cNvPr id="0" name=""/>
        <dsp:cNvSpPr/>
      </dsp:nvSpPr>
      <dsp:spPr>
        <a:xfrm>
          <a:off x="2788331" y="1106031"/>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Sustainability</a:t>
          </a:r>
        </a:p>
      </dsp:txBody>
      <dsp:txXfrm>
        <a:off x="2834121" y="1151821"/>
        <a:ext cx="1351503" cy="846424"/>
      </dsp:txXfrm>
    </dsp:sp>
    <dsp:sp modelId="{655308D3-3D6F-47E9-A0F1-E837F6F10DD2}">
      <dsp:nvSpPr>
        <dsp:cNvPr id="0" name=""/>
        <dsp:cNvSpPr/>
      </dsp:nvSpPr>
      <dsp:spPr>
        <a:xfrm>
          <a:off x="3213939" y="470594"/>
          <a:ext cx="4417754" cy="4417754"/>
        </a:xfrm>
        <a:custGeom>
          <a:avLst/>
          <a:gdLst/>
          <a:ahLst/>
          <a:cxnLst/>
          <a:rect l="0" t="0" r="0" b="0"/>
          <a:pathLst>
            <a:path>
              <a:moveTo>
                <a:pt x="665542" y="628606"/>
              </a:moveTo>
              <a:arcTo wR="2208877" hR="2208877" stAng="13540649"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814486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Welcome to the last session of Base Camp.</a:t>
            </a:r>
          </a:p>
          <a:p>
            <a:endParaRPr lang="en-US" dirty="0"/>
          </a:p>
        </p:txBody>
      </p:sp>
    </p:spTree>
    <p:extLst>
      <p:ext uri="{BB962C8B-B14F-4D97-AF65-F5344CB8AC3E}">
        <p14:creationId xmlns:p14="http://schemas.microsoft.com/office/powerpoint/2010/main" val="2209064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solidFill>
                  <a:schemeClr val="tx1"/>
                </a:solidFill>
              </a:rPr>
              <a:t>Next we’re going to learn about the eight (8) PSAT Elements.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solidFill>
                <a:schemeClr val="tx1"/>
              </a:solidFill>
            </a:endParaRPr>
          </a:p>
        </p:txBody>
      </p:sp>
    </p:spTree>
    <p:extLst>
      <p:ext uri="{BB962C8B-B14F-4D97-AF65-F5344CB8AC3E}">
        <p14:creationId xmlns:p14="http://schemas.microsoft.com/office/powerpoint/2010/main" val="4193980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dirty="0"/>
              <a:t>Here are the </a:t>
            </a:r>
            <a:r>
              <a:rPr lang="en-US" dirty="0">
                <a:solidFill>
                  <a:schemeClr val="tx1"/>
                </a:solidFill>
              </a:rPr>
              <a:t>eight (8) PSAT Elements.</a:t>
            </a:r>
          </a:p>
          <a:p>
            <a:endParaRPr lang="en-US" b="0" dirty="0"/>
          </a:p>
        </p:txBody>
      </p:sp>
    </p:spTree>
    <p:extLst>
      <p:ext uri="{BB962C8B-B14F-4D97-AF65-F5344CB8AC3E}">
        <p14:creationId xmlns:p14="http://schemas.microsoft.com/office/powerpoint/2010/main" val="1037143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First, we will examine environmental support.</a:t>
            </a:r>
          </a:p>
        </p:txBody>
      </p:sp>
    </p:spTree>
    <p:extLst>
      <p:ext uri="{BB962C8B-B14F-4D97-AF65-F5344CB8AC3E}">
        <p14:creationId xmlns:p14="http://schemas.microsoft.com/office/powerpoint/2010/main" val="1037143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2400" dirty="0"/>
          </a:p>
          <a:p>
            <a:r>
              <a:rPr lang="en-US" sz="2400" dirty="0"/>
              <a:t>For example – if we wanted to bolster environmental support ,we would want to work with stakeholders to:</a:t>
            </a:r>
          </a:p>
          <a:p>
            <a:pPr lvl="1"/>
            <a:r>
              <a:rPr lang="en-US" sz="2400" dirty="0"/>
              <a:t>Identify supportive clinical and community champions with: </a:t>
            </a:r>
            <a:endParaRPr lang="en-US" dirty="0"/>
          </a:p>
          <a:p>
            <a:pPr marL="1471295" lvl="3" indent="-213995"/>
            <a:r>
              <a:rPr lang="en-US" sz="2400" dirty="0"/>
              <a:t>Decision-making ability</a:t>
            </a:r>
          </a:p>
          <a:p>
            <a:pPr marL="1471295" lvl="3" indent="-213995">
              <a:spcAft>
                <a:spcPts val="1000"/>
              </a:spcAft>
            </a:pPr>
            <a:r>
              <a:rPr lang="en-US" sz="2400" dirty="0"/>
              <a:t>Resources</a:t>
            </a:r>
          </a:p>
          <a:p>
            <a:pPr lvl="1">
              <a:spcAft>
                <a:spcPts val="1000"/>
              </a:spcAft>
            </a:pPr>
            <a:r>
              <a:rPr lang="en-US" sz="2400" dirty="0"/>
              <a:t>We can also foster environmental support by gaining leadership support within organization</a:t>
            </a:r>
          </a:p>
          <a:p>
            <a:pPr lvl="1"/>
            <a:r>
              <a:rPr lang="en-US" sz="2400" dirty="0"/>
              <a:t>We can also proactively foster </a:t>
            </a:r>
          </a:p>
          <a:p>
            <a:pPr marL="1471295" lvl="3" indent="-213995"/>
            <a:r>
              <a:rPr lang="en-US" sz="2400" dirty="0"/>
              <a:t>Community support </a:t>
            </a:r>
          </a:p>
          <a:p>
            <a:pPr marL="1014095" lvl="2" indent="-213995"/>
            <a:r>
              <a:rPr lang="en-US" sz="2400" dirty="0"/>
              <a:t>We might also educate policymakers on supportive policies</a:t>
            </a:r>
            <a:endParaRPr lang="en-US" dirty="0"/>
          </a:p>
        </p:txBody>
      </p:sp>
    </p:spTree>
    <p:extLst>
      <p:ext uri="{BB962C8B-B14F-4D97-AF65-F5344CB8AC3E}">
        <p14:creationId xmlns:p14="http://schemas.microsoft.com/office/powerpoint/2010/main" val="1778514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spcAft>
                <a:spcPts val="1000"/>
              </a:spcAft>
              <a:buNone/>
            </a:pPr>
            <a:r>
              <a:rPr lang="en-US" sz="2400" b="0" dirty="0"/>
              <a:t>A real world example is the Comp Cancer program in Massachusetts: </a:t>
            </a:r>
          </a:p>
          <a:p>
            <a:pPr marL="0" indent="0">
              <a:spcAft>
                <a:spcPts val="1000"/>
              </a:spcAft>
              <a:buNone/>
            </a:pPr>
            <a:endParaRPr lang="en-US" sz="2400" b="0" dirty="0"/>
          </a:p>
          <a:p>
            <a:pPr marL="0" indent="0">
              <a:spcAft>
                <a:spcPts val="1000"/>
              </a:spcAft>
              <a:buNone/>
            </a:pPr>
            <a:r>
              <a:rPr lang="en-US" sz="2400" b="0" dirty="0"/>
              <a:t>To bolster environmental supports, they</a:t>
            </a:r>
            <a:endParaRPr lang="en-US" b="0" dirty="0"/>
          </a:p>
          <a:p>
            <a:pPr marL="556895" lvl="1" indent="-213995">
              <a:spcAft>
                <a:spcPts val="1000"/>
              </a:spcAft>
            </a:pPr>
            <a:r>
              <a:rPr lang="en-US" sz="2400" dirty="0"/>
              <a:t>Developed and sustained collaborations to reduce cancer-related health disparities and promote health equity</a:t>
            </a:r>
          </a:p>
          <a:p>
            <a:pPr marL="556895" lvl="1" indent="-213995">
              <a:spcAft>
                <a:spcPts val="1000"/>
              </a:spcAft>
            </a:pPr>
            <a:r>
              <a:rPr lang="en-US" sz="2400" dirty="0"/>
              <a:t>Created a cancer policy and legislative agenda that supports projects across the cancer control continuum</a:t>
            </a:r>
          </a:p>
          <a:p>
            <a:pPr marL="556895" lvl="1" indent="-213995">
              <a:spcAft>
                <a:spcPts val="1000"/>
              </a:spcAft>
            </a:pPr>
            <a:r>
              <a:rPr lang="en-US" sz="2400" dirty="0"/>
              <a:t>Advocated for environments that support risk reduction</a:t>
            </a:r>
          </a:p>
          <a:p>
            <a:endParaRPr lang="en-US" dirty="0"/>
          </a:p>
        </p:txBody>
      </p:sp>
    </p:spTree>
    <p:extLst>
      <p:ext uri="{BB962C8B-B14F-4D97-AF65-F5344CB8AC3E}">
        <p14:creationId xmlns:p14="http://schemas.microsoft.com/office/powerpoint/2010/main" val="2485735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Let’s think about our case study… To build environmental supports, we would want to create or strengthen p</a:t>
            </a:r>
            <a:r>
              <a:rPr lang="en-US" sz="2400" dirty="0">
                <a:ea typeface="Arial"/>
                <a:cs typeface="Arial"/>
                <a:sym typeface="Arial"/>
              </a:rPr>
              <a:t>artnerships with pharmacy champions</a:t>
            </a:r>
            <a:endParaRPr lang="en-US" sz="2400" dirty="0">
              <a:ea typeface="Arial"/>
              <a:cs typeface="Arial"/>
            </a:endParaRPr>
          </a:p>
          <a:p>
            <a:pPr marL="556895" lvl="1" indent="-213995">
              <a:lnSpc>
                <a:spcPct val="114999"/>
              </a:lnSpc>
            </a:pPr>
            <a:r>
              <a:rPr lang="en-US" sz="2400" dirty="0">
                <a:ea typeface="Arial"/>
                <a:cs typeface="Arial"/>
                <a:sym typeface="Arial"/>
              </a:rPr>
              <a:t>Invitation to comprehensive cancer control coalition meetings – or if they are too busy in practice, consider ad hoc engagement to use their time most efficiently. This might mean direct community outreach to pharmacists.</a:t>
            </a:r>
            <a:endParaRPr lang="en-US" sz="2400" dirty="0">
              <a:ea typeface="Arial"/>
              <a:cs typeface="Arial"/>
            </a:endParaRPr>
          </a:p>
          <a:p>
            <a:pPr marL="556895" lvl="1" indent="-213995">
              <a:lnSpc>
                <a:spcPct val="114999"/>
              </a:lnSpc>
            </a:pPr>
            <a:r>
              <a:rPr lang="en-US" sz="2400" dirty="0">
                <a:ea typeface="Arial"/>
                <a:cs typeface="Arial"/>
                <a:sym typeface="Arial"/>
              </a:rPr>
              <a:t>Increased engagement from this sector</a:t>
            </a:r>
            <a:endParaRPr lang="en-US" sz="2400" dirty="0">
              <a:ea typeface="Arial"/>
              <a:cs typeface="Arial"/>
            </a:endParaRPr>
          </a:p>
          <a:p>
            <a:endParaRPr lang="en-US" dirty="0"/>
          </a:p>
        </p:txBody>
      </p:sp>
    </p:spTree>
    <p:extLst>
      <p:ext uri="{BB962C8B-B14F-4D97-AF65-F5344CB8AC3E}">
        <p14:creationId xmlns:p14="http://schemas.microsoft.com/office/powerpoint/2010/main" val="3801221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Next, we will look at funding stability.</a:t>
            </a:r>
          </a:p>
        </p:txBody>
      </p:sp>
    </p:spTree>
    <p:extLst>
      <p:ext uri="{BB962C8B-B14F-4D97-AF65-F5344CB8AC3E}">
        <p14:creationId xmlns:p14="http://schemas.microsoft.com/office/powerpoint/2010/main" val="1037143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nSpc>
                <a:spcPct val="114999"/>
              </a:lnSpc>
              <a:spcAft>
                <a:spcPts val="1000"/>
              </a:spcAft>
            </a:pPr>
            <a:r>
              <a:rPr lang="en-US" sz="1100" dirty="0"/>
              <a:t>Create policies and systems that sustain ongoing funding</a:t>
            </a:r>
            <a:endParaRPr lang="en-US" dirty="0"/>
          </a:p>
          <a:p>
            <a:pPr>
              <a:lnSpc>
                <a:spcPct val="114999"/>
              </a:lnSpc>
              <a:spcAft>
                <a:spcPts val="1000"/>
              </a:spcAft>
            </a:pPr>
            <a:r>
              <a:rPr lang="en-US" sz="1100" dirty="0"/>
              <a:t>Diversify funding streams, including stable and flexible funding</a:t>
            </a:r>
          </a:p>
          <a:p>
            <a:endParaRPr lang="en-US" dirty="0"/>
          </a:p>
        </p:txBody>
      </p:sp>
    </p:spTree>
    <p:extLst>
      <p:ext uri="{BB962C8B-B14F-4D97-AF65-F5344CB8AC3E}">
        <p14:creationId xmlns:p14="http://schemas.microsoft.com/office/powerpoint/2010/main" val="2446102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r>
              <a:rPr lang="en" sz="2400" b="1" dirty="0"/>
              <a:t>Example from:</a:t>
            </a:r>
          </a:p>
          <a:p>
            <a:pPr marL="0" indent="0">
              <a:buNone/>
            </a:pPr>
            <a:r>
              <a:rPr lang="en" sz="2400" b="1" dirty="0"/>
              <a:t>Texas: </a:t>
            </a:r>
            <a:r>
              <a:rPr lang="en-US" sz="2400" dirty="0"/>
              <a:t>Create policies that sustain ongoing funding</a:t>
            </a:r>
            <a:r>
              <a:rPr lang="en" sz="2400" b="1" dirty="0"/>
              <a:t> </a:t>
            </a:r>
            <a:endParaRPr lang="en-US" dirty="0"/>
          </a:p>
          <a:p>
            <a:pPr marL="556895" lvl="1" indent="-213995">
              <a:spcAft>
                <a:spcPts val="1000"/>
              </a:spcAft>
            </a:pPr>
            <a:r>
              <a:rPr lang="en-US" sz="2400" dirty="0">
                <a:solidFill>
                  <a:srgbClr val="0097DA"/>
                </a:solidFill>
              </a:rPr>
              <a:t>Advocacy education </a:t>
            </a:r>
            <a:r>
              <a:rPr lang="en-US" sz="2400" dirty="0">
                <a:solidFill>
                  <a:schemeClr val="tx2"/>
                </a:solidFill>
              </a:rPr>
              <a:t>for funding </a:t>
            </a:r>
            <a:r>
              <a:rPr lang="en-US" sz="2400" dirty="0"/>
              <a:t>for risk reduction, monitoring, survivorship, and </a:t>
            </a:r>
            <a:r>
              <a:rPr lang="en-US" sz="2400" dirty="0">
                <a:solidFill>
                  <a:schemeClr val="tx2"/>
                </a:solidFill>
              </a:rPr>
              <a:t>infrastructure </a:t>
            </a:r>
            <a:r>
              <a:rPr lang="en-US" sz="2400" dirty="0"/>
              <a:t>supporting quality data and delivery of risk reduction and care programs</a:t>
            </a:r>
            <a:endParaRPr lang="en" sz="2400" dirty="0"/>
          </a:p>
          <a:p>
            <a:pPr marL="0" indent="0">
              <a:buNone/>
            </a:pPr>
            <a:r>
              <a:rPr lang="en-US" sz="2400" b="1" dirty="0"/>
              <a:t>Several state</a:t>
            </a:r>
            <a:r>
              <a:rPr lang="en-US" sz="2400" dirty="0"/>
              <a:t> </a:t>
            </a:r>
            <a:r>
              <a:rPr lang="en-US" sz="2400" b="1" dirty="0"/>
              <a:t>CCC organizations: </a:t>
            </a:r>
            <a:r>
              <a:rPr lang="en-US" sz="2400" dirty="0"/>
              <a:t>Diversify funding</a:t>
            </a:r>
            <a:r>
              <a:rPr lang="en-US" sz="2400" b="1" dirty="0"/>
              <a:t> </a:t>
            </a:r>
          </a:p>
          <a:p>
            <a:pPr marL="556895" lvl="1" indent="-213995"/>
            <a:r>
              <a:rPr lang="en-US" sz="2400" dirty="0"/>
              <a:t>Established their own or subsidiary </a:t>
            </a:r>
            <a:r>
              <a:rPr lang="en-US" sz="2400" dirty="0">
                <a:solidFill>
                  <a:srgbClr val="00B0F0"/>
                </a:solidFill>
              </a:rPr>
              <a:t>501(c)(3) organization for greater financial flexibility</a:t>
            </a:r>
            <a:endParaRPr lang="en-US" sz="1850" dirty="0">
              <a:solidFill>
                <a:srgbClr val="00B0F0"/>
              </a:solidFill>
            </a:endParaRPr>
          </a:p>
          <a:p>
            <a:pPr lvl="2"/>
            <a:r>
              <a:rPr lang="en-US" sz="2400" dirty="0"/>
              <a:t>Georgia, Virginia, Arkansas, Maine, and Kentucky</a:t>
            </a:r>
            <a:endParaRPr lang="en" sz="2400" dirty="0"/>
          </a:p>
          <a:p>
            <a:endParaRPr lang="en-US" dirty="0"/>
          </a:p>
        </p:txBody>
      </p:sp>
    </p:spTree>
    <p:extLst>
      <p:ext uri="{BB962C8B-B14F-4D97-AF65-F5344CB8AC3E}">
        <p14:creationId xmlns:p14="http://schemas.microsoft.com/office/powerpoint/2010/main" val="3343897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Next is partnerships.</a:t>
            </a:r>
          </a:p>
        </p:txBody>
      </p:sp>
    </p:spTree>
    <p:extLst>
      <p:ext uri="{BB962C8B-B14F-4D97-AF65-F5344CB8AC3E}">
        <p14:creationId xmlns:p14="http://schemas.microsoft.com/office/powerpoint/2010/main" val="1482713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This session is supported by a Cooperative Agreement from the Centers for Disease Control and Prevention (CDC). The views expressed in written workshop materials or publications and by speakers and moderators do not necessarily reflect the official policies of the Department of Health and Human Services, nor does the mention of trade names, commercial practices, or organizations imply endorsement by the U.S. Government.</a:t>
            </a:r>
          </a:p>
          <a:p>
            <a:endParaRPr lang="en-US" dirty="0"/>
          </a:p>
        </p:txBody>
      </p:sp>
    </p:spTree>
    <p:extLst>
      <p:ext uri="{BB962C8B-B14F-4D97-AF65-F5344CB8AC3E}">
        <p14:creationId xmlns:p14="http://schemas.microsoft.com/office/powerpoint/2010/main" val="2530717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spcAft>
                <a:spcPts val="1000"/>
              </a:spcAft>
            </a:pPr>
            <a:r>
              <a:rPr lang="en-US" sz="1100" dirty="0"/>
              <a:t>Identify community leaders who are passionate about your cancer screening goals and cultivate buy-in</a:t>
            </a:r>
            <a:endParaRPr lang="en-US" dirty="0"/>
          </a:p>
          <a:p>
            <a:pPr>
              <a:spcAft>
                <a:spcPts val="1000"/>
              </a:spcAft>
            </a:pPr>
            <a:r>
              <a:rPr lang="en-US" sz="1100" dirty="0"/>
              <a:t>Engage diverse organizations and groups in planning, implementation, and measuring success</a:t>
            </a:r>
          </a:p>
          <a:p>
            <a:pPr>
              <a:spcAft>
                <a:spcPts val="1000"/>
              </a:spcAft>
            </a:pPr>
            <a:r>
              <a:rPr lang="en-US" sz="1100" dirty="0"/>
              <a:t>Engage partners from multiple levels</a:t>
            </a:r>
          </a:p>
          <a:p>
            <a:endParaRPr lang="en-US" dirty="0"/>
          </a:p>
        </p:txBody>
      </p:sp>
    </p:spTree>
    <p:extLst>
      <p:ext uri="{BB962C8B-B14F-4D97-AF65-F5344CB8AC3E}">
        <p14:creationId xmlns:p14="http://schemas.microsoft.com/office/powerpoint/2010/main" val="1345045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r>
              <a:rPr lang="en" sz="2400" b="0" dirty="0"/>
              <a:t>Here are two real-world examples</a:t>
            </a:r>
          </a:p>
          <a:p>
            <a:pPr marL="0" indent="0">
              <a:buNone/>
            </a:pPr>
            <a:endParaRPr lang="en" sz="2400" b="1" dirty="0"/>
          </a:p>
          <a:p>
            <a:pPr marL="0" indent="0">
              <a:buNone/>
            </a:pPr>
            <a:r>
              <a:rPr lang="en" sz="2400" b="1" dirty="0"/>
              <a:t>Texas: </a:t>
            </a:r>
            <a:endParaRPr lang="en-US" dirty="0"/>
          </a:p>
          <a:p>
            <a:pPr marL="556895" lvl="1" indent="-213995"/>
            <a:r>
              <a:rPr lang="en-US" sz="2400" dirty="0"/>
              <a:t>Cancer Alliance of Texas </a:t>
            </a:r>
          </a:p>
          <a:p>
            <a:pPr lvl="2">
              <a:spcAft>
                <a:spcPts val="1000"/>
              </a:spcAft>
            </a:pPr>
            <a:r>
              <a:rPr lang="en-US" sz="2400" dirty="0"/>
              <a:t>Requires organizations seeking support letters to identify how their proposals address the plan goals and objectives and uses participatory planning</a:t>
            </a:r>
          </a:p>
          <a:p>
            <a:pPr lvl="2">
              <a:spcAft>
                <a:spcPts val="1000"/>
              </a:spcAft>
            </a:pPr>
            <a:endParaRPr lang="en-US" sz="2400" dirty="0"/>
          </a:p>
          <a:p>
            <a:pPr marL="0" indent="0">
              <a:buNone/>
            </a:pPr>
            <a:r>
              <a:rPr lang="en-US" sz="2400" b="1" dirty="0"/>
              <a:t>Nebraska</a:t>
            </a:r>
            <a:r>
              <a:rPr lang="en-US" sz="2400" dirty="0"/>
              <a:t>:</a:t>
            </a:r>
          </a:p>
          <a:p>
            <a:pPr marL="0" indent="0">
              <a:buNone/>
            </a:pPr>
            <a:r>
              <a:rPr lang="en-US" sz="2400" dirty="0"/>
              <a:t>      The state partners with the coalition to development the state cancer plan and help facilitate implementation through established community relationships</a:t>
            </a:r>
          </a:p>
          <a:p>
            <a:pPr marL="1073150" lvl="2" indent="0">
              <a:spcAft>
                <a:spcPts val="1000"/>
              </a:spcAft>
              <a:buFontTx/>
              <a:buNone/>
            </a:pPr>
            <a:endParaRPr lang="en-US" sz="2400" dirty="0"/>
          </a:p>
        </p:txBody>
      </p:sp>
    </p:spTree>
    <p:extLst>
      <p:ext uri="{BB962C8B-B14F-4D97-AF65-F5344CB8AC3E}">
        <p14:creationId xmlns:p14="http://schemas.microsoft.com/office/powerpoint/2010/main" val="1248580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FontTx/>
              <a:buNone/>
            </a:pPr>
            <a:r>
              <a:rPr lang="en-US" dirty="0"/>
              <a:t>Organizational capacity is next.</a:t>
            </a:r>
          </a:p>
        </p:txBody>
      </p:sp>
    </p:spTree>
    <p:extLst>
      <p:ext uri="{BB962C8B-B14F-4D97-AF65-F5344CB8AC3E}">
        <p14:creationId xmlns:p14="http://schemas.microsoft.com/office/powerpoint/2010/main" val="3997182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spcAft>
                <a:spcPts val="1000"/>
              </a:spcAft>
              <a:buNone/>
              <a:defRPr/>
            </a:pPr>
            <a:r>
              <a:rPr lang="en-US" dirty="0">
                <a:highlight>
                  <a:srgbClr val="FCFCFC"/>
                </a:highlight>
              </a:rPr>
              <a:t>Assess strengths and needs related to organizational systems</a:t>
            </a:r>
          </a:p>
          <a:p>
            <a:pPr marL="556895" lvl="1" indent="-213995">
              <a:defRPr/>
            </a:pPr>
            <a:r>
              <a:rPr lang="en-US" dirty="0">
                <a:highlight>
                  <a:srgbClr val="FCFCFC"/>
                </a:highlight>
              </a:rPr>
              <a:t>Provide training to improve capacity and network; show its value to daily work</a:t>
            </a:r>
          </a:p>
          <a:p>
            <a:pPr marL="556895" lvl="1" indent="-213995">
              <a:defRPr/>
            </a:pPr>
            <a:r>
              <a:rPr lang="en-US" dirty="0">
                <a:highlight>
                  <a:srgbClr val="FCFCFC"/>
                </a:highlight>
              </a:rPr>
              <a:t>Ensure adequate management and staffing for ongoing implementation</a:t>
            </a:r>
          </a:p>
          <a:p>
            <a:pPr marL="556895" lvl="1" indent="-213995">
              <a:defRPr/>
            </a:pPr>
            <a:r>
              <a:rPr lang="en-US" dirty="0">
                <a:highlight>
                  <a:srgbClr val="FCFCFC"/>
                </a:highlight>
              </a:rPr>
              <a:t>Articulate your vision to external partners</a:t>
            </a:r>
          </a:p>
          <a:p>
            <a:pPr marL="0" indent="0">
              <a:buNone/>
              <a:defRPr/>
            </a:pPr>
            <a:endParaRPr lang="en-US" dirty="0">
              <a:highlight>
                <a:srgbClr val="FCFCFC"/>
              </a:highlight>
            </a:endParaRPr>
          </a:p>
          <a:p>
            <a:pPr marL="0" indent="0">
              <a:buNone/>
              <a:defRPr/>
            </a:pPr>
            <a:endParaRPr lang="en-US" dirty="0">
              <a:highlight>
                <a:srgbClr val="FCFCFC"/>
              </a:highlight>
            </a:endParaRPr>
          </a:p>
          <a:p>
            <a:pPr marL="158750" indent="0">
              <a:buNone/>
              <a:defRPr/>
            </a:pPr>
            <a:endParaRPr lang="en" u="sng" dirty="0">
              <a:solidFill>
                <a:srgbClr val="1155CC"/>
              </a:solidFill>
              <a:highlight>
                <a:srgbClr val="FCFCFC"/>
              </a:highlight>
              <a:latin typeface="Roboto"/>
              <a:ea typeface="Roboto"/>
            </a:endParaRPr>
          </a:p>
        </p:txBody>
      </p:sp>
      <p:sp>
        <p:nvSpPr>
          <p:cNvPr id="4" name="Slide Number Placeholder 3"/>
          <p:cNvSpPr>
            <a:spLocks noGrp="1"/>
          </p:cNvSpPr>
          <p:nvPr>
            <p:ph type="sldNum" sz="quarter" idx="10"/>
          </p:nvPr>
        </p:nvSpPr>
        <p:spPr/>
        <p:txBody>
          <a:bodyPr/>
          <a:lstStyle/>
          <a:p>
            <a:fld id="{C86F15E9-0BE7-4FE3-9441-9D32F4679029}" type="slidenum">
              <a:rPr lang="en-US" smtClean="0"/>
              <a:pPr/>
              <a:t>23</a:t>
            </a:fld>
            <a:endParaRPr lang="en-US" dirty="0"/>
          </a:p>
        </p:txBody>
      </p:sp>
    </p:spTree>
    <p:extLst>
      <p:ext uri="{BB962C8B-B14F-4D97-AF65-F5344CB8AC3E}">
        <p14:creationId xmlns:p14="http://schemas.microsoft.com/office/powerpoint/2010/main" val="3433040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r>
              <a:rPr lang="en-US" b="1" dirty="0"/>
              <a:t>Examples:</a:t>
            </a:r>
          </a:p>
          <a:p>
            <a:pPr marL="0" indent="0">
              <a:buNone/>
            </a:pPr>
            <a:r>
              <a:rPr lang="en-US" b="1" u="sng" dirty="0"/>
              <a:t>(Click)</a:t>
            </a:r>
            <a:endParaRPr lang="en-US" b="1" dirty="0"/>
          </a:p>
          <a:p>
            <a:pPr marL="0" indent="0">
              <a:buNone/>
            </a:pPr>
            <a:r>
              <a:rPr lang="en-US" b="1" dirty="0"/>
              <a:t>South Carolina: </a:t>
            </a:r>
            <a:endParaRPr lang="en-US" dirty="0"/>
          </a:p>
          <a:p>
            <a:pPr marL="556895" lvl="1" indent="-213995">
              <a:buChar char="•"/>
            </a:pPr>
            <a:r>
              <a:rPr lang="en-US" dirty="0"/>
              <a:t>Ensuring and setting aside resources for quality data, funds, and educated work-force</a:t>
            </a:r>
          </a:p>
          <a:p>
            <a:pPr marL="556895" lvl="1" indent="-213995">
              <a:buChar char="•"/>
            </a:pPr>
            <a:r>
              <a:rPr lang="en-US" dirty="0"/>
              <a:t>Goals and strategies related to human resources, information services, and financial resources </a:t>
            </a:r>
            <a:r>
              <a:rPr lang="en-US" b="1" u="sng" dirty="0"/>
              <a:t>(Click)</a:t>
            </a:r>
            <a:endParaRPr lang="en-US" dirty="0"/>
          </a:p>
          <a:p>
            <a:pPr marL="0" indent="0">
              <a:buNone/>
            </a:pPr>
            <a:r>
              <a:rPr lang="en-US" b="1" dirty="0"/>
              <a:t>Maryland: </a:t>
            </a:r>
            <a:r>
              <a:rPr lang="en-US" dirty="0"/>
              <a:t>plan addresses training professionals, patients, and caregivers in several sections of the document </a:t>
            </a:r>
            <a:r>
              <a:rPr lang="en-US" b="1" u="sng" dirty="0"/>
              <a:t>(Click)</a:t>
            </a:r>
            <a:endParaRPr lang="en-US" dirty="0"/>
          </a:p>
          <a:p>
            <a:pPr marL="0" indent="0">
              <a:buNone/>
            </a:pPr>
            <a:endParaRPr lang="en-US" dirty="0"/>
          </a:p>
          <a:p>
            <a:pPr marL="0" indent="0">
              <a:buNone/>
            </a:pPr>
            <a:r>
              <a:rPr lang="en-US" b="1" dirty="0"/>
              <a:t>District of Columbia</a:t>
            </a:r>
            <a:r>
              <a:rPr lang="en-US" dirty="0"/>
              <a:t>: budget breakdown for plan implementation, which includes a $75,000 specifically defined for coalition member technical assistance and capacity building</a:t>
            </a:r>
          </a:p>
          <a:p>
            <a:pPr marL="285750" indent="-285750">
              <a:buChar char="•"/>
            </a:pPr>
            <a:endParaRPr lang="en-US" dirty="0"/>
          </a:p>
          <a:p>
            <a:pPr marL="285750" indent="-285750">
              <a:buChar char="•"/>
            </a:pPr>
            <a:endParaRPr lang="en-US" dirty="0"/>
          </a:p>
          <a:p>
            <a:pPr marL="0" indent="0">
              <a:buNone/>
            </a:pPr>
            <a:endParaRPr lang="en-US" b="1" dirty="0"/>
          </a:p>
        </p:txBody>
      </p:sp>
    </p:spTree>
    <p:extLst>
      <p:ext uri="{BB962C8B-B14F-4D97-AF65-F5344CB8AC3E}">
        <p14:creationId xmlns:p14="http://schemas.microsoft.com/office/powerpoint/2010/main" val="40261570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FontTx/>
              <a:buNone/>
            </a:pPr>
            <a:r>
              <a:rPr lang="en-US" dirty="0"/>
              <a:t>Some more hypothetical examples from the FLU-FIT case study:</a:t>
            </a:r>
          </a:p>
          <a:p>
            <a:endParaRPr lang="en-US" dirty="0"/>
          </a:p>
          <a:p>
            <a:r>
              <a:rPr lang="en-US" dirty="0"/>
              <a:t>Maybe the program leads to:</a:t>
            </a:r>
          </a:p>
          <a:p>
            <a:pPr lvl="1">
              <a:lnSpc>
                <a:spcPct val="150000"/>
              </a:lnSpc>
              <a:spcAft>
                <a:spcPts val="1000"/>
              </a:spcAft>
            </a:pPr>
            <a:r>
              <a:rPr lang="en-US" sz="1100" dirty="0">
                <a:ea typeface="Arial"/>
                <a:cs typeface="Arial"/>
                <a:sym typeface="Arial"/>
              </a:rPr>
              <a:t>Training pharmacy students about cancer screening goals</a:t>
            </a:r>
            <a:endParaRPr lang="en-US" sz="1050" dirty="0"/>
          </a:p>
          <a:p>
            <a:pPr lvl="1">
              <a:lnSpc>
                <a:spcPct val="150000"/>
              </a:lnSpc>
              <a:spcAft>
                <a:spcPts val="1000"/>
              </a:spcAft>
            </a:pPr>
            <a:r>
              <a:rPr lang="en-US" sz="1100" dirty="0">
                <a:cs typeface="Arial"/>
                <a:sym typeface="Arial"/>
              </a:rPr>
              <a:t>Inclusion of FLU-FIT program in pharmacy school curriculum</a:t>
            </a:r>
            <a:r>
              <a:rPr lang="en-US" sz="1100" dirty="0"/>
              <a:t> </a:t>
            </a:r>
          </a:p>
          <a:p>
            <a:pPr marL="914400" marR="0" lvl="1" indent="-298450" algn="l" defTabSz="914400" rtl="0" eaLnBrk="1" fontAlgn="auto" latinLnBrk="0" hangingPunct="1">
              <a:lnSpc>
                <a:spcPct val="150000"/>
              </a:lnSpc>
              <a:spcBef>
                <a:spcPts val="0"/>
              </a:spcBef>
              <a:spcAft>
                <a:spcPts val="1000"/>
              </a:spcAft>
              <a:buClr>
                <a:srgbClr val="000000"/>
              </a:buClr>
              <a:buSzPts val="1100"/>
              <a:buFont typeface="Arial"/>
              <a:buChar char="○"/>
              <a:tabLst/>
              <a:defRPr/>
            </a:pPr>
            <a:r>
              <a:rPr lang="en-US" sz="1100" dirty="0"/>
              <a:t>Culture of health developing at intervention sites; screening for social determinants and cancer screening status at pharmacies in Ward 7 as a result of community leadership inclusion. </a:t>
            </a:r>
            <a:r>
              <a:rPr lang="en-US" sz="1100" b="0" i="0" u="none" strike="noStrike" cap="none" dirty="0">
                <a:solidFill>
                  <a:srgbClr val="000000"/>
                </a:solidFill>
                <a:effectLst/>
                <a:latin typeface="Arial"/>
                <a:ea typeface="Arial"/>
                <a:cs typeface="Arial"/>
                <a:sym typeface="Arial"/>
              </a:rPr>
              <a:t>This can be seen as an extension of equity coming from the momentum of equitable implementation. This leads to the path of justice, where systemic barriers are removed.</a:t>
            </a:r>
            <a:r>
              <a:rPr lang="en-US" dirty="0">
                <a:effectLst/>
              </a:rPr>
              <a:t> </a:t>
            </a:r>
            <a:endParaRPr lang="en-US" sz="1100" dirty="0"/>
          </a:p>
          <a:p>
            <a:pPr marL="1371600" marR="0" lvl="2" indent="-298450" algn="l" defTabSz="914400" rtl="0" eaLnBrk="1" fontAlgn="auto" latinLnBrk="0" hangingPunct="1">
              <a:lnSpc>
                <a:spcPct val="150000"/>
              </a:lnSpc>
              <a:spcBef>
                <a:spcPts val="0"/>
              </a:spcBef>
              <a:spcAft>
                <a:spcPts val="1000"/>
              </a:spcAft>
              <a:buClr>
                <a:srgbClr val="000000"/>
              </a:buClr>
              <a:buSzPts val="1100"/>
              <a:buFont typeface="Arial"/>
              <a:buChar char="○"/>
              <a:tabLst/>
              <a:defRPr/>
            </a:pPr>
            <a:endParaRPr lang="en-US" sz="1100" b="1" dirty="0"/>
          </a:p>
        </p:txBody>
      </p:sp>
    </p:spTree>
    <p:extLst>
      <p:ext uri="{BB962C8B-B14F-4D97-AF65-F5344CB8AC3E}">
        <p14:creationId xmlns:p14="http://schemas.microsoft.com/office/powerpoint/2010/main" val="1450182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Next, we will examine Evaluation.</a:t>
            </a:r>
          </a:p>
        </p:txBody>
      </p:sp>
    </p:spTree>
    <p:extLst>
      <p:ext uri="{BB962C8B-B14F-4D97-AF65-F5344CB8AC3E}">
        <p14:creationId xmlns:p14="http://schemas.microsoft.com/office/powerpoint/2010/main" val="2066789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 sz="1100" b="0" dirty="0"/>
              <a:t>You heard lots about RE-AIM in the last session.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dirty="0"/>
              <a:t>The main goal of evaluation is to inform the next round of planning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2400" dirty="0"/>
              <a:t>You can repeat aspects of RE-AIM process for each cycle of improvement</a:t>
            </a:r>
          </a:p>
          <a:p>
            <a:pPr marL="556895" lvl="1" indent="-213995">
              <a:spcAft>
                <a:spcPts val="1000"/>
              </a:spcAft>
            </a:pPr>
            <a:r>
              <a:rPr lang="en" sz="2400" dirty="0"/>
              <a:t>You can also develop organizational capacity to perform evaluation</a:t>
            </a:r>
          </a:p>
          <a:p>
            <a:pPr marL="556895" lvl="1" indent="-213995">
              <a:spcAft>
                <a:spcPts val="1000"/>
              </a:spcAft>
            </a:pPr>
            <a:r>
              <a:rPr lang="en" sz="2400" dirty="0"/>
              <a:t>Work to set new goals with communities of interest to help with sustainability – so that interests are aligned</a:t>
            </a:r>
          </a:p>
          <a:p>
            <a:pPr marL="556895" lvl="1" indent="-213995"/>
            <a:r>
              <a:rPr lang="en" sz="2400" dirty="0"/>
              <a:t>Make sure you </a:t>
            </a:r>
            <a:r>
              <a:rPr lang="en" sz="2400" b="1" dirty="0"/>
              <a:t>share</a:t>
            </a:r>
            <a:r>
              <a:rPr lang="en" sz="2400" dirty="0"/>
              <a:t> evaluation results with external stakeholders to increase buy-in and show feasibility</a:t>
            </a:r>
          </a:p>
          <a:p>
            <a:pPr marL="1014095" marR="0" lvl="2" indent="-213995"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In this case, when showing value for stakeholders concerned most about sustainability, you may want to highlight effectiveness and maintenance.  </a:t>
            </a:r>
          </a:p>
          <a:p>
            <a:r>
              <a:rPr lang="en-US" dirty="0"/>
              <a:t>Remember, you don’t have to evaluate all of these constructs all the time. Your activities should fit with the bigger picture of your context.</a:t>
            </a:r>
          </a:p>
        </p:txBody>
      </p:sp>
    </p:spTree>
    <p:extLst>
      <p:ext uri="{BB962C8B-B14F-4D97-AF65-F5344CB8AC3E}">
        <p14:creationId xmlns:p14="http://schemas.microsoft.com/office/powerpoint/2010/main" val="1047729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spcAft>
                <a:spcPts val="1000"/>
              </a:spcAft>
              <a:buNone/>
            </a:pPr>
            <a:r>
              <a:rPr lang="en-US" sz="2400" b="0" dirty="0"/>
              <a:t>A real-world example: Texas included in their cancer plan </a:t>
            </a:r>
            <a:r>
              <a:rPr lang="en-US" sz="2400" dirty="0">
                <a:solidFill>
                  <a:srgbClr val="0097DA"/>
                </a:solidFill>
              </a:rPr>
              <a:t>SMART objectives based on a review of initial and ongoing data</a:t>
            </a:r>
            <a:r>
              <a:rPr lang="en-US" sz="2400" dirty="0"/>
              <a:t>, with consideration of factors such as available resources, barriers, and capacity for implementation of strategic actions. </a:t>
            </a:r>
          </a:p>
          <a:p>
            <a:pPr marL="1014095" lvl="2" indent="-213995"/>
            <a:r>
              <a:rPr lang="en-US" dirty="0"/>
              <a:t>Here you see from the Texas plan the Baseline and Target percentages for colorectal cancer screening very clearly laid out. They had around a 60% baseline colorectal cancer screening rate and set a target of 80% by 2023. </a:t>
            </a:r>
          </a:p>
          <a:p>
            <a:pPr marL="1014095" lvl="2" indent="-213995"/>
            <a:r>
              <a:rPr lang="en-US" dirty="0"/>
              <a:t>So their evaluation was focused on the R of RE-AIM—a 20% increase in reach of CRC screening</a:t>
            </a:r>
          </a:p>
        </p:txBody>
      </p:sp>
    </p:spTree>
    <p:extLst>
      <p:ext uri="{BB962C8B-B14F-4D97-AF65-F5344CB8AC3E}">
        <p14:creationId xmlns:p14="http://schemas.microsoft.com/office/powerpoint/2010/main" val="1397654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We need to be evaluating from the beginning to show value and to show the importance of maintaining and sustaining an initiative, but you can use RE-AIM to structure your description of sustainability.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457200" indent="-457200">
              <a:spcAft>
                <a:spcPts val="1000"/>
              </a:spcAft>
              <a:buAutoNum type="arabicPeriod"/>
            </a:pPr>
            <a:r>
              <a:rPr lang="en-US" sz="1100" dirty="0"/>
              <a:t>Who is/isn’t reached by the EBI at various points over long term?</a:t>
            </a:r>
            <a:endParaRPr lang="en-US" dirty="0"/>
          </a:p>
          <a:p>
            <a:pPr marL="457200" indent="-457200">
              <a:spcAft>
                <a:spcPts val="1000"/>
              </a:spcAft>
              <a:buAutoNum type="arabicPeriod"/>
            </a:pPr>
            <a:r>
              <a:rPr lang="en-US" sz="1100" dirty="0"/>
              <a:t>Does the EBI continue to be effective at various points over time?</a:t>
            </a:r>
          </a:p>
          <a:p>
            <a:pPr marL="457200" indent="-457200">
              <a:spcAft>
                <a:spcPts val="1000"/>
              </a:spcAft>
              <a:buAutoNum type="arabicPeriod"/>
            </a:pPr>
            <a:r>
              <a:rPr lang="en-US" sz="1100" dirty="0"/>
              <a:t>Which settings continue to deliver the EBI over time?</a:t>
            </a:r>
          </a:p>
          <a:p>
            <a:pPr marL="457200" indent="-457200">
              <a:spcAft>
                <a:spcPts val="1000"/>
              </a:spcAft>
              <a:buAutoNum type="arabicPeriod"/>
            </a:pPr>
            <a:r>
              <a:rPr lang="en-US" sz="1100" dirty="0"/>
              <a:t>Are certain implementation strategies having sustained impact?</a:t>
            </a:r>
          </a:p>
          <a:p>
            <a:endParaRPr lang="en-US" dirty="0"/>
          </a:p>
        </p:txBody>
      </p:sp>
    </p:spTree>
    <p:extLst>
      <p:ext uri="{BB962C8B-B14F-4D97-AF65-F5344CB8AC3E}">
        <p14:creationId xmlns:p14="http://schemas.microsoft.com/office/powerpoint/2010/main" val="4164017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Here are our main learning objectives for this session.</a:t>
            </a:r>
          </a:p>
          <a:p>
            <a:pPr marL="914400" lvl="1" indent="-457200">
              <a:lnSpc>
                <a:spcPct val="150000"/>
              </a:lnSpc>
              <a:spcAft>
                <a:spcPts val="200"/>
              </a:spcAft>
              <a:buAutoNum type="arabicPeriod"/>
            </a:pPr>
            <a:r>
              <a:rPr lang="en-US" sz="1100" dirty="0"/>
              <a:t>Identify elements critical for sustaining an intervention</a:t>
            </a:r>
            <a:endParaRPr lang="en-US" dirty="0"/>
          </a:p>
          <a:p>
            <a:pPr marL="914400" lvl="1" indent="-457200">
              <a:lnSpc>
                <a:spcPct val="150000"/>
              </a:lnSpc>
              <a:spcAft>
                <a:spcPts val="200"/>
              </a:spcAft>
              <a:buAutoNum type="arabicPeriod"/>
            </a:pPr>
            <a:r>
              <a:rPr lang="en-US" sz="1100" dirty="0"/>
              <a:t>Describe how to integrate a sustainability tool into cancer screening implementation planning</a:t>
            </a:r>
          </a:p>
          <a:p>
            <a:endParaRPr lang="en-US" dirty="0"/>
          </a:p>
        </p:txBody>
      </p:sp>
    </p:spTree>
    <p:extLst>
      <p:ext uri="{BB962C8B-B14F-4D97-AF65-F5344CB8AC3E}">
        <p14:creationId xmlns:p14="http://schemas.microsoft.com/office/powerpoint/2010/main" val="2373566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Adaptation is another important element of sustainability.</a:t>
            </a:r>
          </a:p>
        </p:txBody>
      </p:sp>
    </p:spTree>
    <p:extLst>
      <p:ext uri="{BB962C8B-B14F-4D97-AF65-F5344CB8AC3E}">
        <p14:creationId xmlns:p14="http://schemas.microsoft.com/office/powerpoint/2010/main" val="38048409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“Real-world” contexts require </a:t>
            </a:r>
            <a:r>
              <a:rPr lang="en-US" dirty="0"/>
              <a:t>adaptation, capacity building, responsiveness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Choose what you're sustaining; pay attention to what you are putting your effort towards sustaining</a:t>
            </a:r>
          </a:p>
          <a:p>
            <a:r>
              <a:rPr lang="en-US" dirty="0"/>
              <a:t>Periodically review the evidence base and compare it to what you are currently doing in practice.  </a:t>
            </a:r>
          </a:p>
          <a:p>
            <a:r>
              <a:rPr lang="en-US" dirty="0"/>
              <a:t>Assess how well the EBIs that are institutionalized fit your changing context and adapt accordingly</a:t>
            </a:r>
          </a:p>
          <a:p>
            <a:endParaRPr lang="en-US" dirty="0"/>
          </a:p>
          <a:p>
            <a:endParaRPr lang="en-US" dirty="0"/>
          </a:p>
          <a:p>
            <a:endParaRPr lang="en-US" dirty="0"/>
          </a:p>
        </p:txBody>
      </p:sp>
    </p:spTree>
    <p:extLst>
      <p:ext uri="{BB962C8B-B14F-4D97-AF65-F5344CB8AC3E}">
        <p14:creationId xmlns:p14="http://schemas.microsoft.com/office/powerpoint/2010/main" val="833504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You don't have to sustain everything at all times for all people.</a:t>
            </a:r>
          </a:p>
          <a:p>
            <a:pPr marL="0" indent="0">
              <a:lnSpc>
                <a:spcPct val="114999"/>
              </a:lnSpc>
              <a:spcAft>
                <a:spcPts val="1000"/>
              </a:spcAft>
              <a:buNone/>
            </a:pPr>
            <a:r>
              <a:rPr lang="en-US" sz="2000" dirty="0"/>
              <a:t>For example, there may be changes to the evidence base. </a:t>
            </a:r>
            <a:r>
              <a:rPr lang="en-US" sz="2000" b="1" u="sng" dirty="0"/>
              <a:t>(Click) </a:t>
            </a:r>
            <a:r>
              <a:rPr lang="en-US" sz="2000" dirty="0"/>
              <a:t>For example--</a:t>
            </a:r>
            <a:endParaRPr lang="en-US" dirty="0"/>
          </a:p>
          <a:p>
            <a:pPr marL="556895" lvl="1" indent="-213995">
              <a:lnSpc>
                <a:spcPct val="114999"/>
              </a:lnSpc>
              <a:spcAft>
                <a:spcPts val="1000"/>
              </a:spcAft>
            </a:pPr>
            <a:r>
              <a:rPr lang="en-US" sz="2000" dirty="0"/>
              <a:t>Adapt to evolving guidelines by lengthening the interval for cervical cancer screening with pap smear from </a:t>
            </a:r>
            <a:r>
              <a:rPr lang="en-US" sz="2000" b="1" dirty="0"/>
              <a:t>1</a:t>
            </a:r>
            <a:r>
              <a:rPr lang="en-US" sz="2000" dirty="0"/>
              <a:t> to </a:t>
            </a:r>
            <a:r>
              <a:rPr lang="en-US" sz="2000" b="1" dirty="0"/>
              <a:t>3</a:t>
            </a:r>
            <a:r>
              <a:rPr lang="en-US" sz="2000" dirty="0"/>
              <a:t> years</a:t>
            </a:r>
          </a:p>
          <a:p>
            <a:pPr marL="0" indent="0">
              <a:lnSpc>
                <a:spcPct val="114999"/>
              </a:lnSpc>
              <a:spcAft>
                <a:spcPts val="1000"/>
              </a:spcAft>
              <a:buNone/>
            </a:pPr>
            <a:r>
              <a:rPr lang="en-US" sz="2000" dirty="0"/>
              <a:t>There may be changes in the context: </a:t>
            </a:r>
            <a:r>
              <a:rPr lang="en-US" sz="2000" b="1" u="sng" dirty="0"/>
              <a:t>(Click)</a:t>
            </a:r>
            <a:endParaRPr lang="en-US" sz="2000" dirty="0"/>
          </a:p>
          <a:p>
            <a:pPr marL="556895" lvl="1" indent="-213995">
              <a:lnSpc>
                <a:spcPct val="114999"/>
              </a:lnSpc>
              <a:spcAft>
                <a:spcPts val="1000"/>
              </a:spcAft>
            </a:pPr>
            <a:r>
              <a:rPr lang="en-US" sz="2000" dirty="0"/>
              <a:t>COVID-19 Pandemic: Drive by FLU-FIT Programs and changing locations for program to other innovative sites</a:t>
            </a:r>
            <a:endParaRPr lang="en-US" dirty="0"/>
          </a:p>
          <a:p>
            <a:pPr marL="0" indent="0">
              <a:lnSpc>
                <a:spcPct val="114999"/>
              </a:lnSpc>
              <a:spcAft>
                <a:spcPts val="1000"/>
              </a:spcAft>
              <a:buNone/>
            </a:pPr>
            <a:r>
              <a:rPr lang="en-US" sz="2000" dirty="0"/>
              <a:t>Lastly, there may be changes in the fit between context and evidence: </a:t>
            </a:r>
            <a:r>
              <a:rPr lang="en-US" sz="2000" b="1" u="sng" dirty="0"/>
              <a:t>(Click)</a:t>
            </a:r>
            <a:endParaRPr lang="en-US" sz="2000" dirty="0"/>
          </a:p>
          <a:p>
            <a:pPr marL="556895" lvl="1" indent="-213995">
              <a:lnSpc>
                <a:spcPct val="114999"/>
              </a:lnSpc>
              <a:spcAft>
                <a:spcPts val="1000"/>
              </a:spcAft>
            </a:pPr>
            <a:r>
              <a:rPr lang="en-US" sz="2000" dirty="0"/>
              <a:t>Maybe the telehealth environment no longer fits a screening program’s delivery of health promotion messages</a:t>
            </a:r>
            <a:endParaRPr lang="en-US" dirty="0"/>
          </a:p>
          <a:p>
            <a:endParaRPr lang="en-US" dirty="0"/>
          </a:p>
        </p:txBody>
      </p:sp>
    </p:spTree>
    <p:extLst>
      <p:ext uri="{BB962C8B-B14F-4D97-AF65-F5344CB8AC3E}">
        <p14:creationId xmlns:p14="http://schemas.microsoft.com/office/powerpoint/2010/main" val="14255601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Communication is another key element of sustainability.</a:t>
            </a:r>
          </a:p>
        </p:txBody>
      </p:sp>
    </p:spTree>
    <p:extLst>
      <p:ext uri="{BB962C8B-B14F-4D97-AF65-F5344CB8AC3E}">
        <p14:creationId xmlns:p14="http://schemas.microsoft.com/office/powerpoint/2010/main" val="7512013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lnSpc>
                <a:spcPct val="114999"/>
              </a:lnSpc>
              <a:spcAft>
                <a:spcPts val="1000"/>
              </a:spcAft>
              <a:buNone/>
            </a:pPr>
            <a:endParaRPr lang="en-US" sz="2400" b="1" dirty="0"/>
          </a:p>
          <a:p>
            <a:pPr marL="0" indent="0">
              <a:lnSpc>
                <a:spcPct val="114999"/>
              </a:lnSpc>
              <a:spcAft>
                <a:spcPts val="1000"/>
              </a:spcAft>
              <a:buNone/>
            </a:pPr>
            <a:r>
              <a:rPr lang="en-US" sz="2400" dirty="0"/>
              <a:t>Make sure to communicate with the population of focus</a:t>
            </a:r>
            <a:endParaRPr lang="en-US" dirty="0"/>
          </a:p>
          <a:p>
            <a:pPr marL="556895" lvl="1" indent="-213995">
              <a:lnSpc>
                <a:spcPct val="114999"/>
              </a:lnSpc>
              <a:spcAft>
                <a:spcPts val="1000"/>
              </a:spcAft>
            </a:pPr>
            <a:r>
              <a:rPr lang="en-US" sz="2400" dirty="0"/>
              <a:t>Demonstrate and communicate </a:t>
            </a:r>
            <a:r>
              <a:rPr lang="en-US" sz="2400" dirty="0">
                <a:solidFill>
                  <a:srgbClr val="0097DA"/>
                </a:solidFill>
              </a:rPr>
              <a:t>needs and value</a:t>
            </a:r>
            <a:r>
              <a:rPr lang="en-US" sz="2400" dirty="0"/>
              <a:t> to leadership and to the public</a:t>
            </a:r>
          </a:p>
          <a:p>
            <a:pPr marL="556895" lvl="1" indent="-213995">
              <a:lnSpc>
                <a:spcPct val="114999"/>
              </a:lnSpc>
              <a:spcAft>
                <a:spcPts val="1000"/>
              </a:spcAft>
            </a:pPr>
            <a:r>
              <a:rPr lang="en-US" sz="2400" dirty="0">
                <a:solidFill>
                  <a:srgbClr val="0097DA"/>
                </a:solidFill>
              </a:rPr>
              <a:t>Market </a:t>
            </a:r>
            <a:r>
              <a:rPr lang="en-US" sz="2400" dirty="0"/>
              <a:t>new initiatives to generate interest and awareness</a:t>
            </a:r>
          </a:p>
          <a:p>
            <a:pPr marL="556895" lvl="1" indent="-213995">
              <a:lnSpc>
                <a:spcPct val="114999"/>
              </a:lnSpc>
              <a:spcAft>
                <a:spcPts val="1000"/>
              </a:spcAft>
            </a:pPr>
            <a:r>
              <a:rPr lang="en-US" sz="2400" dirty="0"/>
              <a:t>Consider </a:t>
            </a:r>
            <a:r>
              <a:rPr lang="en-US" sz="2400" dirty="0">
                <a:solidFill>
                  <a:srgbClr val="0097DA"/>
                </a:solidFill>
              </a:rPr>
              <a:t>varied strategies</a:t>
            </a:r>
            <a:r>
              <a:rPr lang="en-US" sz="2400" dirty="0"/>
              <a:t> and modes of communication </a:t>
            </a:r>
          </a:p>
          <a:p>
            <a:endParaRPr lang="en-US" dirty="0"/>
          </a:p>
        </p:txBody>
      </p:sp>
    </p:spTree>
    <p:extLst>
      <p:ext uri="{BB962C8B-B14F-4D97-AF65-F5344CB8AC3E}">
        <p14:creationId xmlns:p14="http://schemas.microsoft.com/office/powerpoint/2010/main" val="8224332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lnSpc>
                <a:spcPct val="114999"/>
              </a:lnSpc>
              <a:spcAft>
                <a:spcPts val="1000"/>
              </a:spcAft>
              <a:buNone/>
            </a:pPr>
            <a:endParaRPr lang="en-US" sz="2400" b="1" dirty="0"/>
          </a:p>
          <a:p>
            <a:pPr marL="0" indent="0">
              <a:lnSpc>
                <a:spcPct val="114999"/>
              </a:lnSpc>
              <a:spcAft>
                <a:spcPts val="1000"/>
              </a:spcAft>
              <a:buNone/>
            </a:pPr>
            <a:r>
              <a:rPr lang="en-US" sz="2400" b="1" dirty="0"/>
              <a:t>Examples:</a:t>
            </a:r>
          </a:p>
          <a:p>
            <a:pPr marL="0" indent="0">
              <a:lnSpc>
                <a:spcPct val="114999"/>
              </a:lnSpc>
              <a:spcAft>
                <a:spcPts val="1000"/>
              </a:spcAft>
              <a:buNone/>
            </a:pPr>
            <a:r>
              <a:rPr lang="en-US" sz="2400" b="1" dirty="0"/>
              <a:t>NE: </a:t>
            </a:r>
            <a:r>
              <a:rPr lang="en-US" sz="2400" dirty="0"/>
              <a:t>Development of state-wide messaging campaigns – they are doing it a third year</a:t>
            </a:r>
            <a:endParaRPr lang="en-US" dirty="0"/>
          </a:p>
          <a:p>
            <a:pPr marL="0" marR="0" lvl="0" indent="0" algn="l" defTabSz="914400" rtl="0" eaLnBrk="1" fontAlgn="auto" latinLnBrk="0" hangingPunct="1">
              <a:lnSpc>
                <a:spcPct val="114999"/>
              </a:lnSpc>
              <a:spcBef>
                <a:spcPts val="0"/>
              </a:spcBef>
              <a:spcAft>
                <a:spcPts val="1000"/>
              </a:spcAft>
              <a:buClr>
                <a:srgbClr val="000000"/>
              </a:buClr>
              <a:buSzPts val="1100"/>
              <a:buFont typeface="Arial"/>
              <a:buNone/>
              <a:tabLst/>
              <a:defRPr/>
            </a:pPr>
            <a:r>
              <a:rPr lang="en-US" sz="2400" b="1" dirty="0"/>
              <a:t>California: </a:t>
            </a:r>
            <a:r>
              <a:rPr lang="en-US" sz="2400" dirty="0"/>
              <a:t>Participated in media efforts regarding policy education encouraging </a:t>
            </a:r>
            <a:r>
              <a:rPr lang="en-US" sz="1100" b="0" i="0" u="none" strike="noStrike" cap="none" dirty="0">
                <a:solidFill>
                  <a:srgbClr val="000000"/>
                </a:solidFill>
                <a:effectLst/>
                <a:latin typeface="Arial"/>
                <a:ea typeface="Arial"/>
                <a:cs typeface="Arial"/>
                <a:sym typeface="Arial"/>
              </a:rPr>
              <a:t>increased cancer control funding</a:t>
            </a:r>
            <a:endParaRPr lang="en-US" sz="2400" dirty="0"/>
          </a:p>
          <a:p>
            <a:pPr marL="0" indent="0">
              <a:lnSpc>
                <a:spcPct val="114999"/>
              </a:lnSpc>
              <a:spcAft>
                <a:spcPts val="1000"/>
              </a:spcAft>
              <a:buNone/>
            </a:pPr>
            <a:r>
              <a:rPr lang="en-US" sz="2400" dirty="0"/>
              <a:t>Educating about policy can help public, healthcare professionals, and policy makers garner support for funding</a:t>
            </a:r>
          </a:p>
          <a:p>
            <a:endParaRPr lang="en-US" dirty="0"/>
          </a:p>
        </p:txBody>
      </p:sp>
    </p:spTree>
    <p:extLst>
      <p:ext uri="{BB962C8B-B14F-4D97-AF65-F5344CB8AC3E}">
        <p14:creationId xmlns:p14="http://schemas.microsoft.com/office/powerpoint/2010/main" val="26246903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FontTx/>
              <a:buNone/>
            </a:pPr>
            <a:r>
              <a:rPr lang="en-US" dirty="0"/>
              <a:t>From our case study:</a:t>
            </a:r>
            <a:r>
              <a:rPr lang="en-US" sz="1100" dirty="0">
                <a:cs typeface="Arial"/>
                <a:sym typeface="Arial"/>
              </a:rPr>
              <a:t> A communication strategy would be to share</a:t>
            </a:r>
            <a:r>
              <a:rPr lang="en-US" sz="1100" dirty="0">
                <a:ea typeface="Arial"/>
                <a:cs typeface="Arial"/>
                <a:sym typeface="Arial"/>
              </a:rPr>
              <a:t> advertisements to recruit more pharmacies and customers to participate</a:t>
            </a:r>
            <a:endParaRPr lang="en-US" dirty="0"/>
          </a:p>
        </p:txBody>
      </p:sp>
    </p:spTree>
    <p:extLst>
      <p:ext uri="{BB962C8B-B14F-4D97-AF65-F5344CB8AC3E}">
        <p14:creationId xmlns:p14="http://schemas.microsoft.com/office/powerpoint/2010/main" val="36713310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Last, we will examine the role of Strategic Planning as a sustainability element.</a:t>
            </a:r>
          </a:p>
        </p:txBody>
      </p:sp>
    </p:spTree>
    <p:extLst>
      <p:ext uri="{BB962C8B-B14F-4D97-AF65-F5344CB8AC3E}">
        <p14:creationId xmlns:p14="http://schemas.microsoft.com/office/powerpoint/2010/main" val="36709587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spcAft>
                <a:spcPts val="1000"/>
              </a:spcAft>
            </a:pPr>
            <a:r>
              <a:rPr lang="en-US" sz="1100" dirty="0"/>
              <a:t>These four points help with strategic planning:</a:t>
            </a:r>
          </a:p>
          <a:p>
            <a:pPr lvl="1">
              <a:spcAft>
                <a:spcPts val="1000"/>
              </a:spcAft>
            </a:pPr>
            <a:r>
              <a:rPr lang="en-US" sz="1100" dirty="0"/>
              <a:t>Identify and plan for future resource needs</a:t>
            </a:r>
            <a:endParaRPr lang="en-US" dirty="0"/>
          </a:p>
          <a:p>
            <a:pPr lvl="1">
              <a:spcAft>
                <a:spcPts val="1000"/>
              </a:spcAft>
            </a:pPr>
            <a:r>
              <a:rPr lang="en-US" sz="1100" dirty="0"/>
              <a:t>Maintain clear roles and responsibilities </a:t>
            </a:r>
          </a:p>
          <a:p>
            <a:pPr lvl="1">
              <a:spcAft>
                <a:spcPts val="1000"/>
              </a:spcAft>
            </a:pPr>
            <a:r>
              <a:rPr lang="en-US" sz="1100" dirty="0"/>
              <a:t>Create a long-term financial plan</a:t>
            </a:r>
          </a:p>
          <a:p>
            <a:pPr lvl="1">
              <a:spcAft>
                <a:spcPts val="1000"/>
              </a:spcAft>
            </a:pPr>
            <a:r>
              <a:rPr lang="en-US" sz="1100" dirty="0"/>
              <a:t>Create a sustainability plan, considering the PSAT domains we just spoke about.</a:t>
            </a:r>
          </a:p>
          <a:p>
            <a:endParaRPr lang="en-US" dirty="0"/>
          </a:p>
        </p:txBody>
      </p:sp>
    </p:spTree>
    <p:extLst>
      <p:ext uri="{BB962C8B-B14F-4D97-AF65-F5344CB8AC3E}">
        <p14:creationId xmlns:p14="http://schemas.microsoft.com/office/powerpoint/2010/main" val="11394740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1" dirty="0"/>
              <a:t>For example: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1" dirty="0"/>
              <a:t>Texas: </a:t>
            </a:r>
            <a:r>
              <a:rPr lang="en-US" sz="1100" dirty="0"/>
              <a:t>Each partner’s organizational capacity for intervention maintenance is taken into consideration when planning implementation</a:t>
            </a:r>
            <a:endParaRPr lang="en-US" dirty="0"/>
          </a:p>
          <a:p>
            <a:endParaRPr lang="en-US" dirty="0"/>
          </a:p>
        </p:txBody>
      </p:sp>
    </p:spTree>
    <p:extLst>
      <p:ext uri="{BB962C8B-B14F-4D97-AF65-F5344CB8AC3E}">
        <p14:creationId xmlns:p14="http://schemas.microsoft.com/office/powerpoint/2010/main" val="339061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FontTx/>
              <a:buNone/>
            </a:pPr>
            <a:endParaRPr lang="en-US" dirty="0"/>
          </a:p>
          <a:p>
            <a:r>
              <a:rPr lang="en-US" dirty="0"/>
              <a:t>And our map for the session:</a:t>
            </a:r>
          </a:p>
          <a:p>
            <a:pPr marL="1171575" lvl="2" indent="-457200">
              <a:lnSpc>
                <a:spcPct val="150000"/>
              </a:lnSpc>
              <a:spcBef>
                <a:spcPts val="0"/>
              </a:spcBef>
              <a:spcAft>
                <a:spcPts val="200"/>
              </a:spcAft>
              <a:buAutoNum type="arabicPeriod"/>
            </a:pPr>
            <a:r>
              <a:rPr lang="en-US" sz="2400" dirty="0">
                <a:solidFill>
                  <a:schemeClr val="tx2"/>
                </a:solidFill>
                <a:ea typeface="+mn-lt"/>
                <a:cs typeface="+mn-lt"/>
              </a:rPr>
              <a:t>Introduce sustainability as extension of previous sessions</a:t>
            </a:r>
            <a:endParaRPr lang="en-US" sz="1550" dirty="0">
              <a:solidFill>
                <a:schemeClr val="tx2"/>
              </a:solidFill>
              <a:ea typeface="+mn-lt"/>
              <a:cs typeface="+mn-lt"/>
            </a:endParaRPr>
          </a:p>
          <a:p>
            <a:pPr marL="1171575" lvl="2" indent="-457200">
              <a:lnSpc>
                <a:spcPct val="150000"/>
              </a:lnSpc>
              <a:spcBef>
                <a:spcPts val="0"/>
              </a:spcBef>
              <a:spcAft>
                <a:spcPts val="200"/>
              </a:spcAft>
              <a:buAutoNum type="arabicPeriod"/>
            </a:pPr>
            <a:r>
              <a:rPr lang="en-US" sz="2400" dirty="0">
                <a:solidFill>
                  <a:schemeClr val="tx1"/>
                </a:solidFill>
                <a:ea typeface="+mn-lt"/>
                <a:cs typeface="+mn-lt"/>
              </a:rPr>
              <a:t>Introduce sustainability elements from a tool using real CCC examples and hypothetical FLU-FIT case study examples</a:t>
            </a:r>
          </a:p>
          <a:p>
            <a:endParaRPr lang="en-US" dirty="0"/>
          </a:p>
          <a:p>
            <a:endParaRPr lang="en-US" dirty="0"/>
          </a:p>
        </p:txBody>
      </p:sp>
    </p:spTree>
    <p:extLst>
      <p:ext uri="{BB962C8B-B14F-4D97-AF65-F5344CB8AC3E}">
        <p14:creationId xmlns:p14="http://schemas.microsoft.com/office/powerpoint/2010/main" val="38711104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The past sessions of the training were built around the following skill bundles. We have made it back to the beginning with context, which is always changing and will continually needed assessed as an extension of your sustainability plan.</a:t>
            </a:r>
          </a:p>
        </p:txBody>
      </p:sp>
    </p:spTree>
    <p:extLst>
      <p:ext uri="{BB962C8B-B14F-4D97-AF65-F5344CB8AC3E}">
        <p14:creationId xmlns:p14="http://schemas.microsoft.com/office/powerpoint/2010/main" val="31351655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r>
              <a:rPr lang="en-US" b="0" dirty="0"/>
              <a:t>Remember that although </a:t>
            </a:r>
            <a:r>
              <a:rPr lang="en-US" dirty="0"/>
              <a:t>this training is focused on improving cancer screening,</a:t>
            </a:r>
            <a:r>
              <a:rPr lang="en-US" b="1" u="sng" dirty="0"/>
              <a:t> (Click)</a:t>
            </a:r>
            <a:r>
              <a:rPr lang="en-US" dirty="0"/>
              <a:t> the ideas in implementation science can be used for many other areas across the cancer continuum such as risk reduction, treatment, survivorship, and palliative care. </a:t>
            </a:r>
            <a:r>
              <a:rPr lang="en-US" b="1" u="sng" dirty="0"/>
              <a:t>(Click)</a:t>
            </a:r>
            <a:endParaRPr lang="en-US" dirty="0"/>
          </a:p>
          <a:p>
            <a:pPr marL="0" indent="0">
              <a:spcBef>
                <a:spcPct val="20000"/>
              </a:spcBef>
              <a:spcAft>
                <a:spcPct val="0"/>
              </a:spcAft>
              <a:buNone/>
            </a:pPr>
            <a:endParaRPr lang="en-US" dirty="0"/>
          </a:p>
          <a:p>
            <a:pPr>
              <a:buNone/>
            </a:pPr>
            <a:endParaRPr lang="en-US" dirty="0">
              <a:latin typeface="Calibri"/>
              <a:cs typeface="Calibri"/>
            </a:endParaRPr>
          </a:p>
        </p:txBody>
      </p:sp>
    </p:spTree>
    <p:extLst>
      <p:ext uri="{BB962C8B-B14F-4D97-AF65-F5344CB8AC3E}">
        <p14:creationId xmlns:p14="http://schemas.microsoft.com/office/powerpoint/2010/main" val="9440161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dirty="0">
                <a:highlight>
                  <a:srgbClr val="FCFCFC"/>
                </a:highlight>
              </a:rPr>
              <a:t>Tools listed here are all located in your companion guide.</a:t>
            </a: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sz="1100" b="1" dirty="0">
              <a:solidFill>
                <a:schemeClr val="bg2"/>
              </a:solidFill>
              <a:highlight>
                <a:srgbClr val="FCFCFC"/>
              </a:highlight>
            </a:endParaRPr>
          </a:p>
        </p:txBody>
      </p:sp>
      <p:sp>
        <p:nvSpPr>
          <p:cNvPr id="4" name="Slide Number Placeholder 3"/>
          <p:cNvSpPr>
            <a:spLocks noGrp="1"/>
          </p:cNvSpPr>
          <p:nvPr>
            <p:ph type="sldNum" sz="quarter" idx="10"/>
          </p:nvPr>
        </p:nvSpPr>
        <p:spPr/>
        <p:txBody>
          <a:bodyPr/>
          <a:lstStyle/>
          <a:p>
            <a:fld id="{C86F15E9-0BE7-4FE3-9441-9D32F4679029}" type="slidenum">
              <a:rPr lang="en-US" smtClean="0"/>
              <a:pPr/>
              <a:t>42</a:t>
            </a:fld>
            <a:endParaRPr lang="en-US" dirty="0"/>
          </a:p>
        </p:txBody>
      </p:sp>
    </p:spTree>
    <p:extLst>
      <p:ext uri="{BB962C8B-B14F-4D97-AF65-F5344CB8AC3E}">
        <p14:creationId xmlns:p14="http://schemas.microsoft.com/office/powerpoint/2010/main" val="34330401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As well as references.</a:t>
            </a:r>
            <a:endParaRPr lang="en-US" dirty="0">
              <a:highlight>
                <a:srgbClr val="FCFCFC"/>
              </a:highlight>
            </a:endParaRPr>
          </a:p>
        </p:txBody>
      </p:sp>
    </p:spTree>
    <p:extLst>
      <p:ext uri="{BB962C8B-B14F-4D97-AF65-F5344CB8AC3E}">
        <p14:creationId xmlns:p14="http://schemas.microsoft.com/office/powerpoint/2010/main" val="20308136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dirty="0"/>
              <a:t>Thank you to all those listed here who helped in developing this training.  </a:t>
            </a:r>
          </a:p>
        </p:txBody>
      </p:sp>
    </p:spTree>
    <p:extLst>
      <p:ext uri="{BB962C8B-B14F-4D97-AF65-F5344CB8AC3E}">
        <p14:creationId xmlns:p14="http://schemas.microsoft.com/office/powerpoint/2010/main" val="1927516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b="0" dirty="0">
                <a:ea typeface="Arial"/>
                <a:cs typeface="Arial"/>
                <a:sym typeface="Arial"/>
              </a:rPr>
              <a:t>Let’s fill in the blanks here to define sustainability. I will pause for each blank while you think about the correct word from the word bank.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dirty="0">
                <a:ea typeface="Arial"/>
                <a:cs typeface="Arial"/>
                <a:sym typeface="Arial"/>
              </a:rPr>
              <a:t>Sustainability can be defined as: to what extent an evidence-based intervention can deliver its </a:t>
            </a:r>
            <a:r>
              <a:rPr lang="en-US" b="1" u="sng" dirty="0"/>
              <a:t>(Click) </a:t>
            </a:r>
            <a:r>
              <a:rPr lang="en-US" b="1" dirty="0">
                <a:solidFill>
                  <a:srgbClr val="00B0F0"/>
                </a:solidFill>
                <a:ea typeface="Arial"/>
                <a:cs typeface="Arial"/>
                <a:sym typeface="Arial"/>
              </a:rPr>
              <a:t>programming</a:t>
            </a:r>
            <a:r>
              <a:rPr lang="en-US" dirty="0">
                <a:ea typeface="Arial"/>
                <a:cs typeface="Arial"/>
                <a:sym typeface="Arial"/>
              </a:rPr>
              <a:t> and its intended </a:t>
            </a:r>
            <a:r>
              <a:rPr lang="en-US" b="1" u="sng" dirty="0"/>
              <a:t>(Click) </a:t>
            </a:r>
            <a:r>
              <a:rPr lang="en-US" b="1" dirty="0">
                <a:solidFill>
                  <a:srgbClr val="00B0F0"/>
                </a:solidFill>
                <a:ea typeface="Arial"/>
                <a:cs typeface="Arial"/>
                <a:sym typeface="Arial"/>
              </a:rPr>
              <a:t>benefits</a:t>
            </a:r>
            <a:r>
              <a:rPr lang="en-US" dirty="0">
                <a:ea typeface="Arial"/>
                <a:cs typeface="Arial"/>
                <a:sym typeface="Arial"/>
              </a:rPr>
              <a:t> over an </a:t>
            </a:r>
            <a:r>
              <a:rPr lang="en-US" b="1" u="sng" dirty="0"/>
              <a:t>(Click) </a:t>
            </a:r>
            <a:r>
              <a:rPr lang="en-US" b="1" dirty="0">
                <a:solidFill>
                  <a:srgbClr val="00B0F0"/>
                </a:solidFill>
                <a:ea typeface="Arial"/>
                <a:cs typeface="Arial"/>
                <a:sym typeface="Arial"/>
              </a:rPr>
              <a:t>extended</a:t>
            </a:r>
            <a:r>
              <a:rPr lang="en-US" b="1" dirty="0">
                <a:ea typeface="Arial"/>
                <a:cs typeface="Arial"/>
                <a:sym typeface="Arial"/>
              </a:rPr>
              <a:t> </a:t>
            </a:r>
            <a:r>
              <a:rPr lang="en-US" b="1" dirty="0">
                <a:solidFill>
                  <a:srgbClr val="00B0F0"/>
                </a:solidFill>
                <a:ea typeface="Arial"/>
                <a:cs typeface="Arial"/>
                <a:sym typeface="Arial"/>
              </a:rPr>
              <a:t>period of time</a:t>
            </a:r>
            <a:r>
              <a:rPr lang="en-US" dirty="0">
                <a:solidFill>
                  <a:srgbClr val="00B0F0"/>
                </a:solidFill>
                <a:ea typeface="Arial"/>
                <a:cs typeface="Arial"/>
                <a:sym typeface="Arial"/>
              </a:rPr>
              <a:t> </a:t>
            </a:r>
            <a:r>
              <a:rPr lang="en-US" dirty="0">
                <a:ea typeface="Arial"/>
                <a:cs typeface="Arial"/>
                <a:sym typeface="Arial"/>
              </a:rPr>
              <a:t>after </a:t>
            </a:r>
            <a:r>
              <a:rPr lang="en-US" b="1" u="sng" dirty="0"/>
              <a:t>(Click) </a:t>
            </a:r>
            <a:r>
              <a:rPr lang="en-US" b="1" dirty="0">
                <a:solidFill>
                  <a:srgbClr val="00B0F0"/>
                </a:solidFill>
                <a:ea typeface="Arial"/>
                <a:cs typeface="Arial"/>
                <a:sym typeface="Arial"/>
              </a:rPr>
              <a:t>external support </a:t>
            </a:r>
            <a:r>
              <a:rPr lang="en-US" dirty="0">
                <a:ea typeface="Arial"/>
                <a:cs typeface="Arial"/>
                <a:sym typeface="Arial"/>
              </a:rPr>
              <a:t>is ended</a:t>
            </a: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EBIs can only succeed at the population health level if they are </a:t>
            </a:r>
            <a:r>
              <a:rPr lang="en-US" dirty="0">
                <a:solidFill>
                  <a:srgbClr val="00B0F0"/>
                </a:solidFill>
              </a:rPr>
              <a:t>appropriate </a:t>
            </a:r>
            <a:r>
              <a:rPr lang="en-US" dirty="0"/>
              <a:t>to the Populations of Focus, </a:t>
            </a:r>
            <a:r>
              <a:rPr lang="en-US" dirty="0">
                <a:solidFill>
                  <a:srgbClr val="00B0F0"/>
                </a:solidFill>
              </a:rPr>
              <a:t>affordable</a:t>
            </a:r>
            <a:r>
              <a:rPr lang="en-US" dirty="0"/>
              <a:t> across most settings, </a:t>
            </a:r>
            <a:r>
              <a:rPr lang="en-US" dirty="0">
                <a:solidFill>
                  <a:srgbClr val="00B0F0"/>
                </a:solidFill>
              </a:rPr>
              <a:t>feasible</a:t>
            </a:r>
            <a:r>
              <a:rPr lang="en-US" dirty="0"/>
              <a:t> for workflows that vary across settings, and are delivered </a:t>
            </a:r>
            <a:r>
              <a:rPr lang="en-US" dirty="0">
                <a:solidFill>
                  <a:srgbClr val="00B0F0"/>
                </a:solidFill>
              </a:rPr>
              <a:t>consistently</a:t>
            </a:r>
            <a:r>
              <a:rPr lang="en-US" dirty="0"/>
              <a:t> and </a:t>
            </a:r>
            <a:r>
              <a:rPr lang="en-US" dirty="0">
                <a:solidFill>
                  <a:srgbClr val="00B0F0"/>
                </a:solidFill>
              </a:rPr>
              <a:t>equitably</a:t>
            </a:r>
            <a:r>
              <a:rPr lang="en-US" dirty="0"/>
              <a:t> over time across diverse settings and populations</a:t>
            </a:r>
          </a:p>
          <a:p>
            <a:endParaRPr lang="en-US" dirty="0"/>
          </a:p>
        </p:txBody>
      </p:sp>
    </p:spTree>
    <p:extLst>
      <p:ext uri="{BB962C8B-B14F-4D97-AF65-F5344CB8AC3E}">
        <p14:creationId xmlns:p14="http://schemas.microsoft.com/office/powerpoint/2010/main" val="59707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First, you should get clear about WHAT you are actually sustaining.</a:t>
            </a:r>
          </a:p>
          <a:p>
            <a:endParaRPr lang="en-US" dirty="0"/>
          </a:p>
          <a:p>
            <a:r>
              <a:rPr lang="en-US" dirty="0"/>
              <a:t>From our case example:</a:t>
            </a:r>
          </a:p>
          <a:p>
            <a:r>
              <a:rPr lang="en-US" sz="2400" dirty="0"/>
              <a:t>You want to sustain the Evidence-based intervention</a:t>
            </a:r>
            <a:endParaRPr lang="en-US" dirty="0"/>
          </a:p>
          <a:p>
            <a:pPr marL="556895" lvl="1" indent="-213995">
              <a:spcAft>
                <a:spcPts val="1500"/>
              </a:spcAft>
            </a:pPr>
            <a:r>
              <a:rPr lang="en-US" sz="2400" dirty="0"/>
              <a:t>Example: FLU-FIT Intervention </a:t>
            </a:r>
            <a:endParaRPr lang="en-US" dirty="0"/>
          </a:p>
          <a:p>
            <a:r>
              <a:rPr lang="en-US" sz="2400" dirty="0"/>
              <a:t>You also want to sustain the implementation strategies supporting those EBIs</a:t>
            </a:r>
          </a:p>
          <a:p>
            <a:pPr marL="556895" lvl="1" indent="-213995"/>
            <a:r>
              <a:rPr lang="en-US" sz="2400" dirty="0"/>
              <a:t>Examples: </a:t>
            </a:r>
            <a:endParaRPr lang="en-US" dirty="0"/>
          </a:p>
          <a:p>
            <a:pPr lvl="2"/>
            <a:r>
              <a:rPr lang="en-US" sz="2400" dirty="0"/>
              <a:t>“Train the Trainer” education strategy </a:t>
            </a:r>
            <a:endParaRPr lang="en-US" sz="1850" dirty="0"/>
          </a:p>
          <a:p>
            <a:pPr lvl="2"/>
            <a:r>
              <a:rPr lang="en-US" sz="2400" dirty="0"/>
              <a:t>Restructuring strategies</a:t>
            </a:r>
            <a:endParaRPr lang="en-US" sz="1850" dirty="0"/>
          </a:p>
          <a:p>
            <a:pPr lvl="2"/>
            <a:r>
              <a:rPr lang="en-US" sz="2400" dirty="0"/>
              <a:t>Quality management strategies</a:t>
            </a:r>
            <a:endParaRPr lang="en-US" sz="1850" dirty="0"/>
          </a:p>
          <a:p>
            <a:pPr lvl="2"/>
            <a:r>
              <a:rPr lang="en-US" sz="2400" dirty="0"/>
              <a:t>Policy strategies</a:t>
            </a:r>
            <a:endParaRPr lang="en-US" sz="1850" dirty="0"/>
          </a:p>
          <a:p>
            <a:endParaRPr lang="en-US" dirty="0"/>
          </a:p>
        </p:txBody>
      </p:sp>
    </p:spTree>
    <p:extLst>
      <p:ext uri="{BB962C8B-B14F-4D97-AF65-F5344CB8AC3E}">
        <p14:creationId xmlns:p14="http://schemas.microsoft.com/office/powerpoint/2010/main" val="694055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5000"/>
              </a:lnSpc>
              <a:spcBef>
                <a:spcPts val="1200"/>
              </a:spcBef>
              <a:spcAft>
                <a:spcPts val="0"/>
              </a:spcAft>
              <a:buClr>
                <a:srgbClr val="000000"/>
              </a:buClr>
              <a:buSzPts val="275"/>
              <a:buFont typeface="Arial"/>
              <a:buNone/>
              <a:tabLst/>
              <a:defRPr/>
            </a:pPr>
            <a:r>
              <a:rPr lang="en-US" sz="1100" dirty="0"/>
              <a:t>In terms of Comp Cancer Control---92% of CCC plans mention sustainability, but often without detailed action plans</a:t>
            </a:r>
          </a:p>
          <a:p>
            <a:pPr marL="0" lvl="0" indent="0" algn="l" rtl="0">
              <a:lnSpc>
                <a:spcPct val="105000"/>
              </a:lnSpc>
              <a:spcBef>
                <a:spcPts val="1200"/>
              </a:spcBef>
              <a:spcAft>
                <a:spcPts val="0"/>
              </a:spcAft>
              <a:buSzPts val="275"/>
              <a:buNone/>
            </a:pPr>
            <a:endParaRPr lang="en-US" sz="1100" dirty="0"/>
          </a:p>
          <a:p>
            <a:r>
              <a:rPr lang="en-US" dirty="0"/>
              <a:t>Sample details for more actionable plans:  Can you determine--</a:t>
            </a:r>
          </a:p>
          <a:p>
            <a:pPr lvl="1"/>
            <a:r>
              <a:rPr lang="en-US" dirty="0"/>
              <a:t>Which agencies will take the lead in seeking funding? Which will be involved in carrying out the intervention and implementation?</a:t>
            </a:r>
          </a:p>
          <a:p>
            <a:pPr lvl="1"/>
            <a:r>
              <a:rPr lang="en-US" dirty="0"/>
              <a:t>How will funds be administered and managed?</a:t>
            </a:r>
          </a:p>
          <a:p>
            <a:pPr marL="0" lvl="0" indent="0" algn="l" rtl="0">
              <a:lnSpc>
                <a:spcPct val="105000"/>
              </a:lnSpc>
              <a:spcBef>
                <a:spcPts val="1200"/>
              </a:spcBef>
              <a:spcAft>
                <a:spcPts val="0"/>
              </a:spcAft>
              <a:buSzPts val="275"/>
              <a:buNone/>
            </a:pPr>
            <a:endParaRPr lang="en-US" sz="1100"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7</a:t>
            </a:fld>
            <a:endParaRPr lang="en-US" dirty="0"/>
          </a:p>
        </p:txBody>
      </p:sp>
    </p:spTree>
    <p:extLst>
      <p:ext uri="{BB962C8B-B14F-4D97-AF65-F5344CB8AC3E}">
        <p14:creationId xmlns:p14="http://schemas.microsoft.com/office/powerpoint/2010/main" val="1859782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FontTx/>
              <a:buNone/>
            </a:pPr>
            <a:endParaRPr lang="en-US" b="1" dirty="0"/>
          </a:p>
          <a:p>
            <a:pPr marL="158750" indent="0">
              <a:buFontTx/>
              <a:buNone/>
            </a:pPr>
            <a:r>
              <a:rPr lang="en-US" b="0" dirty="0"/>
              <a:t>Next, we will introduce sustainability elements from a tool using real world and hypothetical case study examples.</a:t>
            </a:r>
          </a:p>
        </p:txBody>
      </p:sp>
    </p:spTree>
    <p:extLst>
      <p:ext uri="{BB962C8B-B14F-4D97-AF65-F5344CB8AC3E}">
        <p14:creationId xmlns:p14="http://schemas.microsoft.com/office/powerpoint/2010/main" val="271000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1155CC"/>
                </a:solidFill>
                <a:highlight>
                  <a:srgbClr val="FCFCFC"/>
                </a:highlight>
                <a:latin typeface="Roboto"/>
                <a:ea typeface="Roboto"/>
              </a:rPr>
              <a:t>The PSAT, or Program Sustainability Assessment tool, will allow you to assess your current capacity for sustainability, identifying specific strengths and weaknesses in regards to sustainability.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highlight>
                  <a:srgbClr val="FCFCFC"/>
                </a:highlight>
                <a:latin typeface="Arial"/>
                <a:ea typeface="Arial"/>
                <a:cs typeface="Arial"/>
                <a:sym typeface="Arial"/>
              </a:rPr>
              <a:t>You can then use results to guide sustainability action planning for your program. </a:t>
            </a:r>
            <a:endParaRPr lang="en-US" dirty="0">
              <a:highlight>
                <a:srgbClr val="FCFCFC"/>
              </a:highlight>
            </a:endParaRPr>
          </a:p>
          <a:p>
            <a:endParaRPr lang="en-US" sz="1100" b="0" i="0" u="none" strike="noStrike" cap="none" dirty="0">
              <a:solidFill>
                <a:srgbClr val="000000"/>
              </a:solidFill>
              <a:effectLst/>
              <a:highlight>
                <a:srgbClr val="FCFCFC"/>
              </a:highlight>
              <a:latin typeface="Arial"/>
              <a:ea typeface="Arial"/>
              <a:cs typeface="Arial"/>
              <a:sym typeface="Arial"/>
            </a:endParaRPr>
          </a:p>
          <a:p>
            <a:r>
              <a:rPr lang="en-US" sz="1100" b="0" i="0" u="none" strike="noStrike" cap="none" dirty="0">
                <a:solidFill>
                  <a:srgbClr val="000000"/>
                </a:solidFill>
                <a:effectLst/>
                <a:highlight>
                  <a:srgbClr val="FCFCFC"/>
                </a:highlight>
                <a:latin typeface="Arial"/>
                <a:ea typeface="Arial"/>
                <a:cs typeface="Arial"/>
                <a:sym typeface="Arial"/>
              </a:rPr>
              <a:t>This tool has been designed for use with a wide variety of programs, both large and small, across different settings. Given this flexibility, it is important for you to think through how you are defining your program, organization, and community before starting the assessment. </a:t>
            </a:r>
            <a:endParaRPr lang="en-US" dirty="0">
              <a:highlight>
                <a:srgbClr val="FCFCFC"/>
              </a:highlight>
            </a:endParaRPr>
          </a:p>
          <a:p>
            <a:r>
              <a:rPr lang="en-US" sz="1100" b="0" i="0" u="none" strike="noStrike" cap="none" dirty="0">
                <a:solidFill>
                  <a:srgbClr val="000000"/>
                </a:solidFill>
                <a:effectLst/>
                <a:highlight>
                  <a:srgbClr val="FCFCFC"/>
                </a:highlight>
                <a:latin typeface="Arial"/>
                <a:ea typeface="Arial"/>
                <a:cs typeface="Arial"/>
                <a:sym typeface="Arial"/>
              </a:rPr>
              <a:t>Below are a few definitions of terms that are frequently used throughout the tool. </a:t>
            </a:r>
            <a:endParaRPr lang="en-US" dirty="0">
              <a:highlight>
                <a:srgbClr val="FCFCFC"/>
              </a:highlight>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0" i="0" u="none" strike="noStrike" cap="none" dirty="0">
              <a:solidFill>
                <a:srgbClr val="000000"/>
              </a:solidFill>
              <a:effectLst/>
              <a:highlight>
                <a:srgbClr val="FCFCFC"/>
              </a:highlight>
              <a:latin typeface="Arial"/>
              <a:ea typeface="Arial"/>
              <a:cs typeface="Arial"/>
              <a:sym typeface="Arial"/>
            </a:endParaRPr>
          </a:p>
          <a:p>
            <a:r>
              <a:rPr lang="en-US" sz="1100" b="1" i="0" u="none" strike="noStrike" cap="none" dirty="0">
                <a:solidFill>
                  <a:srgbClr val="000000"/>
                </a:solidFill>
                <a:effectLst/>
                <a:highlight>
                  <a:srgbClr val="FCFCFC"/>
                </a:highlight>
                <a:latin typeface="Arial"/>
                <a:ea typeface="Arial"/>
                <a:cs typeface="Arial"/>
                <a:sym typeface="Arial"/>
              </a:rPr>
              <a:t>Program </a:t>
            </a:r>
            <a:r>
              <a:rPr lang="en-US" sz="1100" b="0" i="0" u="none" strike="noStrike" cap="none" dirty="0">
                <a:solidFill>
                  <a:srgbClr val="000000"/>
                </a:solidFill>
                <a:effectLst/>
                <a:highlight>
                  <a:srgbClr val="FCFCFC"/>
                </a:highlight>
                <a:latin typeface="Arial"/>
                <a:ea typeface="Arial"/>
                <a:cs typeface="Arial"/>
                <a:sym typeface="Arial"/>
              </a:rPr>
              <a:t>refers to the set of formal organized activities that you want to sustain over time. Such activities could occur at the local, state, national, or international level and in a variety of settings. </a:t>
            </a:r>
          </a:p>
          <a:p>
            <a:r>
              <a:rPr lang="en-US" sz="1100" b="1" i="0" u="none" strike="noStrike" cap="none" dirty="0">
                <a:solidFill>
                  <a:srgbClr val="000000"/>
                </a:solidFill>
                <a:effectLst/>
                <a:highlight>
                  <a:srgbClr val="FCFCFC"/>
                </a:highlight>
                <a:latin typeface="Arial"/>
                <a:ea typeface="Arial"/>
                <a:cs typeface="Arial"/>
                <a:sym typeface="Arial"/>
              </a:rPr>
              <a:t>Organization </a:t>
            </a:r>
            <a:r>
              <a:rPr lang="en-US" sz="1100" b="0" i="0" u="none" strike="noStrike" cap="none" dirty="0">
                <a:solidFill>
                  <a:srgbClr val="000000"/>
                </a:solidFill>
                <a:effectLst/>
                <a:highlight>
                  <a:srgbClr val="FCFCFC"/>
                </a:highlight>
                <a:latin typeface="Arial"/>
                <a:ea typeface="Arial"/>
                <a:cs typeface="Arial"/>
                <a:sym typeface="Arial"/>
              </a:rPr>
              <a:t>encompasses all the parent organizations or agencies in which the program is housed. Depending on your program, the organization may refer to a national, state, or local department, a nonprofit organization, a hospital, etc. </a:t>
            </a:r>
          </a:p>
          <a:p>
            <a:r>
              <a:rPr lang="en-US" sz="1100" b="1" i="0" u="none" strike="noStrike" cap="none" dirty="0">
                <a:solidFill>
                  <a:srgbClr val="000000"/>
                </a:solidFill>
                <a:effectLst/>
                <a:highlight>
                  <a:srgbClr val="FCFCFC"/>
                </a:highlight>
                <a:latin typeface="Arial"/>
                <a:ea typeface="Arial"/>
                <a:cs typeface="Arial"/>
                <a:sym typeface="Arial"/>
              </a:rPr>
              <a:t>Community </a:t>
            </a:r>
            <a:r>
              <a:rPr lang="en-US" sz="1100" b="0" i="0" u="none" strike="noStrike" cap="none" dirty="0">
                <a:solidFill>
                  <a:srgbClr val="000000"/>
                </a:solidFill>
                <a:effectLst/>
                <a:highlight>
                  <a:srgbClr val="FCFCFC"/>
                </a:highlight>
                <a:latin typeface="Arial"/>
                <a:ea typeface="Arial"/>
                <a:cs typeface="Arial"/>
                <a:sym typeface="Arial"/>
              </a:rPr>
              <a:t>refers to the stakeholders who may benefit from or who may guide the program. This could include local residents, organizational leaders, decision-makers, etc. Community does not refer to a specific town or neighborhood.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 sz="1100" u="sng" dirty="0">
              <a:solidFill>
                <a:srgbClr val="1155CC"/>
              </a:solidFill>
              <a:highlight>
                <a:srgbClr val="FCFCFC"/>
              </a:highlight>
              <a:latin typeface="Roboto"/>
              <a:ea typeface="Roboto"/>
            </a:endParaRPr>
          </a:p>
        </p:txBody>
      </p:sp>
      <p:sp>
        <p:nvSpPr>
          <p:cNvPr id="4" name="Slide Number Placeholder 3"/>
          <p:cNvSpPr>
            <a:spLocks noGrp="1"/>
          </p:cNvSpPr>
          <p:nvPr>
            <p:ph type="sldNum" sz="quarter" idx="10"/>
          </p:nvPr>
        </p:nvSpPr>
        <p:spPr/>
        <p:txBody>
          <a:bodyPr/>
          <a:lstStyle/>
          <a:p>
            <a:fld id="{C86F15E9-0BE7-4FE3-9441-9D32F4679029}" type="slidenum">
              <a:rPr lang="en-US" smtClean="0"/>
              <a:pPr/>
              <a:t>9</a:t>
            </a:fld>
            <a:endParaRPr lang="en-US" dirty="0"/>
          </a:p>
        </p:txBody>
      </p:sp>
    </p:spTree>
    <p:extLst>
      <p:ext uri="{BB962C8B-B14F-4D97-AF65-F5344CB8AC3E}">
        <p14:creationId xmlns:p14="http://schemas.microsoft.com/office/powerpoint/2010/main" val="108609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tags" Target="../tags/tag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xml"/><Relationship Id="rId1" Type="http://schemas.openxmlformats.org/officeDocument/2006/relationships/tags" Target="../tags/tag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xml"/><Relationship Id="rId1" Type="http://schemas.openxmlformats.org/officeDocument/2006/relationships/tags" Target="../tags/tag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tags" Target="../tags/tag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Slide1">
    <p:spTree>
      <p:nvGrpSpPr>
        <p:cNvPr id="1" name=""/>
        <p:cNvGrpSpPr/>
        <p:nvPr/>
      </p:nvGrpSpPr>
      <p:grpSpPr>
        <a:xfrm>
          <a:off x="0" y="0"/>
          <a:ext cx="0" cy="0"/>
          <a:chOff x="0" y="0"/>
          <a:chExt cx="0" cy="0"/>
        </a:xfrm>
      </p:grpSpPr>
      <p:pic>
        <p:nvPicPr>
          <p:cNvPr id="3" name="Picture 2" descr="PPT-General7.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ubtitle 2"/>
          <p:cNvSpPr>
            <a:spLocks noGrp="1"/>
          </p:cNvSpPr>
          <p:nvPr>
            <p:ph type="subTitle" idx="1"/>
          </p:nvPr>
        </p:nvSpPr>
        <p:spPr>
          <a:xfrm>
            <a:off x="2590802"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2" y="457200"/>
            <a:ext cx="6324599" cy="2514600"/>
          </a:xfrm>
        </p:spPr>
        <p:txBody>
          <a:bodyPr/>
          <a:lstStyle>
            <a:lvl1pPr algn="l">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40897" y="5858870"/>
            <a:ext cx="3200400" cy="541931"/>
          </a:xfrm>
          <a:prstGeom prst="rect">
            <a:avLst/>
          </a:prstGeom>
        </p:spPr>
      </p:pic>
    </p:spTree>
    <p:extLst>
      <p:ext uri="{BB962C8B-B14F-4D97-AF65-F5344CB8AC3E}">
        <p14:creationId xmlns:p14="http://schemas.microsoft.com/office/powerpoint/2010/main" val="3763908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289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D526D-F655-8649-AF80-008051764419}"/>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44BE78-A6BF-8E47-A846-0D4FCAF66BB8}"/>
              </a:ext>
            </a:extLst>
          </p:cNvPr>
          <p:cNvSpPr>
            <a:spLocks noGrp="1"/>
          </p:cNvSpPr>
          <p:nvPr>
            <p:ph type="subTitle" idx="1"/>
          </p:nvPr>
        </p:nvSpPr>
        <p:spPr>
          <a:xfrm>
            <a:off x="1143000" y="3602038"/>
            <a:ext cx="6858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629034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7A07F-2FF1-6E45-B343-B2FA98E4D7D4}"/>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A09E60F-B4BC-9749-B58E-8B3D5FF92F48}"/>
              </a:ext>
            </a:extLst>
          </p:cNvPr>
          <p:cNvSpPr>
            <a:spLocks noGrp="1"/>
          </p:cNvSpPr>
          <p:nvPr>
            <p:ph idx="1"/>
          </p:nvPr>
        </p:nvSpPr>
        <p:spPr>
          <a:xfrm>
            <a:off x="628650" y="1825625"/>
            <a:ext cx="78867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9068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B2F9C-D7F6-4F43-B8BE-FCF07C21A88C}"/>
              </a:ext>
            </a:extLst>
          </p:cNvPr>
          <p:cNvSpPr>
            <a:spLocks noGrp="1"/>
          </p:cNvSpPr>
          <p:nvPr>
            <p:ph type="title"/>
          </p:nvPr>
        </p:nvSpPr>
        <p:spPr>
          <a:xfrm>
            <a:off x="623888" y="1709741"/>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D6F340-46EE-B243-A098-62F7217C4A95}"/>
              </a:ext>
            </a:extLst>
          </p:cNvPr>
          <p:cNvSpPr>
            <a:spLocks noGrp="1"/>
          </p:cNvSpPr>
          <p:nvPr>
            <p:ph type="body" idx="1"/>
          </p:nvPr>
        </p:nvSpPr>
        <p:spPr>
          <a:xfrm>
            <a:off x="623888" y="4589465"/>
            <a:ext cx="78867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86391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A40B6-DC23-8C48-8325-EBC60628E243}"/>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91ED045-80DE-4042-89E8-91A5E01E29F7}"/>
              </a:ext>
            </a:extLst>
          </p:cNvPr>
          <p:cNvSpPr>
            <a:spLocks noGrp="1"/>
          </p:cNvSpPr>
          <p:nvPr>
            <p:ph sz="half" idx="1"/>
          </p:nvPr>
        </p:nvSpPr>
        <p:spPr>
          <a:xfrm>
            <a:off x="628650" y="1825625"/>
            <a:ext cx="38862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9F071B-309C-6E42-8CC4-9BBA5D0ADF99}"/>
              </a:ext>
            </a:extLst>
          </p:cNvPr>
          <p:cNvSpPr>
            <a:spLocks noGrp="1"/>
          </p:cNvSpPr>
          <p:nvPr>
            <p:ph sz="half" idx="2"/>
          </p:nvPr>
        </p:nvSpPr>
        <p:spPr>
          <a:xfrm>
            <a:off x="4629150" y="1825625"/>
            <a:ext cx="38862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194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FAE7D-9D7F-6A4A-A09B-4B02892B6BBE}"/>
              </a:ext>
            </a:extLst>
          </p:cNvPr>
          <p:cNvSpPr>
            <a:spLocks noGrp="1"/>
          </p:cNvSpPr>
          <p:nvPr>
            <p:ph type="title"/>
          </p:nvPr>
        </p:nvSpPr>
        <p:spPr>
          <a:xfrm>
            <a:off x="629841" y="365126"/>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8937AAB-0D67-A741-BF6E-ADDE71CF5D56}"/>
              </a:ext>
            </a:extLst>
          </p:cNvPr>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40126F-8AB9-C44D-90BF-A13CAF9CBD62}"/>
              </a:ext>
            </a:extLst>
          </p:cNvPr>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A954D7-8F03-6749-B948-E8D63F66C304}"/>
              </a:ext>
            </a:extLst>
          </p:cNvPr>
          <p:cNvSpPr>
            <a:spLocks noGrp="1"/>
          </p:cNvSpPr>
          <p:nvPr>
            <p:ph type="body" sz="quarter" idx="3"/>
          </p:nvPr>
        </p:nvSpPr>
        <p:spPr>
          <a:xfrm>
            <a:off x="4629151" y="1681163"/>
            <a:ext cx="3887391"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27B924-DABF-534E-A52B-81C04859C97F}"/>
              </a:ext>
            </a:extLst>
          </p:cNvPr>
          <p:cNvSpPr>
            <a:spLocks noGrp="1"/>
          </p:cNvSpPr>
          <p:nvPr>
            <p:ph sz="quarter" idx="4"/>
          </p:nvPr>
        </p:nvSpPr>
        <p:spPr>
          <a:xfrm>
            <a:off x="4629151"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9881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D38B2-ACBA-F24C-9F44-3A6D55EF05C4}"/>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20582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843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286C-465A-3F45-85E9-3B1B8B21CB53}"/>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114A51-9B62-BE4F-A39D-E3432116C580}"/>
              </a:ext>
            </a:extLst>
          </p:cNvPr>
          <p:cNvSpPr>
            <a:spLocks noGrp="1"/>
          </p:cNvSpPr>
          <p:nvPr>
            <p:ph idx="1"/>
          </p:nvPr>
        </p:nvSpPr>
        <p:spPr>
          <a:xfrm>
            <a:off x="3887391" y="987427"/>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17127E-E934-EA44-92F2-D3F30AC0B77B}"/>
              </a:ext>
            </a:extLst>
          </p:cNvPr>
          <p:cNvSpPr>
            <a:spLocks noGrp="1"/>
          </p:cNvSpPr>
          <p:nvPr>
            <p:ph type="body" sz="half" idx="2"/>
          </p:nvPr>
        </p:nvSpPr>
        <p:spPr>
          <a:xfrm>
            <a:off x="629841" y="2057401"/>
            <a:ext cx="2949178"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308478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DDD74-E29B-0C44-A9D4-53B1D08E2E82}"/>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1CDF49-1EA7-4F46-9FAB-31719C59A686}"/>
              </a:ext>
            </a:extLst>
          </p:cNvPr>
          <p:cNvSpPr>
            <a:spLocks noGrp="1"/>
          </p:cNvSpPr>
          <p:nvPr>
            <p:ph type="pic" idx="1"/>
          </p:nvPr>
        </p:nvSpPr>
        <p:spPr>
          <a:xfrm>
            <a:off x="3887391" y="987427"/>
            <a:ext cx="462915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a:extLst>
              <a:ext uri="{FF2B5EF4-FFF2-40B4-BE49-F238E27FC236}">
                <a16:creationId xmlns:a16="http://schemas.microsoft.com/office/drawing/2014/main" id="{FE2FF659-119A-6647-B76C-2AA42E9A9FF7}"/>
              </a:ext>
            </a:extLst>
          </p:cNvPr>
          <p:cNvSpPr>
            <a:spLocks noGrp="1"/>
          </p:cNvSpPr>
          <p:nvPr>
            <p:ph type="body" sz="half" idx="2"/>
          </p:nvPr>
        </p:nvSpPr>
        <p:spPr>
          <a:xfrm>
            <a:off x="629841" y="2057401"/>
            <a:ext cx="2949178"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1482510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7748-2AD9-054C-BC6A-1B2986D2333C}"/>
              </a:ext>
            </a:extLst>
          </p:cNvPr>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A08043-E159-AF40-A4B4-381ECB21DC78}"/>
              </a:ext>
            </a:extLst>
          </p:cNvPr>
          <p:cNvSpPr>
            <a:spLocks noGrp="1"/>
          </p:cNvSpPr>
          <p:nvPr>
            <p:ph type="body" orient="vert" idx="1"/>
          </p:nvPr>
        </p:nvSpPr>
        <p:spPr>
          <a:xfrm>
            <a:off x="628650" y="1825625"/>
            <a:ext cx="78867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9443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5EC98C-EEC9-6746-9BB5-9F694B103E36}"/>
              </a:ext>
            </a:extLst>
          </p:cNvPr>
          <p:cNvSpPr>
            <a:spLocks noGrp="1"/>
          </p:cNvSpPr>
          <p:nvPr>
            <p:ph type="title" orient="vert"/>
          </p:nvPr>
        </p:nvSpPr>
        <p:spPr>
          <a:xfrm>
            <a:off x="6543676" y="365127"/>
            <a:ext cx="1971675" cy="581183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88008F-51DC-4740-A5F0-248ACFECE463}"/>
              </a:ext>
            </a:extLst>
          </p:cNvPr>
          <p:cNvSpPr>
            <a:spLocks noGrp="1"/>
          </p:cNvSpPr>
          <p:nvPr>
            <p:ph type="body" orient="vert" idx="1"/>
          </p:nvPr>
        </p:nvSpPr>
        <p:spPr>
          <a:xfrm>
            <a:off x="628651" y="365127"/>
            <a:ext cx="5800725"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6019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3" name="Picture 2" descr="PPT-General7.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ubtitle 2"/>
          <p:cNvSpPr>
            <a:spLocks noGrp="1"/>
          </p:cNvSpPr>
          <p:nvPr>
            <p:ph type="subTitle" idx="1"/>
          </p:nvPr>
        </p:nvSpPr>
        <p:spPr>
          <a:xfrm>
            <a:off x="2590803"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257169" indent="0" algn="ctr">
              <a:buNone/>
              <a:defRPr>
                <a:solidFill>
                  <a:schemeClr val="tx1">
                    <a:tint val="75000"/>
                  </a:schemeClr>
                </a:solidFill>
              </a:defRPr>
            </a:lvl2pPr>
            <a:lvl3pPr marL="514337"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1" indent="0" algn="ctr">
              <a:buNone/>
              <a:defRPr>
                <a:solidFill>
                  <a:schemeClr val="tx1">
                    <a:tint val="75000"/>
                  </a:schemeClr>
                </a:solidFill>
              </a:defRPr>
            </a:lvl7pPr>
            <a:lvl8pPr marL="1800180" indent="0" algn="ctr">
              <a:buNone/>
              <a:defRPr>
                <a:solidFill>
                  <a:schemeClr val="tx1">
                    <a:tint val="75000"/>
                  </a:schemeClr>
                </a:solidFill>
              </a:defRPr>
            </a:lvl8pPr>
            <a:lvl9pPr marL="2057349"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3" y="457200"/>
            <a:ext cx="6324599" cy="2514600"/>
          </a:xfrm>
        </p:spPr>
        <p:txBody>
          <a:bodyPr/>
          <a:lstStyle>
            <a:lvl1pPr algn="l">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40897" y="5858872"/>
            <a:ext cx="3200400" cy="541931"/>
          </a:xfrm>
          <a:prstGeom prst="rect">
            <a:avLst/>
          </a:prstGeom>
        </p:spPr>
      </p:pic>
    </p:spTree>
    <p:extLst>
      <p:ext uri="{BB962C8B-B14F-4D97-AF65-F5344CB8AC3E}">
        <p14:creationId xmlns:p14="http://schemas.microsoft.com/office/powerpoint/2010/main" val="1321289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225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0999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5528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3" name="Picture 2" descr="PPT-General7.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ubtitle 2"/>
          <p:cNvSpPr>
            <a:spLocks noGrp="1"/>
          </p:cNvSpPr>
          <p:nvPr>
            <p:ph type="subTitle" idx="1"/>
          </p:nvPr>
        </p:nvSpPr>
        <p:spPr>
          <a:xfrm>
            <a:off x="2590802"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2" y="457200"/>
            <a:ext cx="6324599" cy="2514600"/>
          </a:xfrm>
        </p:spPr>
        <p:txBody>
          <a:bodyPr/>
          <a:lstStyle>
            <a:lvl1pPr algn="l">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40897" y="5858870"/>
            <a:ext cx="3200400" cy="541931"/>
          </a:xfrm>
          <a:prstGeom prst="rect">
            <a:avLst/>
          </a:prstGeom>
        </p:spPr>
      </p:pic>
    </p:spTree>
    <p:extLst>
      <p:ext uri="{BB962C8B-B14F-4D97-AF65-F5344CB8AC3E}">
        <p14:creationId xmlns:p14="http://schemas.microsoft.com/office/powerpoint/2010/main" val="201209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52820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33879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 xmlns:a14="http://schemas.microsoft.com/office/drawing/2010/main">
                <a:solidFill>
                  <a:srgbClr val="0C52B8"/>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Content Placeholder 2"/>
          <p:cNvSpPr>
            <a:spLocks noGrp="1"/>
          </p:cNvSpPr>
          <p:nvPr>
            <p:ph idx="1"/>
          </p:nvPr>
        </p:nvSpPr>
        <p:spPr>
          <a:xfrm>
            <a:off x="457200" y="1600201"/>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7375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extLst>
      <p:ext uri="{BB962C8B-B14F-4D97-AF65-F5344CB8AC3E}">
        <p14:creationId xmlns:p14="http://schemas.microsoft.com/office/powerpoint/2010/main" val="21835721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6368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7" y="281"/>
            <a:ext cx="9144000" cy="6858000"/>
          </a:xfrm>
          <a:prstGeom prst="rect">
            <a:avLst/>
          </a:prstGeom>
        </p:spPr>
      </p:pic>
      <p:sp>
        <p:nvSpPr>
          <p:cNvPr id="5" name="Subtitle 2"/>
          <p:cNvSpPr>
            <a:spLocks noGrp="1"/>
          </p:cNvSpPr>
          <p:nvPr>
            <p:ph type="subTitle" idx="1"/>
          </p:nvPr>
        </p:nvSpPr>
        <p:spPr>
          <a:xfrm>
            <a:off x="2590802"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2" y="457200"/>
            <a:ext cx="6324599" cy="2514600"/>
          </a:xfrm>
        </p:spPr>
        <p:txBody>
          <a:bodyPr/>
          <a:lstStyle>
            <a:lvl1pPr algn="l">
              <a:defRPr>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06382" y="5833569"/>
            <a:ext cx="2430023" cy="548641"/>
          </a:xfrm>
          <a:prstGeom prst="rect">
            <a:avLst/>
          </a:prstGeom>
        </p:spPr>
      </p:pic>
    </p:spTree>
    <p:extLst>
      <p:ext uri="{BB962C8B-B14F-4D97-AF65-F5344CB8AC3E}">
        <p14:creationId xmlns:p14="http://schemas.microsoft.com/office/powerpoint/2010/main" val="34762160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3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96180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34595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7" y="281"/>
            <a:ext cx="9144000" cy="6858000"/>
          </a:xfrm>
          <a:prstGeom prst="rect">
            <a:avLst/>
          </a:prstGeom>
        </p:spPr>
      </p:pic>
      <p:sp>
        <p:nvSpPr>
          <p:cNvPr id="5" name="Subtitle 2"/>
          <p:cNvSpPr>
            <a:spLocks noGrp="1"/>
          </p:cNvSpPr>
          <p:nvPr>
            <p:ph type="subTitle" idx="1"/>
          </p:nvPr>
        </p:nvSpPr>
        <p:spPr>
          <a:xfrm>
            <a:off x="2590802"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2" y="457200"/>
            <a:ext cx="6324599" cy="2514600"/>
          </a:xfrm>
        </p:spPr>
        <p:txBody>
          <a:bodyPr/>
          <a:lstStyle>
            <a:lvl1pPr algn="l">
              <a:defRPr>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06382" y="5833567"/>
            <a:ext cx="2430023" cy="548641"/>
          </a:xfrm>
          <a:prstGeom prst="rect">
            <a:avLst/>
          </a:prstGeom>
        </p:spPr>
      </p:pic>
    </p:spTree>
    <p:extLst>
      <p:ext uri="{BB962C8B-B14F-4D97-AF65-F5344CB8AC3E}">
        <p14:creationId xmlns:p14="http://schemas.microsoft.com/office/powerpoint/2010/main" val="16041834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58456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76571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xmlns="">
                <a:solidFill>
                  <a:srgbClr val="0C52B8"/>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Content Placeholder 2"/>
          <p:cNvSpPr>
            <a:spLocks noGrp="1"/>
          </p:cNvSpPr>
          <p:nvPr>
            <p:ph idx="1"/>
          </p:nvPr>
        </p:nvSpPr>
        <p:spPr>
          <a:xfrm>
            <a:off x="457200" y="1600201"/>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77337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087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dirty="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ags" Target="../tags/tag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ags" Target="../tags/tag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6.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5.jpe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ags" Target="../tags/tag10.xml"/><Relationship Id="rId5" Type="http://schemas.openxmlformats.org/officeDocument/2006/relationships/slideLayout" Target="../slideLayouts/slideLayout36.xml"/><Relationship Id="rId10" Type="http://schemas.openxmlformats.org/officeDocument/2006/relationships/tags" Target="../tags/tag9.xml"/><Relationship Id="rId4" Type="http://schemas.openxmlformats.org/officeDocument/2006/relationships/slideLayout" Target="../slideLayouts/slideLayout35.xml"/><Relationship Id="rId9" Type="http://schemas.openxmlformats.org/officeDocument/2006/relationships/theme" Target="../theme/theme4.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8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5058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66" r:id="rId4"/>
    <p:sldLayoutId id="2147483692" r:id="rId5"/>
    <p:sldLayoutId id="2147483682" r:id="rId6"/>
    <p:sldLayoutId id="2147483683" r:id="rId7"/>
    <p:sldLayoutId id="2147483670" r:id="rId8"/>
    <p:sldLayoutId id="2147483671" r:id="rId9"/>
    <p:sldLayoutId id="2147483672" r:id="rId10"/>
    <p:sldLayoutId id="214748367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General6.jpg"/>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4572000" y="-66427"/>
            <a:ext cx="4663440" cy="7000629"/>
          </a:xfrm>
          <a:prstGeom prst="rect">
            <a:avLst/>
          </a:prstGeom>
        </p:spPr>
      </p:pic>
      <p:pic>
        <p:nvPicPr>
          <p:cNvPr id="8" name="Picture 7" descr="PPT-General6.jpg"/>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0" y="-66427"/>
            <a:ext cx="4663440" cy="7000629"/>
          </a:xfrm>
          <a:prstGeom prst="rect">
            <a:avLst/>
          </a:prstGeom>
        </p:spPr>
      </p:pic>
      <p:sp>
        <p:nvSpPr>
          <p:cNvPr id="1026" name="Rectangle 2"/>
          <p:cNvSpPr>
            <a:spLocks noGrp="1" noChangeArrowheads="1"/>
          </p:cNvSpPr>
          <p:nvPr>
            <p:ph type="title"/>
            <p:custDataLst>
              <p:tags r:id="rId11"/>
            </p:custDataLst>
          </p:nvPr>
        </p:nvSpPr>
        <p:spPr bwMode="auto">
          <a:xfrm>
            <a:off x="457200" y="304800"/>
            <a:ext cx="8229600" cy="1143000"/>
          </a:xfrm>
          <a:prstGeom prst="rect">
            <a:avLst/>
          </a:prstGeom>
          <a:noFill/>
          <a:ln>
            <a:noFill/>
          </a:ln>
          <a:effectLst/>
          <a:extLst>
            <a:ext uri="{909E8E84-426E-40dd-AFC4-6F175D3DCCD1}">
              <a14:hiddenFill xmlns="" xmlns:a14="http://schemas.microsoft.com/office/drawing/2010/main">
                <a:solidFill>
                  <a:srgbClr val="0C52B8"/>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custDataLst>
              <p:tags r:id="rId12"/>
            </p:custDataLst>
          </p:nvPr>
        </p:nvSpPr>
        <p:spPr bwMode="auto">
          <a:xfrm>
            <a:off x="457200" y="1600201"/>
            <a:ext cx="8229600" cy="381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636004" y="5840275"/>
            <a:ext cx="3200400" cy="541932"/>
          </a:xfrm>
          <a:prstGeom prst="rect">
            <a:avLst/>
          </a:prstGeom>
        </p:spPr>
      </p:pic>
      <p:pic>
        <p:nvPicPr>
          <p:cNvPr id="3" name="Picture 2"/>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381002" y="5745480"/>
            <a:ext cx="960421" cy="731520"/>
          </a:xfrm>
          <a:prstGeom prst="rect">
            <a:avLst/>
          </a:prstGeom>
        </p:spPr>
      </p:pic>
    </p:spTree>
    <p:extLst>
      <p:ext uri="{BB962C8B-B14F-4D97-AF65-F5344CB8AC3E}">
        <p14:creationId xmlns:p14="http://schemas.microsoft.com/office/powerpoint/2010/main" val="691079895"/>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9" r:id="rId3"/>
    <p:sldLayoutId id="2147483688" r:id="rId4"/>
    <p:sldLayoutId id="2147483689" r:id="rId5"/>
    <p:sldLayoutId id="2147483690" r:id="rId6"/>
    <p:sldLayoutId id="2147483691" r:id="rId7"/>
    <p:sldLayoutId id="2147483679" r:id="rId8"/>
    <p:sldLayoutId id="2147483680" r:id="rId9"/>
  </p:sldLayoutIdLst>
  <p:txStyles>
    <p:titleStyle>
      <a:lvl1pPr algn="ctr" rtl="0" eaLnBrk="0" fontAlgn="base" hangingPunct="0">
        <a:spcBef>
          <a:spcPct val="0"/>
        </a:spcBef>
        <a:spcAft>
          <a:spcPct val="0"/>
        </a:spcAft>
        <a:defRPr sz="3300" b="1">
          <a:solidFill>
            <a:schemeClr val="tx1">
              <a:lumMod val="75000"/>
              <a:lumOff val="2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700">
          <a:solidFill>
            <a:srgbClr val="365F91"/>
          </a:solidFill>
          <a:latin typeface="Trebuchet MS" pitchFamily="34" charset="0"/>
        </a:defRPr>
      </a:lvl2pPr>
      <a:lvl3pPr algn="ctr" rtl="0" eaLnBrk="0" fontAlgn="base" hangingPunct="0">
        <a:spcBef>
          <a:spcPct val="0"/>
        </a:spcBef>
        <a:spcAft>
          <a:spcPct val="0"/>
        </a:spcAft>
        <a:defRPr sz="2700">
          <a:solidFill>
            <a:srgbClr val="365F91"/>
          </a:solidFill>
          <a:latin typeface="Trebuchet MS" pitchFamily="34" charset="0"/>
        </a:defRPr>
      </a:lvl3pPr>
      <a:lvl4pPr algn="ctr" rtl="0" eaLnBrk="0" fontAlgn="base" hangingPunct="0">
        <a:spcBef>
          <a:spcPct val="0"/>
        </a:spcBef>
        <a:spcAft>
          <a:spcPct val="0"/>
        </a:spcAft>
        <a:defRPr sz="2700">
          <a:solidFill>
            <a:srgbClr val="365F91"/>
          </a:solidFill>
          <a:latin typeface="Trebuchet MS" pitchFamily="34" charset="0"/>
        </a:defRPr>
      </a:lvl4pPr>
      <a:lvl5pPr algn="ctr" rtl="0" eaLnBrk="0" fontAlgn="base" hangingPunct="0">
        <a:spcBef>
          <a:spcPct val="0"/>
        </a:spcBef>
        <a:spcAft>
          <a:spcPct val="0"/>
        </a:spcAft>
        <a:defRPr sz="2700">
          <a:solidFill>
            <a:srgbClr val="365F91"/>
          </a:solidFill>
          <a:latin typeface="Trebuchet MS" pitchFamily="34" charset="0"/>
        </a:defRPr>
      </a:lvl5pPr>
      <a:lvl6pPr marL="342900" algn="ctr" rtl="0" fontAlgn="base">
        <a:spcBef>
          <a:spcPct val="0"/>
        </a:spcBef>
        <a:spcAft>
          <a:spcPct val="0"/>
        </a:spcAft>
        <a:defRPr sz="3300">
          <a:solidFill>
            <a:srgbClr val="365F91"/>
          </a:solidFill>
          <a:latin typeface="Arial" charset="0"/>
        </a:defRPr>
      </a:lvl6pPr>
      <a:lvl7pPr marL="685800" algn="ctr" rtl="0" fontAlgn="base">
        <a:spcBef>
          <a:spcPct val="0"/>
        </a:spcBef>
        <a:spcAft>
          <a:spcPct val="0"/>
        </a:spcAft>
        <a:defRPr sz="3300">
          <a:solidFill>
            <a:srgbClr val="365F91"/>
          </a:solidFill>
          <a:latin typeface="Arial" charset="0"/>
        </a:defRPr>
      </a:lvl7pPr>
      <a:lvl8pPr marL="1028700" algn="ctr" rtl="0" fontAlgn="base">
        <a:spcBef>
          <a:spcPct val="0"/>
        </a:spcBef>
        <a:spcAft>
          <a:spcPct val="0"/>
        </a:spcAft>
        <a:defRPr sz="3300">
          <a:solidFill>
            <a:srgbClr val="365F91"/>
          </a:solidFill>
          <a:latin typeface="Arial" charset="0"/>
        </a:defRPr>
      </a:lvl8pPr>
      <a:lvl9pPr marL="1371600" algn="ctr" rtl="0" fontAlgn="base">
        <a:spcBef>
          <a:spcPct val="0"/>
        </a:spcBef>
        <a:spcAft>
          <a:spcPct val="0"/>
        </a:spcAft>
        <a:defRPr sz="3300">
          <a:solidFill>
            <a:srgbClr val="365F91"/>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lumMod val="75000"/>
              <a:lumOff val="25000"/>
            </a:schemeClr>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lumMod val="75000"/>
              <a:lumOff val="25000"/>
            </a:schemeClr>
          </a:solidFill>
          <a:latin typeface="+mn-lt"/>
        </a:defRPr>
      </a:lvl2pPr>
      <a:lvl3pPr marL="857250" indent="-171450" algn="l" rtl="0" eaLnBrk="0" fontAlgn="base" hangingPunct="0">
        <a:spcBef>
          <a:spcPct val="20000"/>
        </a:spcBef>
        <a:spcAft>
          <a:spcPct val="0"/>
        </a:spcAft>
        <a:buChar char="•"/>
        <a:defRPr sz="1800">
          <a:solidFill>
            <a:schemeClr val="tx1">
              <a:lumMod val="75000"/>
              <a:lumOff val="25000"/>
            </a:schemeClr>
          </a:solidFill>
          <a:latin typeface="+mn-lt"/>
        </a:defRPr>
      </a:lvl3pPr>
      <a:lvl4pPr marL="1200150" indent="-171450" algn="l" rtl="0" eaLnBrk="0" fontAlgn="base" hangingPunct="0">
        <a:spcBef>
          <a:spcPct val="20000"/>
        </a:spcBef>
        <a:spcAft>
          <a:spcPct val="0"/>
        </a:spcAft>
        <a:buChar char="–"/>
        <a:defRPr sz="1500">
          <a:solidFill>
            <a:schemeClr val="tx1">
              <a:lumMod val="75000"/>
              <a:lumOff val="25000"/>
            </a:schemeClr>
          </a:solidFill>
          <a:latin typeface="+mn-lt"/>
        </a:defRPr>
      </a:lvl4pPr>
      <a:lvl5pPr marL="1543050" indent="-171450" algn="l" rtl="0" eaLnBrk="0" fontAlgn="base" hangingPunct="0">
        <a:spcBef>
          <a:spcPct val="20000"/>
        </a:spcBef>
        <a:spcAft>
          <a:spcPct val="0"/>
        </a:spcAft>
        <a:buChar char="»"/>
        <a:defRPr sz="1500">
          <a:solidFill>
            <a:schemeClr val="tx1">
              <a:lumMod val="75000"/>
              <a:lumOff val="25000"/>
            </a:schemeClr>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General6.jpg"/>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4514850" y="-76200"/>
            <a:ext cx="4629340" cy="6949440"/>
          </a:xfrm>
          <a:prstGeom prst="rect">
            <a:avLst/>
          </a:prstGeom>
        </p:spPr>
      </p:pic>
      <p:pic>
        <p:nvPicPr>
          <p:cNvPr id="8" name="Picture 7" descr="PPT-General6.jpg"/>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0" y="-76200"/>
            <a:ext cx="4629340" cy="6949440"/>
          </a:xfrm>
          <a:prstGeom prst="rect">
            <a:avLst/>
          </a:prstGeom>
        </p:spPr>
      </p:pic>
      <p:sp>
        <p:nvSpPr>
          <p:cNvPr id="1026" name="Rectangle 2"/>
          <p:cNvSpPr>
            <a:spLocks noGrp="1" noChangeArrowheads="1"/>
          </p:cNvSpPr>
          <p:nvPr>
            <p:ph type="title"/>
            <p:custDataLst>
              <p:tags r:id="rId10"/>
            </p:custDataLst>
          </p:nvPr>
        </p:nvSpPr>
        <p:spPr bwMode="auto">
          <a:xfrm>
            <a:off x="457200" y="304800"/>
            <a:ext cx="8229600" cy="1143000"/>
          </a:xfrm>
          <a:prstGeom prst="rect">
            <a:avLst/>
          </a:prstGeom>
          <a:noFill/>
          <a:ln>
            <a:noFill/>
          </a:ln>
          <a:effectLst/>
          <a:extLst>
            <a:ext uri="{909E8E84-426E-40dd-AFC4-6F175D3DCCD1}">
              <a14:hiddenFill xmlns:a14="http://schemas.microsoft.com/office/drawing/2010/main" xmlns="">
                <a:solidFill>
                  <a:srgbClr val="0C52B8"/>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custDataLst>
              <p:tags r:id="rId11"/>
            </p:custDataLst>
          </p:nvPr>
        </p:nvSpPr>
        <p:spPr bwMode="auto">
          <a:xfrm>
            <a:off x="457200" y="1600201"/>
            <a:ext cx="8229600"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6406382" y="5833567"/>
            <a:ext cx="2430023" cy="548641"/>
          </a:xfrm>
          <a:prstGeom prst="rect">
            <a:avLst/>
          </a:prstGeom>
        </p:spPr>
      </p:pic>
      <p:pic>
        <p:nvPicPr>
          <p:cNvPr id="5" name="Picture 4"/>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81002" y="5715001"/>
            <a:ext cx="819149" cy="831892"/>
          </a:xfrm>
          <a:prstGeom prst="rect">
            <a:avLst/>
          </a:prstGeom>
        </p:spPr>
      </p:pic>
    </p:spTree>
    <p:extLst>
      <p:ext uri="{BB962C8B-B14F-4D97-AF65-F5344CB8AC3E}">
        <p14:creationId xmlns:p14="http://schemas.microsoft.com/office/powerpoint/2010/main" val="158587674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75" r:id="rId4"/>
    <p:sldLayoutId id="2147483676" r:id="rId5"/>
    <p:sldLayoutId id="2147483677" r:id="rId6"/>
    <p:sldLayoutId id="2147483678" r:id="rId7"/>
    <p:sldLayoutId id="2147483667" r:id="rId8"/>
  </p:sldLayoutIdLst>
  <p:txStyles>
    <p:titleStyle>
      <a:lvl1pPr algn="ctr" rtl="0" eaLnBrk="0" fontAlgn="base" hangingPunct="0">
        <a:spcBef>
          <a:spcPct val="0"/>
        </a:spcBef>
        <a:spcAft>
          <a:spcPct val="0"/>
        </a:spcAft>
        <a:defRPr sz="3300" b="1">
          <a:solidFill>
            <a:schemeClr val="tx1">
              <a:lumMod val="75000"/>
              <a:lumOff val="2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700">
          <a:solidFill>
            <a:srgbClr val="365F91"/>
          </a:solidFill>
          <a:latin typeface="Trebuchet MS" pitchFamily="34" charset="0"/>
        </a:defRPr>
      </a:lvl2pPr>
      <a:lvl3pPr algn="ctr" rtl="0" eaLnBrk="0" fontAlgn="base" hangingPunct="0">
        <a:spcBef>
          <a:spcPct val="0"/>
        </a:spcBef>
        <a:spcAft>
          <a:spcPct val="0"/>
        </a:spcAft>
        <a:defRPr sz="2700">
          <a:solidFill>
            <a:srgbClr val="365F91"/>
          </a:solidFill>
          <a:latin typeface="Trebuchet MS" pitchFamily="34" charset="0"/>
        </a:defRPr>
      </a:lvl3pPr>
      <a:lvl4pPr algn="ctr" rtl="0" eaLnBrk="0" fontAlgn="base" hangingPunct="0">
        <a:spcBef>
          <a:spcPct val="0"/>
        </a:spcBef>
        <a:spcAft>
          <a:spcPct val="0"/>
        </a:spcAft>
        <a:defRPr sz="2700">
          <a:solidFill>
            <a:srgbClr val="365F91"/>
          </a:solidFill>
          <a:latin typeface="Trebuchet MS" pitchFamily="34" charset="0"/>
        </a:defRPr>
      </a:lvl4pPr>
      <a:lvl5pPr algn="ctr" rtl="0" eaLnBrk="0" fontAlgn="base" hangingPunct="0">
        <a:spcBef>
          <a:spcPct val="0"/>
        </a:spcBef>
        <a:spcAft>
          <a:spcPct val="0"/>
        </a:spcAft>
        <a:defRPr sz="2700">
          <a:solidFill>
            <a:srgbClr val="365F91"/>
          </a:solidFill>
          <a:latin typeface="Trebuchet MS" pitchFamily="34" charset="0"/>
        </a:defRPr>
      </a:lvl5pPr>
      <a:lvl6pPr marL="342900" algn="ctr" rtl="0" fontAlgn="base">
        <a:spcBef>
          <a:spcPct val="0"/>
        </a:spcBef>
        <a:spcAft>
          <a:spcPct val="0"/>
        </a:spcAft>
        <a:defRPr sz="3300">
          <a:solidFill>
            <a:srgbClr val="365F91"/>
          </a:solidFill>
          <a:latin typeface="Arial" charset="0"/>
        </a:defRPr>
      </a:lvl6pPr>
      <a:lvl7pPr marL="685800" algn="ctr" rtl="0" fontAlgn="base">
        <a:spcBef>
          <a:spcPct val="0"/>
        </a:spcBef>
        <a:spcAft>
          <a:spcPct val="0"/>
        </a:spcAft>
        <a:defRPr sz="3300">
          <a:solidFill>
            <a:srgbClr val="365F91"/>
          </a:solidFill>
          <a:latin typeface="Arial" charset="0"/>
        </a:defRPr>
      </a:lvl7pPr>
      <a:lvl8pPr marL="1028700" algn="ctr" rtl="0" fontAlgn="base">
        <a:spcBef>
          <a:spcPct val="0"/>
        </a:spcBef>
        <a:spcAft>
          <a:spcPct val="0"/>
        </a:spcAft>
        <a:defRPr sz="3300">
          <a:solidFill>
            <a:srgbClr val="365F91"/>
          </a:solidFill>
          <a:latin typeface="Arial" charset="0"/>
        </a:defRPr>
      </a:lvl8pPr>
      <a:lvl9pPr marL="1371600" algn="ctr" rtl="0" fontAlgn="base">
        <a:spcBef>
          <a:spcPct val="0"/>
        </a:spcBef>
        <a:spcAft>
          <a:spcPct val="0"/>
        </a:spcAft>
        <a:defRPr sz="3300">
          <a:solidFill>
            <a:srgbClr val="365F91"/>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lumMod val="75000"/>
              <a:lumOff val="25000"/>
            </a:schemeClr>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lumMod val="75000"/>
              <a:lumOff val="25000"/>
            </a:schemeClr>
          </a:solidFill>
          <a:latin typeface="+mn-lt"/>
        </a:defRPr>
      </a:lvl2pPr>
      <a:lvl3pPr marL="857250" indent="-171450" algn="l" rtl="0" eaLnBrk="0" fontAlgn="base" hangingPunct="0">
        <a:spcBef>
          <a:spcPct val="20000"/>
        </a:spcBef>
        <a:spcAft>
          <a:spcPct val="0"/>
        </a:spcAft>
        <a:buChar char="•"/>
        <a:defRPr sz="1800">
          <a:solidFill>
            <a:schemeClr val="tx1">
              <a:lumMod val="75000"/>
              <a:lumOff val="25000"/>
            </a:schemeClr>
          </a:solidFill>
          <a:latin typeface="+mn-lt"/>
        </a:defRPr>
      </a:lvl3pPr>
      <a:lvl4pPr marL="1200150" indent="-171450" algn="l" rtl="0" eaLnBrk="0" fontAlgn="base" hangingPunct="0">
        <a:spcBef>
          <a:spcPct val="20000"/>
        </a:spcBef>
        <a:spcAft>
          <a:spcPct val="0"/>
        </a:spcAft>
        <a:buChar char="–"/>
        <a:defRPr sz="1500">
          <a:solidFill>
            <a:schemeClr val="tx1">
              <a:lumMod val="75000"/>
              <a:lumOff val="25000"/>
            </a:schemeClr>
          </a:solidFill>
          <a:latin typeface="+mn-lt"/>
        </a:defRPr>
      </a:lvl4pPr>
      <a:lvl5pPr marL="1543050" indent="-171450" algn="l" rtl="0" eaLnBrk="0" fontAlgn="base" hangingPunct="0">
        <a:spcBef>
          <a:spcPct val="20000"/>
        </a:spcBef>
        <a:spcAft>
          <a:spcPct val="0"/>
        </a:spcAft>
        <a:buChar char="»"/>
        <a:defRPr sz="1500">
          <a:solidFill>
            <a:schemeClr val="tx1">
              <a:lumMod val="75000"/>
              <a:lumOff val="25000"/>
            </a:schemeClr>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7.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7.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7.xml"/><Relationship Id="rId5" Type="http://schemas.openxmlformats.org/officeDocument/2006/relationships/image" Target="../media/image26.pn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29.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7.xml"/><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27.xml"/><Relationship Id="rId4" Type="http://schemas.openxmlformats.org/officeDocument/2006/relationships/hyperlink" Target="https://www.fightbackne.or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27.xm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0.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4.xml"/><Relationship Id="rId4" Type="http://schemas.openxmlformats.org/officeDocument/2006/relationships/image" Target="../media/image34.svg"/></Relationships>
</file>

<file path=ppt/slides/_rels/slide42.xml.rels><?xml version="1.0" encoding="UTF-8" standalone="yes"?>
<Relationships xmlns="http://schemas.openxmlformats.org/package/2006/relationships"><Relationship Id="rId3" Type="http://schemas.openxmlformats.org/officeDocument/2006/relationships/hyperlink" Target="https://hii.iu.edu/?fbclid=IwAR1Z4wU5uqQY8lObU7lOmcB7OXZFEZVhmy0-sgjsIEydKWRs7tq7Ty2Dxd0" TargetMode="External"/><Relationship Id="rId7" Type="http://schemas.openxmlformats.org/officeDocument/2006/relationships/hyperlink" Target="https://changeelemental.org/resources/systems-grantmaking-resource-guide/" TargetMode="External"/><Relationship Id="rId2" Type="http://schemas.openxmlformats.org/officeDocument/2006/relationships/notesSlide" Target="../notesSlides/notesSlide42.xml"/><Relationship Id="rId1" Type="http://schemas.openxmlformats.org/officeDocument/2006/relationships/slideLayout" Target="../slideLayouts/slideLayout29.xml"/><Relationship Id="rId6" Type="http://schemas.openxmlformats.org/officeDocument/2006/relationships/hyperlink" Target="https://sustaintool.org/psat/" TargetMode="External"/><Relationship Id="rId5" Type="http://schemas.openxmlformats.org/officeDocument/2006/relationships/hyperlink" Target="https://ascopubs.org/doi/full/10.1200/JCO.18.00589" TargetMode="External"/><Relationship Id="rId4" Type="http://schemas.openxmlformats.org/officeDocument/2006/relationships/hyperlink" Target="https://ctb.ku.edu/en/table-of-contents/sustain/long-term-sustainability"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hyperlink" Target="https://www.sustaintool.org/psa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EC8A290-79E7-46A4-8A36-B2D582702BE3}"/>
              </a:ext>
            </a:extLst>
          </p:cNvPr>
          <p:cNvSpPr>
            <a:spLocks noGrp="1"/>
          </p:cNvSpPr>
          <p:nvPr/>
        </p:nvSpPr>
        <p:spPr>
          <a:xfrm>
            <a:off x="2522775" y="1211529"/>
            <a:ext cx="6324599" cy="18859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5000" b="1" dirty="0"/>
              <a:t>Planning for Sustainability</a:t>
            </a:r>
            <a:endParaRPr lang="en-US" dirty="0"/>
          </a:p>
        </p:txBody>
      </p:sp>
      <p:sp>
        <p:nvSpPr>
          <p:cNvPr id="2" name="Title 1" hidden="1">
            <a:extLst>
              <a:ext uri="{FF2B5EF4-FFF2-40B4-BE49-F238E27FC236}">
                <a16:creationId xmlns:a16="http://schemas.microsoft.com/office/drawing/2014/main" id="{2840BDEF-60CA-E804-66B3-D0DBCD6B9BA3}"/>
              </a:ext>
            </a:extLst>
          </p:cNvPr>
          <p:cNvSpPr>
            <a:spLocks noGrp="1"/>
          </p:cNvSpPr>
          <p:nvPr>
            <p:ph type="title"/>
          </p:nvPr>
        </p:nvSpPr>
        <p:spPr/>
        <p:txBody>
          <a:bodyPr/>
          <a:lstStyle/>
          <a:p>
            <a:r>
              <a:rPr lang="en-US" dirty="0"/>
              <a:t>Planning for sustainability</a:t>
            </a:r>
          </a:p>
        </p:txBody>
      </p:sp>
    </p:spTree>
    <p:extLst>
      <p:ext uri="{BB962C8B-B14F-4D97-AF65-F5344CB8AC3E}">
        <p14:creationId xmlns:p14="http://schemas.microsoft.com/office/powerpoint/2010/main" val="106724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large office ">
            <a:extLst>
              <a:ext uri="{FF2B5EF4-FFF2-40B4-BE49-F238E27FC236}">
                <a16:creationId xmlns:a16="http://schemas.microsoft.com/office/drawing/2014/main" id="{152859F4-8BB5-4B8F-8A01-E8AEE8A197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03931" y="2531574"/>
            <a:ext cx="2930290" cy="1947253"/>
          </a:xfrm>
          <a:prstGeom prst="rect">
            <a:avLst/>
          </a:prstGeom>
        </p:spPr>
      </p:pic>
      <p:sp>
        <p:nvSpPr>
          <p:cNvPr id="3" name="Content Placeholder 2">
            <a:extLst>
              <a:ext uri="{FF2B5EF4-FFF2-40B4-BE49-F238E27FC236}">
                <a16:creationId xmlns:a16="http://schemas.microsoft.com/office/drawing/2014/main" id="{9B9D2788-F923-4FAC-840F-5192287FA3C6}"/>
              </a:ext>
            </a:extLst>
          </p:cNvPr>
          <p:cNvSpPr>
            <a:spLocks noGrp="1"/>
          </p:cNvSpPr>
          <p:nvPr>
            <p:ph idx="1"/>
          </p:nvPr>
        </p:nvSpPr>
        <p:spPr>
          <a:xfrm>
            <a:off x="457200" y="1600201"/>
            <a:ext cx="8223753" cy="3810000"/>
          </a:xfrm>
        </p:spPr>
        <p:txBody>
          <a:bodyPr/>
          <a:lstStyle/>
          <a:p>
            <a:pPr marL="0" indent="0">
              <a:spcAft>
                <a:spcPts val="1000"/>
              </a:spcAft>
              <a:buNone/>
            </a:pPr>
            <a:r>
              <a:rPr lang="en-US" dirty="0">
                <a:solidFill>
                  <a:schemeClr val="tx1"/>
                </a:solidFill>
              </a:rPr>
              <a:t>Next, we’re going to learn about the eight (8) PSAT elements</a:t>
            </a:r>
            <a:endParaRPr lang="en-US" dirty="0"/>
          </a:p>
        </p:txBody>
      </p:sp>
      <p:sp>
        <p:nvSpPr>
          <p:cNvPr id="2" name="Title 1">
            <a:extLst>
              <a:ext uri="{FF2B5EF4-FFF2-40B4-BE49-F238E27FC236}">
                <a16:creationId xmlns:a16="http://schemas.microsoft.com/office/drawing/2014/main" id="{0642A809-20FA-4212-9594-BF320FE61807}"/>
              </a:ext>
            </a:extLst>
          </p:cNvPr>
          <p:cNvSpPr>
            <a:spLocks noGrp="1"/>
          </p:cNvSpPr>
          <p:nvPr>
            <p:ph type="title"/>
          </p:nvPr>
        </p:nvSpPr>
        <p:spPr/>
        <p:txBody>
          <a:bodyPr>
            <a:normAutofit/>
          </a:bodyPr>
          <a:lstStyle/>
          <a:p>
            <a:r>
              <a:rPr lang="en-US" sz="3600" dirty="0">
                <a:solidFill>
                  <a:schemeClr val="tx1"/>
                </a:solidFill>
              </a:rPr>
              <a:t>PSAT Elements</a:t>
            </a:r>
          </a:p>
        </p:txBody>
      </p:sp>
    </p:spTree>
    <p:extLst>
      <p:ext uri="{BB962C8B-B14F-4D97-AF65-F5344CB8AC3E}">
        <p14:creationId xmlns:p14="http://schemas.microsoft.com/office/powerpoint/2010/main" val="88233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342385B-D9FD-EE4B-B6C7-BBFA4D44896D}"/>
              </a:ext>
            </a:extLst>
          </p:cNvPr>
          <p:cNvSpPr>
            <a:spLocks noGrp="1"/>
          </p:cNvSpPr>
          <p:nvPr>
            <p:ph sz="half" idx="2"/>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t>Evaluation</a:t>
            </a:r>
          </a:p>
          <a:p>
            <a:endParaRPr lang="en-US" sz="2400" dirty="0"/>
          </a:p>
          <a:p>
            <a:r>
              <a:rPr lang="en-US" sz="2400" dirty="0"/>
              <a:t>Adaptation</a:t>
            </a:r>
          </a:p>
          <a:p>
            <a:endParaRPr lang="en-US" sz="2400" dirty="0"/>
          </a:p>
          <a:p>
            <a:r>
              <a:rPr lang="en-US" sz="2400" dirty="0"/>
              <a:t>Communication</a:t>
            </a:r>
          </a:p>
          <a:p>
            <a:endParaRPr lang="en-US" sz="2400" dirty="0"/>
          </a:p>
          <a:p>
            <a:r>
              <a:rPr lang="en-US" sz="2400" dirty="0"/>
              <a:t>Strategic Planning</a:t>
            </a:r>
          </a:p>
        </p:txBody>
      </p:sp>
      <p:sp>
        <p:nvSpPr>
          <p:cNvPr id="3" name="Content Placeholder 2">
            <a:extLst>
              <a:ext uri="{FF2B5EF4-FFF2-40B4-BE49-F238E27FC236}">
                <a16:creationId xmlns:a16="http://schemas.microsoft.com/office/drawing/2014/main" id="{EE11A96B-5174-CC4D-8665-FB3D900C8DA8}"/>
              </a:ext>
            </a:extLst>
          </p:cNvPr>
          <p:cNvSpPr>
            <a:spLocks noGrp="1"/>
          </p:cNvSpPr>
          <p:nvPr>
            <p:ph sz="half" idx="1"/>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t>Environmental Support</a:t>
            </a:r>
          </a:p>
          <a:p>
            <a:endParaRPr lang="en-US" sz="2400" dirty="0"/>
          </a:p>
          <a:p>
            <a:r>
              <a:rPr lang="en-US" sz="2400" dirty="0"/>
              <a:t>Funding Stability</a:t>
            </a:r>
          </a:p>
          <a:p>
            <a:endParaRPr lang="en-US" sz="2400" dirty="0"/>
          </a:p>
          <a:p>
            <a:r>
              <a:rPr lang="en-US" sz="2400" dirty="0"/>
              <a:t>Partnerships</a:t>
            </a:r>
          </a:p>
          <a:p>
            <a:endParaRPr lang="en-US" sz="2400" dirty="0"/>
          </a:p>
          <a:p>
            <a:r>
              <a:rPr lang="en-US" sz="2400" dirty="0"/>
              <a:t>Organizational Capacity</a:t>
            </a:r>
          </a:p>
        </p:txBody>
      </p:sp>
      <p:pic>
        <p:nvPicPr>
          <p:cNvPr id="4" name="Picture 6" descr="Activity icon">
            <a:extLst>
              <a:ext uri="{FF2B5EF4-FFF2-40B4-BE49-F238E27FC236}">
                <a16:creationId xmlns:a16="http://schemas.microsoft.com/office/drawing/2014/main" id="{5B34EE25-5E44-439D-9BE9-F2F8B54F5D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7273" y="198831"/>
            <a:ext cx="1000125" cy="1104900"/>
          </a:xfrm>
          <a:prstGeom prst="rect">
            <a:avLst/>
          </a:prstGeom>
        </p:spPr>
      </p:pic>
      <p:sp>
        <p:nvSpPr>
          <p:cNvPr id="2" name="Title 1">
            <a:extLst>
              <a:ext uri="{FF2B5EF4-FFF2-40B4-BE49-F238E27FC236}">
                <a16:creationId xmlns:a16="http://schemas.microsoft.com/office/drawing/2014/main" id="{3E03B7BD-1B28-9549-902C-62E3C748583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PSAT Elements</a:t>
            </a:r>
          </a:p>
        </p:txBody>
      </p:sp>
    </p:spTree>
    <p:extLst>
      <p:ext uri="{BB962C8B-B14F-4D97-AF65-F5344CB8AC3E}">
        <p14:creationId xmlns:p14="http://schemas.microsoft.com/office/powerpoint/2010/main" val="3984256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342385B-D9FD-EE4B-B6C7-BBFA4D44896D}"/>
              </a:ext>
            </a:extLst>
          </p:cNvPr>
          <p:cNvSpPr>
            <a:spLocks noGrp="1"/>
          </p:cNvSpPr>
          <p:nvPr>
            <p:ph sz="half" idx="2"/>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solidFill>
                  <a:schemeClr val="bg1">
                    <a:lumMod val="65000"/>
                  </a:schemeClr>
                </a:solidFill>
              </a:rPr>
              <a:t>Evaluation</a:t>
            </a:r>
          </a:p>
          <a:p>
            <a:endParaRPr lang="en-US" sz="2400" dirty="0">
              <a:solidFill>
                <a:schemeClr val="bg1">
                  <a:lumMod val="65000"/>
                </a:schemeClr>
              </a:solidFill>
            </a:endParaRPr>
          </a:p>
          <a:p>
            <a:r>
              <a:rPr lang="en-US" sz="2400" dirty="0">
                <a:solidFill>
                  <a:schemeClr val="bg1">
                    <a:lumMod val="65000"/>
                  </a:schemeClr>
                </a:solidFill>
              </a:rPr>
              <a:t>Adaptation</a:t>
            </a:r>
          </a:p>
          <a:p>
            <a:endParaRPr lang="en-US" sz="2400" dirty="0">
              <a:solidFill>
                <a:schemeClr val="bg1">
                  <a:lumMod val="65000"/>
                </a:schemeClr>
              </a:solidFill>
            </a:endParaRPr>
          </a:p>
          <a:p>
            <a:r>
              <a:rPr lang="en-US" sz="2400" dirty="0">
                <a:solidFill>
                  <a:schemeClr val="bg1">
                    <a:lumMod val="65000"/>
                  </a:schemeClr>
                </a:solidFill>
              </a:rPr>
              <a:t>Communication</a:t>
            </a:r>
          </a:p>
          <a:p>
            <a:endParaRPr lang="en-US" sz="2400" dirty="0">
              <a:solidFill>
                <a:schemeClr val="bg1">
                  <a:lumMod val="65000"/>
                </a:schemeClr>
              </a:solidFill>
            </a:endParaRPr>
          </a:p>
          <a:p>
            <a:r>
              <a:rPr lang="en-US" sz="2400" dirty="0">
                <a:solidFill>
                  <a:schemeClr val="bg1">
                    <a:lumMod val="65000"/>
                  </a:schemeClr>
                </a:solidFill>
              </a:rPr>
              <a:t>Strategic Planning</a:t>
            </a:r>
          </a:p>
        </p:txBody>
      </p:sp>
      <p:sp>
        <p:nvSpPr>
          <p:cNvPr id="3" name="Content Placeholder 2">
            <a:extLst>
              <a:ext uri="{FF2B5EF4-FFF2-40B4-BE49-F238E27FC236}">
                <a16:creationId xmlns:a16="http://schemas.microsoft.com/office/drawing/2014/main" id="{EE11A96B-5174-CC4D-8665-FB3D900C8DA8}"/>
              </a:ext>
            </a:extLst>
          </p:cNvPr>
          <p:cNvSpPr>
            <a:spLocks noGrp="1"/>
          </p:cNvSpPr>
          <p:nvPr>
            <p:ph sz="half" idx="1"/>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b="1" dirty="0">
                <a:solidFill>
                  <a:srgbClr val="0097DA"/>
                </a:solidFill>
              </a:rPr>
              <a:t>Environmental Support</a:t>
            </a:r>
          </a:p>
          <a:p>
            <a:endParaRPr lang="en-US" sz="2400" dirty="0">
              <a:solidFill>
                <a:schemeClr val="bg1">
                  <a:lumMod val="65000"/>
                </a:schemeClr>
              </a:solidFill>
            </a:endParaRPr>
          </a:p>
          <a:p>
            <a:r>
              <a:rPr lang="en-US" sz="2400" dirty="0">
                <a:solidFill>
                  <a:schemeClr val="bg1">
                    <a:lumMod val="65000"/>
                  </a:schemeClr>
                </a:solidFill>
              </a:rPr>
              <a:t>Funding Stability</a:t>
            </a:r>
          </a:p>
          <a:p>
            <a:endParaRPr lang="en-US" sz="2400" dirty="0">
              <a:solidFill>
                <a:schemeClr val="bg1">
                  <a:lumMod val="65000"/>
                </a:schemeClr>
              </a:solidFill>
            </a:endParaRPr>
          </a:p>
          <a:p>
            <a:r>
              <a:rPr lang="en-US" sz="2400" dirty="0">
                <a:solidFill>
                  <a:schemeClr val="bg1">
                    <a:lumMod val="65000"/>
                  </a:schemeClr>
                </a:solidFill>
              </a:rPr>
              <a:t>Partnerships</a:t>
            </a:r>
          </a:p>
          <a:p>
            <a:endParaRPr lang="en-US" sz="2400" dirty="0">
              <a:solidFill>
                <a:schemeClr val="bg1">
                  <a:lumMod val="65000"/>
                </a:schemeClr>
              </a:solidFill>
            </a:endParaRPr>
          </a:p>
          <a:p>
            <a:r>
              <a:rPr lang="en-US" sz="2400" dirty="0">
                <a:solidFill>
                  <a:schemeClr val="bg1">
                    <a:lumMod val="65000"/>
                  </a:schemeClr>
                </a:solidFill>
              </a:rPr>
              <a:t>Organizational Capacity</a:t>
            </a:r>
          </a:p>
        </p:txBody>
      </p:sp>
      <p:sp>
        <p:nvSpPr>
          <p:cNvPr id="2" name="Title 1">
            <a:extLst>
              <a:ext uri="{FF2B5EF4-FFF2-40B4-BE49-F238E27FC236}">
                <a16:creationId xmlns:a16="http://schemas.microsoft.com/office/drawing/2014/main" id="{3E03B7BD-1B28-9549-902C-62E3C748583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PSAT Elements</a:t>
            </a:r>
          </a:p>
        </p:txBody>
      </p:sp>
    </p:spTree>
    <p:extLst>
      <p:ext uri="{BB962C8B-B14F-4D97-AF65-F5344CB8AC3E}">
        <p14:creationId xmlns:p14="http://schemas.microsoft.com/office/powerpoint/2010/main" val="3945307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people helping each other to achieve top of the mountain">
            <a:extLst>
              <a:ext uri="{FF2B5EF4-FFF2-40B4-BE49-F238E27FC236}">
                <a16:creationId xmlns:a16="http://schemas.microsoft.com/office/drawing/2014/main" id="{4D91B402-1558-8C4C-85A3-BD8FD4E3198C}"/>
              </a:ext>
            </a:extLst>
          </p:cNvPr>
          <p:cNvPicPr>
            <a:picLocks noChangeAspect="1"/>
          </p:cNvPicPr>
          <p:nvPr/>
        </p:nvPicPr>
        <p:blipFill>
          <a:blip r:embed="rId3"/>
          <a:stretch>
            <a:fillRect/>
          </a:stretch>
        </p:blipFill>
        <p:spPr>
          <a:xfrm>
            <a:off x="5303243" y="2213953"/>
            <a:ext cx="3737379" cy="2483053"/>
          </a:xfrm>
          <a:prstGeom prst="rect">
            <a:avLst/>
          </a:prstGeom>
        </p:spPr>
      </p:pic>
      <p:sp>
        <p:nvSpPr>
          <p:cNvPr id="3" name="Content Placeholder 2">
            <a:extLst>
              <a:ext uri="{FF2B5EF4-FFF2-40B4-BE49-F238E27FC236}">
                <a16:creationId xmlns:a16="http://schemas.microsoft.com/office/drawing/2014/main" id="{EE11A96B-5174-CC4D-8665-FB3D900C8DA8}"/>
              </a:ext>
            </a:extLst>
          </p:cNvPr>
          <p:cNvSpPr>
            <a:spLocks noGrp="1"/>
          </p:cNvSpPr>
          <p:nvPr>
            <p:ph idx="1"/>
          </p:nvPr>
        </p:nvSpPr>
        <p:spPr>
          <a:xfrm>
            <a:off x="465482" y="1600201"/>
            <a:ext cx="6192079" cy="3810000"/>
          </a:xfr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t>Identify supportive clinical and community champions with: </a:t>
            </a:r>
            <a:endParaRPr lang="en-US" dirty="0"/>
          </a:p>
          <a:p>
            <a:pPr marL="556895" lvl="1" indent="-213995"/>
            <a:r>
              <a:rPr lang="en-US" sz="2400" dirty="0"/>
              <a:t>Decision-making ability</a:t>
            </a:r>
          </a:p>
          <a:p>
            <a:pPr marL="556895" lvl="1" indent="-213995">
              <a:spcAft>
                <a:spcPts val="1000"/>
              </a:spcAft>
            </a:pPr>
            <a:r>
              <a:rPr lang="en-US" sz="2400" dirty="0"/>
              <a:t>Resources</a:t>
            </a:r>
          </a:p>
          <a:p>
            <a:pPr>
              <a:spcAft>
                <a:spcPts val="1000"/>
              </a:spcAft>
            </a:pPr>
            <a:r>
              <a:rPr lang="en-US" sz="2400" dirty="0"/>
              <a:t>Gain leadership support within organization</a:t>
            </a:r>
          </a:p>
          <a:p>
            <a:r>
              <a:rPr lang="en-US" sz="2400" dirty="0"/>
              <a:t>Proactively foster </a:t>
            </a:r>
          </a:p>
          <a:p>
            <a:pPr marL="556895" lvl="1" indent="-213995"/>
            <a:r>
              <a:rPr lang="en-US" sz="2400" dirty="0"/>
              <a:t>Community support </a:t>
            </a:r>
          </a:p>
          <a:p>
            <a:pPr marL="556895" lvl="1" indent="-213995"/>
            <a:r>
              <a:rPr lang="en-US" sz="2400" dirty="0"/>
              <a:t>Public policy and educating on policy</a:t>
            </a:r>
          </a:p>
        </p:txBody>
      </p:sp>
      <p:pic>
        <p:nvPicPr>
          <p:cNvPr id="6" name="Picture 6" descr="Engagement icon">
            <a:extLst>
              <a:ext uri="{FF2B5EF4-FFF2-40B4-BE49-F238E27FC236}">
                <a16:creationId xmlns:a16="http://schemas.microsoft.com/office/drawing/2014/main" id="{DF2D0F1F-40F1-41F6-877C-BE8A0D259A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26310" y="152096"/>
            <a:ext cx="1162050" cy="1362075"/>
          </a:xfrm>
          <a:prstGeom prst="rect">
            <a:avLst/>
          </a:prstGeom>
        </p:spPr>
      </p:pic>
      <p:sp>
        <p:nvSpPr>
          <p:cNvPr id="2" name="Title 1">
            <a:extLst>
              <a:ext uri="{FF2B5EF4-FFF2-40B4-BE49-F238E27FC236}">
                <a16:creationId xmlns:a16="http://schemas.microsoft.com/office/drawing/2014/main" id="{3E03B7BD-1B28-9549-902C-62E3C748583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Environmental Support</a:t>
            </a:r>
          </a:p>
        </p:txBody>
      </p:sp>
    </p:spTree>
    <p:extLst>
      <p:ext uri="{BB962C8B-B14F-4D97-AF65-F5344CB8AC3E}">
        <p14:creationId xmlns:p14="http://schemas.microsoft.com/office/powerpoint/2010/main" val="48694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ED46DE-3B2B-E344-9790-EE52CFE34BEC}"/>
              </a:ext>
            </a:extLst>
          </p:cNvPr>
          <p:cNvSpPr txBox="1"/>
          <p:nvPr/>
        </p:nvSpPr>
        <p:spPr>
          <a:xfrm>
            <a:off x="8046538" y="5314278"/>
            <a:ext cx="1165412"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Ory et al., 2015</a:t>
            </a:r>
            <a:endParaRPr lang="en-US" dirty="0"/>
          </a:p>
        </p:txBody>
      </p:sp>
      <p:sp>
        <p:nvSpPr>
          <p:cNvPr id="3" name="Content Placeholder 2">
            <a:extLst>
              <a:ext uri="{FF2B5EF4-FFF2-40B4-BE49-F238E27FC236}">
                <a16:creationId xmlns:a16="http://schemas.microsoft.com/office/drawing/2014/main" id="{49B6AB58-C5DF-AC42-AEFA-49BEEEC37353}"/>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Aft>
                <a:spcPts val="1000"/>
              </a:spcAft>
              <a:buNone/>
            </a:pPr>
            <a:r>
              <a:rPr lang="en-US" sz="2400" b="1" dirty="0"/>
              <a:t>Massachusetts: </a:t>
            </a:r>
            <a:endParaRPr lang="en-US" dirty="0"/>
          </a:p>
          <a:p>
            <a:pPr marL="556895" lvl="1" indent="-213995">
              <a:spcAft>
                <a:spcPts val="1000"/>
              </a:spcAft>
            </a:pPr>
            <a:r>
              <a:rPr lang="en-US" sz="2400" dirty="0"/>
              <a:t>Developing and sustaining collaborations to reduce cancer-related health disparities and promote health equity</a:t>
            </a:r>
          </a:p>
          <a:p>
            <a:pPr marL="556895" lvl="1" indent="-213995">
              <a:spcAft>
                <a:spcPts val="1000"/>
              </a:spcAft>
            </a:pPr>
            <a:r>
              <a:rPr lang="en-US" sz="2400" dirty="0"/>
              <a:t>Creating and sustaining a cancer policy and legislative agenda that supports projects across the cancer control continuum</a:t>
            </a:r>
          </a:p>
          <a:p>
            <a:pPr marL="556895" lvl="1" indent="-213995">
              <a:spcAft>
                <a:spcPts val="1000"/>
              </a:spcAft>
            </a:pPr>
            <a:r>
              <a:rPr lang="en-US" sz="2400" dirty="0"/>
              <a:t>Creating and sustaining environments that support risk reduction</a:t>
            </a:r>
          </a:p>
        </p:txBody>
      </p:sp>
      <p:pic>
        <p:nvPicPr>
          <p:cNvPr id="7" name="Picture 6" descr="Engagement icon">
            <a:extLst>
              <a:ext uri="{FF2B5EF4-FFF2-40B4-BE49-F238E27FC236}">
                <a16:creationId xmlns:a16="http://schemas.microsoft.com/office/drawing/2014/main" id="{0738988E-D84C-41AB-8004-01DD6A3EEC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6310" y="152096"/>
            <a:ext cx="1162050" cy="1362075"/>
          </a:xfrm>
          <a:prstGeom prst="rect">
            <a:avLst/>
          </a:prstGeom>
        </p:spPr>
      </p:pic>
      <p:sp>
        <p:nvSpPr>
          <p:cNvPr id="2" name="Title 1">
            <a:extLst>
              <a:ext uri="{FF2B5EF4-FFF2-40B4-BE49-F238E27FC236}">
                <a16:creationId xmlns:a16="http://schemas.microsoft.com/office/drawing/2014/main" id="{10EA8734-F0FF-7243-919E-D2BAC282A83C}"/>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Examples</a:t>
            </a:r>
          </a:p>
        </p:txBody>
      </p:sp>
    </p:spTree>
    <p:extLst>
      <p:ext uri="{BB962C8B-B14F-4D97-AF65-F5344CB8AC3E}">
        <p14:creationId xmlns:p14="http://schemas.microsoft.com/office/powerpoint/2010/main" val="2819592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con of a group of people">
            <a:extLst>
              <a:ext uri="{FF2B5EF4-FFF2-40B4-BE49-F238E27FC236}">
                <a16:creationId xmlns:a16="http://schemas.microsoft.com/office/drawing/2014/main" id="{CD549F04-E77B-431F-8984-CA61571698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79704" y="3942077"/>
            <a:ext cx="1367263" cy="1368162"/>
          </a:xfrm>
          <a:prstGeom prst="rect">
            <a:avLst/>
          </a:prstGeom>
        </p:spPr>
      </p:pic>
      <p:sp>
        <p:nvSpPr>
          <p:cNvPr id="3" name="Content Placeholder 2">
            <a:extLst>
              <a:ext uri="{FF2B5EF4-FFF2-40B4-BE49-F238E27FC236}">
                <a16:creationId xmlns:a16="http://schemas.microsoft.com/office/drawing/2014/main" id="{E219E97C-3DDD-AA41-B282-FDC020F4D981}"/>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114999"/>
              </a:lnSpc>
            </a:pPr>
            <a:r>
              <a:rPr lang="en-US" sz="2400" dirty="0">
                <a:ea typeface="Arial"/>
                <a:cs typeface="Arial"/>
                <a:sym typeface="Arial"/>
              </a:rPr>
              <a:t>Partnerships with pharmacy champions</a:t>
            </a:r>
            <a:endParaRPr lang="en-US" sz="2400" dirty="0">
              <a:ea typeface="Arial"/>
              <a:cs typeface="Arial"/>
            </a:endParaRPr>
          </a:p>
          <a:p>
            <a:pPr marL="556895" lvl="1" indent="-213995">
              <a:lnSpc>
                <a:spcPct val="114999"/>
              </a:lnSpc>
            </a:pPr>
            <a:r>
              <a:rPr lang="en-US" sz="2400" dirty="0">
                <a:ea typeface="Arial"/>
                <a:cs typeface="Arial"/>
                <a:sym typeface="Arial"/>
              </a:rPr>
              <a:t>Invitation to comprehensive cancer control coalition meetings</a:t>
            </a:r>
            <a:endParaRPr lang="en-US" sz="2400" dirty="0">
              <a:ea typeface="Arial"/>
              <a:cs typeface="Arial"/>
            </a:endParaRPr>
          </a:p>
          <a:p>
            <a:pPr marL="556895" lvl="1" indent="-213995">
              <a:lnSpc>
                <a:spcPct val="114999"/>
              </a:lnSpc>
            </a:pPr>
            <a:r>
              <a:rPr lang="en-US" sz="2400" dirty="0">
                <a:ea typeface="Arial"/>
                <a:cs typeface="Arial"/>
                <a:sym typeface="Arial"/>
              </a:rPr>
              <a:t>Increased engagement from p</a:t>
            </a:r>
            <a:r>
              <a:rPr lang="en-US" sz="2400" dirty="0"/>
              <a:t>harmacy</a:t>
            </a:r>
            <a:r>
              <a:rPr lang="en-US" sz="2400" dirty="0">
                <a:ea typeface="Arial"/>
                <a:cs typeface="Arial"/>
                <a:sym typeface="Arial"/>
              </a:rPr>
              <a:t> sector</a:t>
            </a:r>
          </a:p>
        </p:txBody>
      </p:sp>
      <p:pic>
        <p:nvPicPr>
          <p:cNvPr id="6" name="Picture 5" descr="FLU-FIT icon">
            <a:extLst>
              <a:ext uri="{FF2B5EF4-FFF2-40B4-BE49-F238E27FC236}">
                <a16:creationId xmlns:a16="http://schemas.microsoft.com/office/drawing/2014/main" id="{A1BF940D-61AB-4547-A975-4DFFE9640B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72961" y="213655"/>
            <a:ext cx="819540" cy="1507898"/>
          </a:xfrm>
          <a:prstGeom prst="rect">
            <a:avLst/>
          </a:prstGeom>
        </p:spPr>
      </p:pic>
      <p:sp>
        <p:nvSpPr>
          <p:cNvPr id="2" name="Title 1">
            <a:extLst>
              <a:ext uri="{FF2B5EF4-FFF2-40B4-BE49-F238E27FC236}">
                <a16:creationId xmlns:a16="http://schemas.microsoft.com/office/drawing/2014/main" id="{8D13D52E-93C9-7B4D-93EF-8E0EB138F6DF}"/>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Study Example</a:t>
            </a:r>
          </a:p>
        </p:txBody>
      </p:sp>
    </p:spTree>
    <p:extLst>
      <p:ext uri="{BB962C8B-B14F-4D97-AF65-F5344CB8AC3E}">
        <p14:creationId xmlns:p14="http://schemas.microsoft.com/office/powerpoint/2010/main" val="3354258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342385B-D9FD-EE4B-B6C7-BBFA4D44896D}"/>
              </a:ext>
            </a:extLst>
          </p:cNvPr>
          <p:cNvSpPr>
            <a:spLocks noGrp="1"/>
          </p:cNvSpPr>
          <p:nvPr>
            <p:ph sz="half" idx="2"/>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solidFill>
                  <a:schemeClr val="bg1">
                    <a:lumMod val="65000"/>
                  </a:schemeClr>
                </a:solidFill>
              </a:rPr>
              <a:t>Evaluation</a:t>
            </a:r>
          </a:p>
          <a:p>
            <a:endParaRPr lang="en-US" sz="2400" dirty="0">
              <a:solidFill>
                <a:schemeClr val="bg1">
                  <a:lumMod val="65000"/>
                </a:schemeClr>
              </a:solidFill>
            </a:endParaRPr>
          </a:p>
          <a:p>
            <a:r>
              <a:rPr lang="en-US" sz="2400" dirty="0">
                <a:solidFill>
                  <a:schemeClr val="bg1">
                    <a:lumMod val="65000"/>
                  </a:schemeClr>
                </a:solidFill>
              </a:rPr>
              <a:t>Adaptation</a:t>
            </a:r>
          </a:p>
          <a:p>
            <a:endParaRPr lang="en-US" sz="2400" dirty="0">
              <a:solidFill>
                <a:schemeClr val="bg1">
                  <a:lumMod val="65000"/>
                </a:schemeClr>
              </a:solidFill>
            </a:endParaRPr>
          </a:p>
          <a:p>
            <a:r>
              <a:rPr lang="en-US" sz="2400" dirty="0">
                <a:solidFill>
                  <a:schemeClr val="bg1">
                    <a:lumMod val="65000"/>
                  </a:schemeClr>
                </a:solidFill>
              </a:rPr>
              <a:t>Communication</a:t>
            </a:r>
          </a:p>
          <a:p>
            <a:endParaRPr lang="en-US" sz="2400" dirty="0">
              <a:solidFill>
                <a:schemeClr val="bg1">
                  <a:lumMod val="65000"/>
                </a:schemeClr>
              </a:solidFill>
            </a:endParaRPr>
          </a:p>
          <a:p>
            <a:r>
              <a:rPr lang="en-US" sz="2400" dirty="0">
                <a:solidFill>
                  <a:schemeClr val="bg1">
                    <a:lumMod val="65000"/>
                  </a:schemeClr>
                </a:solidFill>
              </a:rPr>
              <a:t>Strategic Planning</a:t>
            </a:r>
          </a:p>
        </p:txBody>
      </p:sp>
      <p:sp>
        <p:nvSpPr>
          <p:cNvPr id="3" name="Content Placeholder 2">
            <a:extLst>
              <a:ext uri="{FF2B5EF4-FFF2-40B4-BE49-F238E27FC236}">
                <a16:creationId xmlns:a16="http://schemas.microsoft.com/office/drawing/2014/main" id="{EE11A96B-5174-CC4D-8665-FB3D900C8DA8}"/>
              </a:ext>
            </a:extLst>
          </p:cNvPr>
          <p:cNvSpPr>
            <a:spLocks noGrp="1"/>
          </p:cNvSpPr>
          <p:nvPr>
            <p:ph sz="half" idx="1"/>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solidFill>
                  <a:schemeClr val="bg1">
                    <a:lumMod val="65000"/>
                  </a:schemeClr>
                </a:solidFill>
              </a:rPr>
              <a:t>Environmental Support</a:t>
            </a:r>
          </a:p>
          <a:p>
            <a:endParaRPr lang="en-US" sz="2400" dirty="0"/>
          </a:p>
          <a:p>
            <a:r>
              <a:rPr lang="en-US" sz="2400" b="1" dirty="0">
                <a:solidFill>
                  <a:srgbClr val="0097DA"/>
                </a:solidFill>
              </a:rPr>
              <a:t>Funding Stability</a:t>
            </a:r>
          </a:p>
          <a:p>
            <a:endParaRPr lang="en-US" sz="2400" dirty="0"/>
          </a:p>
          <a:p>
            <a:r>
              <a:rPr lang="en-US" sz="2400" dirty="0">
                <a:solidFill>
                  <a:schemeClr val="bg1">
                    <a:lumMod val="65000"/>
                  </a:schemeClr>
                </a:solidFill>
              </a:rPr>
              <a:t>Partnerships</a:t>
            </a:r>
          </a:p>
          <a:p>
            <a:endParaRPr lang="en-US" sz="2400" dirty="0">
              <a:solidFill>
                <a:schemeClr val="bg1">
                  <a:lumMod val="65000"/>
                </a:schemeClr>
              </a:solidFill>
            </a:endParaRPr>
          </a:p>
          <a:p>
            <a:r>
              <a:rPr lang="en-US" sz="2400" dirty="0">
                <a:solidFill>
                  <a:schemeClr val="bg1">
                    <a:lumMod val="65000"/>
                  </a:schemeClr>
                </a:solidFill>
              </a:rPr>
              <a:t>Organizational Capacity</a:t>
            </a:r>
          </a:p>
        </p:txBody>
      </p:sp>
      <p:sp>
        <p:nvSpPr>
          <p:cNvPr id="2" name="Title 1">
            <a:extLst>
              <a:ext uri="{FF2B5EF4-FFF2-40B4-BE49-F238E27FC236}">
                <a16:creationId xmlns:a16="http://schemas.microsoft.com/office/drawing/2014/main" id="{3E03B7BD-1B28-9549-902C-62E3C748583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PSAT Elements</a:t>
            </a:r>
          </a:p>
        </p:txBody>
      </p:sp>
    </p:spTree>
    <p:extLst>
      <p:ext uri="{BB962C8B-B14F-4D97-AF65-F5344CB8AC3E}">
        <p14:creationId xmlns:p14="http://schemas.microsoft.com/office/powerpoint/2010/main" val="1214611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llustration with three hands reaching out to a light bulb in the center and each is holding a coin">
            <a:extLst>
              <a:ext uri="{FF2B5EF4-FFF2-40B4-BE49-F238E27FC236}">
                <a16:creationId xmlns:a16="http://schemas.microsoft.com/office/drawing/2014/main" id="{7F6C4B62-B81B-9F4F-8922-6A796170AF01}"/>
              </a:ext>
            </a:extLst>
          </p:cNvPr>
          <p:cNvPicPr>
            <a:picLocks noChangeAspect="1"/>
          </p:cNvPicPr>
          <p:nvPr/>
        </p:nvPicPr>
        <p:blipFill>
          <a:blip r:embed="rId3"/>
          <a:stretch>
            <a:fillRect/>
          </a:stretch>
        </p:blipFill>
        <p:spPr>
          <a:xfrm>
            <a:off x="2435865" y="2959326"/>
            <a:ext cx="4278119" cy="2374478"/>
          </a:xfrm>
          <a:prstGeom prst="rect">
            <a:avLst/>
          </a:prstGeom>
        </p:spPr>
      </p:pic>
      <p:sp>
        <p:nvSpPr>
          <p:cNvPr id="3" name="Content Placeholder 2">
            <a:extLst>
              <a:ext uri="{FF2B5EF4-FFF2-40B4-BE49-F238E27FC236}">
                <a16:creationId xmlns:a16="http://schemas.microsoft.com/office/drawing/2014/main" id="{EE11A96B-5174-CC4D-8665-FB3D900C8DA8}"/>
              </a:ext>
            </a:extLst>
          </p:cNvPr>
          <p:cNvSpPr>
            <a:spLocks noGrp="1"/>
          </p:cNvSpPr>
          <p:nvPr>
            <p:ph idx="1"/>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114999"/>
              </a:lnSpc>
              <a:spcAft>
                <a:spcPts val="1000"/>
              </a:spcAft>
            </a:pPr>
            <a:r>
              <a:rPr lang="en-US" sz="2400" dirty="0"/>
              <a:t>Create policies and systems that sustain ongoing funding</a:t>
            </a:r>
            <a:endParaRPr lang="en-US" dirty="0"/>
          </a:p>
          <a:p>
            <a:pPr>
              <a:lnSpc>
                <a:spcPct val="114999"/>
              </a:lnSpc>
              <a:spcAft>
                <a:spcPts val="1000"/>
              </a:spcAft>
            </a:pPr>
            <a:r>
              <a:rPr lang="en-US" sz="2400" dirty="0"/>
              <a:t>Diversify funding streams, including stable and flexible funding</a:t>
            </a:r>
          </a:p>
        </p:txBody>
      </p:sp>
      <p:sp>
        <p:nvSpPr>
          <p:cNvPr id="2" name="Title 1">
            <a:extLst>
              <a:ext uri="{FF2B5EF4-FFF2-40B4-BE49-F238E27FC236}">
                <a16:creationId xmlns:a16="http://schemas.microsoft.com/office/drawing/2014/main" id="{3E03B7BD-1B28-9549-902C-62E3C748583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Funding Stability</a:t>
            </a:r>
            <a:endParaRPr lang="en-US" sz="3200" dirty="0"/>
          </a:p>
        </p:txBody>
      </p:sp>
    </p:spTree>
    <p:extLst>
      <p:ext uri="{BB962C8B-B14F-4D97-AF65-F5344CB8AC3E}">
        <p14:creationId xmlns:p14="http://schemas.microsoft.com/office/powerpoint/2010/main" val="80749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A440F9-2959-EE44-8693-BAEE15A7DF4C}"/>
              </a:ext>
            </a:extLst>
          </p:cNvPr>
          <p:cNvSpPr txBox="1"/>
          <p:nvPr/>
        </p:nvSpPr>
        <p:spPr>
          <a:xfrm>
            <a:off x="8058895" y="5323979"/>
            <a:ext cx="1177105"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Ory et al., 2015</a:t>
            </a:r>
            <a:endParaRPr lang="en-US" dirty="0"/>
          </a:p>
        </p:txBody>
      </p:sp>
      <p:sp>
        <p:nvSpPr>
          <p:cNvPr id="3" name="Content Placeholder 2">
            <a:extLst>
              <a:ext uri="{FF2B5EF4-FFF2-40B4-BE49-F238E27FC236}">
                <a16:creationId xmlns:a16="http://schemas.microsoft.com/office/drawing/2014/main" id="{49B6AB58-C5DF-AC42-AEFA-49BEEEC37353}"/>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 sz="2400" b="1" dirty="0"/>
              <a:t>Texas: </a:t>
            </a:r>
            <a:r>
              <a:rPr lang="en-US" sz="2400" dirty="0"/>
              <a:t>Create policies that sustain ongoing funding</a:t>
            </a:r>
            <a:r>
              <a:rPr lang="en" sz="2400" b="1" dirty="0"/>
              <a:t> </a:t>
            </a:r>
            <a:endParaRPr lang="en-US" dirty="0"/>
          </a:p>
          <a:p>
            <a:pPr marL="556895" lvl="1" indent="-213995">
              <a:spcAft>
                <a:spcPts val="1000"/>
              </a:spcAft>
            </a:pPr>
            <a:r>
              <a:rPr lang="en-US" sz="2400" b="1" dirty="0">
                <a:solidFill>
                  <a:srgbClr val="0097DA"/>
                </a:solidFill>
              </a:rPr>
              <a:t>Advocacy education </a:t>
            </a:r>
            <a:r>
              <a:rPr lang="en-US" sz="2400" dirty="0">
                <a:solidFill>
                  <a:schemeClr val="tx2"/>
                </a:solidFill>
              </a:rPr>
              <a:t>on funding for</a:t>
            </a:r>
            <a:r>
              <a:rPr lang="en-US" sz="2400" dirty="0"/>
              <a:t> risk reduction, monitoring, survivorship and general </a:t>
            </a:r>
            <a:r>
              <a:rPr lang="en-US" sz="2400" dirty="0">
                <a:solidFill>
                  <a:schemeClr val="tx2"/>
                </a:solidFill>
              </a:rPr>
              <a:t>operating to </a:t>
            </a:r>
            <a:r>
              <a:rPr lang="en-US" sz="2400" dirty="0"/>
              <a:t>support quality data and delivery of risk reduction and care programs</a:t>
            </a:r>
            <a:endParaRPr lang="en" sz="2400" dirty="0"/>
          </a:p>
          <a:p>
            <a:pPr marL="0" indent="0">
              <a:buNone/>
            </a:pPr>
            <a:r>
              <a:rPr lang="en-US" sz="2400" b="1" dirty="0"/>
              <a:t>Several state</a:t>
            </a:r>
            <a:r>
              <a:rPr lang="en-US" sz="2400" dirty="0"/>
              <a:t> </a:t>
            </a:r>
            <a:r>
              <a:rPr lang="en-US" sz="2400" b="1" dirty="0"/>
              <a:t>CCC organizations: </a:t>
            </a:r>
            <a:r>
              <a:rPr lang="en-US" sz="2400" dirty="0"/>
              <a:t>Diversify funding</a:t>
            </a:r>
            <a:r>
              <a:rPr lang="en-US" sz="2400" b="1" dirty="0"/>
              <a:t> </a:t>
            </a:r>
          </a:p>
          <a:p>
            <a:pPr marL="556895" lvl="1" indent="-213995"/>
            <a:r>
              <a:rPr lang="en-US" sz="2400" dirty="0"/>
              <a:t>Established their own or subsidiary </a:t>
            </a:r>
            <a:r>
              <a:rPr lang="en-US" sz="2400" b="1" dirty="0">
                <a:solidFill>
                  <a:srgbClr val="00B0F0"/>
                </a:solidFill>
              </a:rPr>
              <a:t>501(c)(3) organization for greater financial flexibility</a:t>
            </a:r>
            <a:endParaRPr lang="en-US" sz="1850" b="1" dirty="0">
              <a:solidFill>
                <a:srgbClr val="00B0F0"/>
              </a:solidFill>
            </a:endParaRPr>
          </a:p>
          <a:p>
            <a:pPr lvl="2"/>
            <a:r>
              <a:rPr lang="en-US" sz="2400" dirty="0"/>
              <a:t>Georgia, Virginia, Arkansas, Maine and Kentucky</a:t>
            </a:r>
            <a:endParaRPr lang="en" sz="2400" dirty="0"/>
          </a:p>
        </p:txBody>
      </p:sp>
      <p:sp>
        <p:nvSpPr>
          <p:cNvPr id="2" name="Title 1">
            <a:extLst>
              <a:ext uri="{FF2B5EF4-FFF2-40B4-BE49-F238E27FC236}">
                <a16:creationId xmlns:a16="http://schemas.microsoft.com/office/drawing/2014/main" id="{10EA8734-F0FF-7243-919E-D2BAC282A83C}"/>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Examples</a:t>
            </a:r>
          </a:p>
        </p:txBody>
      </p:sp>
    </p:spTree>
    <p:extLst>
      <p:ext uri="{BB962C8B-B14F-4D97-AF65-F5344CB8AC3E}">
        <p14:creationId xmlns:p14="http://schemas.microsoft.com/office/powerpoint/2010/main" val="2124035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342385B-D9FD-EE4B-B6C7-BBFA4D44896D}"/>
              </a:ext>
            </a:extLst>
          </p:cNvPr>
          <p:cNvSpPr>
            <a:spLocks noGrp="1"/>
          </p:cNvSpPr>
          <p:nvPr>
            <p:ph sz="half" idx="2"/>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solidFill>
                  <a:schemeClr val="bg1">
                    <a:lumMod val="65000"/>
                  </a:schemeClr>
                </a:solidFill>
              </a:rPr>
              <a:t>Evaluation</a:t>
            </a:r>
          </a:p>
          <a:p>
            <a:endParaRPr lang="en-US" sz="2400" dirty="0">
              <a:solidFill>
                <a:schemeClr val="bg1">
                  <a:lumMod val="65000"/>
                </a:schemeClr>
              </a:solidFill>
            </a:endParaRPr>
          </a:p>
          <a:p>
            <a:r>
              <a:rPr lang="en-US" sz="2400" dirty="0">
                <a:solidFill>
                  <a:schemeClr val="bg1">
                    <a:lumMod val="65000"/>
                  </a:schemeClr>
                </a:solidFill>
              </a:rPr>
              <a:t>Adaptation</a:t>
            </a:r>
          </a:p>
          <a:p>
            <a:endParaRPr lang="en-US" sz="2400" dirty="0">
              <a:solidFill>
                <a:schemeClr val="bg1">
                  <a:lumMod val="65000"/>
                </a:schemeClr>
              </a:solidFill>
            </a:endParaRPr>
          </a:p>
          <a:p>
            <a:r>
              <a:rPr lang="en-US" sz="2400" dirty="0">
                <a:solidFill>
                  <a:schemeClr val="bg1">
                    <a:lumMod val="65000"/>
                  </a:schemeClr>
                </a:solidFill>
              </a:rPr>
              <a:t>Communication</a:t>
            </a:r>
          </a:p>
          <a:p>
            <a:endParaRPr lang="en-US" sz="2400" dirty="0">
              <a:solidFill>
                <a:schemeClr val="bg1">
                  <a:lumMod val="65000"/>
                </a:schemeClr>
              </a:solidFill>
            </a:endParaRPr>
          </a:p>
          <a:p>
            <a:r>
              <a:rPr lang="en-US" sz="2400" dirty="0">
                <a:solidFill>
                  <a:schemeClr val="bg1">
                    <a:lumMod val="65000"/>
                  </a:schemeClr>
                </a:solidFill>
              </a:rPr>
              <a:t>Strategic Planning</a:t>
            </a:r>
          </a:p>
        </p:txBody>
      </p:sp>
      <p:sp>
        <p:nvSpPr>
          <p:cNvPr id="3" name="Content Placeholder 2">
            <a:extLst>
              <a:ext uri="{FF2B5EF4-FFF2-40B4-BE49-F238E27FC236}">
                <a16:creationId xmlns:a16="http://schemas.microsoft.com/office/drawing/2014/main" id="{EE11A96B-5174-CC4D-8665-FB3D900C8DA8}"/>
              </a:ext>
            </a:extLst>
          </p:cNvPr>
          <p:cNvSpPr>
            <a:spLocks noGrp="1"/>
          </p:cNvSpPr>
          <p:nvPr>
            <p:ph sz="half" idx="1"/>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solidFill>
                  <a:schemeClr val="bg1">
                    <a:lumMod val="65000"/>
                  </a:schemeClr>
                </a:solidFill>
              </a:rPr>
              <a:t>Environmental Support</a:t>
            </a:r>
          </a:p>
          <a:p>
            <a:endParaRPr lang="en-US" sz="2400" dirty="0">
              <a:solidFill>
                <a:schemeClr val="bg1">
                  <a:lumMod val="65000"/>
                </a:schemeClr>
              </a:solidFill>
            </a:endParaRPr>
          </a:p>
          <a:p>
            <a:r>
              <a:rPr lang="en-US" sz="2400" dirty="0">
                <a:solidFill>
                  <a:schemeClr val="bg1">
                    <a:lumMod val="65000"/>
                  </a:schemeClr>
                </a:solidFill>
              </a:rPr>
              <a:t>Funding Stability</a:t>
            </a:r>
          </a:p>
          <a:p>
            <a:endParaRPr lang="en-US" sz="2400" dirty="0"/>
          </a:p>
          <a:p>
            <a:r>
              <a:rPr lang="en-US" sz="2400" b="1" dirty="0">
                <a:solidFill>
                  <a:srgbClr val="0097DA"/>
                </a:solidFill>
              </a:rPr>
              <a:t>Partnerships</a:t>
            </a:r>
          </a:p>
          <a:p>
            <a:endParaRPr lang="en-US" sz="2400" dirty="0"/>
          </a:p>
          <a:p>
            <a:r>
              <a:rPr lang="en-US" sz="2400" dirty="0">
                <a:solidFill>
                  <a:schemeClr val="bg1">
                    <a:lumMod val="65000"/>
                  </a:schemeClr>
                </a:solidFill>
              </a:rPr>
              <a:t>Organizational Capacity</a:t>
            </a:r>
          </a:p>
        </p:txBody>
      </p:sp>
      <p:sp>
        <p:nvSpPr>
          <p:cNvPr id="2" name="Title 1">
            <a:extLst>
              <a:ext uri="{FF2B5EF4-FFF2-40B4-BE49-F238E27FC236}">
                <a16:creationId xmlns:a16="http://schemas.microsoft.com/office/drawing/2014/main" id="{3E03B7BD-1B28-9549-902C-62E3C748583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PSAT Elements</a:t>
            </a:r>
          </a:p>
        </p:txBody>
      </p:sp>
    </p:spTree>
    <p:extLst>
      <p:ext uri="{BB962C8B-B14F-4D97-AF65-F5344CB8AC3E}">
        <p14:creationId xmlns:p14="http://schemas.microsoft.com/office/powerpoint/2010/main" val="3280820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6E6CB2-6065-0E45-894C-6D6F41400CCB}"/>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dirty="0"/>
              <a:t>This session is supported by Cooperative Agreement #NU58DP006461-03 from the Centers for Disease Control and Prevention (CDC). The views expressed in written workshop materials or publications and by speakers and moderators do not necessarily reflect the official policies of the Department of Health and Human Services, nor does the mention of trade names, commercial practices, or organizations imply endorsement by the U.S. Government.</a:t>
            </a:r>
          </a:p>
        </p:txBody>
      </p:sp>
      <p:sp>
        <p:nvSpPr>
          <p:cNvPr id="2" name="Title 1">
            <a:extLst>
              <a:ext uri="{FF2B5EF4-FFF2-40B4-BE49-F238E27FC236}">
                <a16:creationId xmlns:a16="http://schemas.microsoft.com/office/drawing/2014/main" id="{4F763234-18B3-6E47-8B73-A612FFFE889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Disclosure</a:t>
            </a:r>
          </a:p>
        </p:txBody>
      </p:sp>
    </p:spTree>
    <p:extLst>
      <p:ext uri="{BB962C8B-B14F-4D97-AF65-F5344CB8AC3E}">
        <p14:creationId xmlns:p14="http://schemas.microsoft.com/office/powerpoint/2010/main" val="2037888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of two hands putting two pieces together">
            <a:extLst>
              <a:ext uri="{FF2B5EF4-FFF2-40B4-BE49-F238E27FC236}">
                <a16:creationId xmlns:a16="http://schemas.microsoft.com/office/drawing/2014/main" id="{13B390B5-2E4A-4B46-8A69-754B974C20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33067" y="3866031"/>
            <a:ext cx="3678550" cy="1535607"/>
          </a:xfrm>
          <a:prstGeom prst="rect">
            <a:avLst/>
          </a:prstGeom>
        </p:spPr>
      </p:pic>
      <p:sp>
        <p:nvSpPr>
          <p:cNvPr id="3" name="Content Placeholder 2">
            <a:extLst>
              <a:ext uri="{FF2B5EF4-FFF2-40B4-BE49-F238E27FC236}">
                <a16:creationId xmlns:a16="http://schemas.microsoft.com/office/drawing/2014/main" id="{EE11A96B-5174-CC4D-8665-FB3D900C8DA8}"/>
              </a:ext>
            </a:extLst>
          </p:cNvPr>
          <p:cNvSpPr>
            <a:spLocks noGrp="1"/>
          </p:cNvSpPr>
          <p:nvPr>
            <p:ph idx="1"/>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Aft>
                <a:spcPts val="1000"/>
              </a:spcAft>
            </a:pPr>
            <a:r>
              <a:rPr lang="en-US" sz="2400" dirty="0"/>
              <a:t>Identify community leaders who are passionate about your cancer screening goals and cultivate buy-in</a:t>
            </a:r>
            <a:endParaRPr lang="en-US" dirty="0"/>
          </a:p>
          <a:p>
            <a:pPr>
              <a:spcAft>
                <a:spcPts val="1000"/>
              </a:spcAft>
            </a:pPr>
            <a:r>
              <a:rPr lang="en-US" sz="2400" dirty="0"/>
              <a:t>Engage diverse organizations and groups in planning, implementation and measuring success</a:t>
            </a:r>
          </a:p>
          <a:p>
            <a:pPr>
              <a:spcAft>
                <a:spcPts val="1000"/>
              </a:spcAft>
            </a:pPr>
            <a:r>
              <a:rPr lang="en-US" sz="2400" dirty="0"/>
              <a:t>Engage partners from multiple levels</a:t>
            </a:r>
          </a:p>
        </p:txBody>
      </p:sp>
      <p:pic>
        <p:nvPicPr>
          <p:cNvPr id="4" name="Picture 3" descr="Engagement icon">
            <a:extLst>
              <a:ext uri="{FF2B5EF4-FFF2-40B4-BE49-F238E27FC236}">
                <a16:creationId xmlns:a16="http://schemas.microsoft.com/office/drawing/2014/main" id="{C477E030-E261-422A-ADB8-FE23DEF5C7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26310" y="152096"/>
            <a:ext cx="1162050" cy="1362075"/>
          </a:xfrm>
          <a:prstGeom prst="rect">
            <a:avLst/>
          </a:prstGeom>
        </p:spPr>
      </p:pic>
      <p:sp>
        <p:nvSpPr>
          <p:cNvPr id="2" name="Title 1">
            <a:extLst>
              <a:ext uri="{FF2B5EF4-FFF2-40B4-BE49-F238E27FC236}">
                <a16:creationId xmlns:a16="http://schemas.microsoft.com/office/drawing/2014/main" id="{3E03B7BD-1B28-9549-902C-62E3C748583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Partnerships</a:t>
            </a:r>
            <a:endParaRPr lang="en-US" sz="3200" b="1" dirty="0"/>
          </a:p>
        </p:txBody>
      </p:sp>
    </p:spTree>
    <p:extLst>
      <p:ext uri="{BB962C8B-B14F-4D97-AF65-F5344CB8AC3E}">
        <p14:creationId xmlns:p14="http://schemas.microsoft.com/office/powerpoint/2010/main" val="1473654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BA587C-CBC2-DE43-B70E-EFE8DE51AA04}"/>
              </a:ext>
            </a:extLst>
          </p:cNvPr>
          <p:cNvSpPr txBox="1"/>
          <p:nvPr/>
        </p:nvSpPr>
        <p:spPr>
          <a:xfrm>
            <a:off x="7901659" y="5336336"/>
            <a:ext cx="1317422"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Ory et al., 2015</a:t>
            </a:r>
            <a:endParaRPr lang="en-US" dirty="0"/>
          </a:p>
        </p:txBody>
      </p:sp>
      <p:sp>
        <p:nvSpPr>
          <p:cNvPr id="3" name="Content Placeholder 2">
            <a:extLst>
              <a:ext uri="{FF2B5EF4-FFF2-40B4-BE49-F238E27FC236}">
                <a16:creationId xmlns:a16="http://schemas.microsoft.com/office/drawing/2014/main" id="{49B6AB58-C5DF-AC42-AEFA-49BEEEC37353}"/>
              </a:ext>
            </a:extLst>
          </p:cNvPr>
          <p:cNvSpPr>
            <a:spLocks noGrp="1"/>
          </p:cNvSpPr>
          <p:nvPr>
            <p:ph idx="1"/>
          </p:nvPr>
        </p:nvSpPr>
        <p:spPr>
          <a:xfrm>
            <a:off x="457200" y="1600201"/>
            <a:ext cx="8229600" cy="3903544"/>
          </a:xfrm>
        </p:spPr>
        <p:txBody>
          <a:bodyPr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 sz="2400" b="1" dirty="0"/>
              <a:t>Texas: </a:t>
            </a:r>
            <a:endParaRPr lang="en-US" sz="2400" dirty="0"/>
          </a:p>
          <a:p>
            <a:pPr lvl="2">
              <a:spcAft>
                <a:spcPts val="1000"/>
              </a:spcAft>
            </a:pPr>
            <a:r>
              <a:rPr lang="en-US" sz="2400" dirty="0"/>
              <a:t>Requires organizations seeking support letters to identify how their proposals address the plan goals and objectives; uses participatory planning</a:t>
            </a:r>
            <a:endParaRPr lang="en" sz="2400" dirty="0"/>
          </a:p>
          <a:p>
            <a:pPr marL="0" indent="0">
              <a:buNone/>
            </a:pPr>
            <a:r>
              <a:rPr lang="en-US" sz="2400" b="1" dirty="0"/>
              <a:t>Nebraska</a:t>
            </a:r>
            <a:r>
              <a:rPr lang="en-US" sz="2400" dirty="0"/>
              <a:t>:</a:t>
            </a:r>
          </a:p>
          <a:p>
            <a:pPr marL="1038225" indent="-247650">
              <a:buFont typeface="Arial" panose="020B0604020202020204" pitchFamily="34" charset="0"/>
              <a:buChar char="•"/>
            </a:pPr>
            <a:r>
              <a:rPr lang="en-US" sz="2400" dirty="0"/>
              <a:t>Partners with the coalition to develop the state cancer plan and help facilitate implementation through established community relationships</a:t>
            </a:r>
          </a:p>
        </p:txBody>
      </p:sp>
      <p:pic>
        <p:nvPicPr>
          <p:cNvPr id="7" name="Picture 6" descr="Engagement icon">
            <a:extLst>
              <a:ext uri="{FF2B5EF4-FFF2-40B4-BE49-F238E27FC236}">
                <a16:creationId xmlns:a16="http://schemas.microsoft.com/office/drawing/2014/main" id="{DB9CB91B-21CB-4CA8-8536-B78A47C1C9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6310" y="152096"/>
            <a:ext cx="1162050" cy="1362075"/>
          </a:xfrm>
          <a:prstGeom prst="rect">
            <a:avLst/>
          </a:prstGeom>
        </p:spPr>
      </p:pic>
      <p:sp>
        <p:nvSpPr>
          <p:cNvPr id="2" name="Title 1">
            <a:extLst>
              <a:ext uri="{FF2B5EF4-FFF2-40B4-BE49-F238E27FC236}">
                <a16:creationId xmlns:a16="http://schemas.microsoft.com/office/drawing/2014/main" id="{10EA8734-F0FF-7243-919E-D2BAC282A83C}"/>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Examples</a:t>
            </a:r>
          </a:p>
        </p:txBody>
      </p:sp>
    </p:spTree>
    <p:extLst>
      <p:ext uri="{BB962C8B-B14F-4D97-AF65-F5344CB8AC3E}">
        <p14:creationId xmlns:p14="http://schemas.microsoft.com/office/powerpoint/2010/main" val="287153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342385B-D9FD-EE4B-B6C7-BBFA4D44896D}"/>
              </a:ext>
            </a:extLst>
          </p:cNvPr>
          <p:cNvSpPr>
            <a:spLocks noGrp="1"/>
          </p:cNvSpPr>
          <p:nvPr>
            <p:ph sz="half" idx="2"/>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solidFill>
                  <a:schemeClr val="bg1">
                    <a:lumMod val="65000"/>
                  </a:schemeClr>
                </a:solidFill>
              </a:rPr>
              <a:t>Evaluation</a:t>
            </a:r>
          </a:p>
          <a:p>
            <a:endParaRPr lang="en-US" sz="2400" dirty="0">
              <a:solidFill>
                <a:schemeClr val="bg1">
                  <a:lumMod val="65000"/>
                </a:schemeClr>
              </a:solidFill>
            </a:endParaRPr>
          </a:p>
          <a:p>
            <a:r>
              <a:rPr lang="en-US" sz="2400" dirty="0">
                <a:solidFill>
                  <a:schemeClr val="bg1">
                    <a:lumMod val="65000"/>
                  </a:schemeClr>
                </a:solidFill>
              </a:rPr>
              <a:t>Adaptation</a:t>
            </a:r>
          </a:p>
          <a:p>
            <a:endParaRPr lang="en-US" sz="2400" dirty="0">
              <a:solidFill>
                <a:schemeClr val="bg1">
                  <a:lumMod val="65000"/>
                </a:schemeClr>
              </a:solidFill>
            </a:endParaRPr>
          </a:p>
          <a:p>
            <a:r>
              <a:rPr lang="en-US" sz="2400" dirty="0">
                <a:solidFill>
                  <a:schemeClr val="bg1">
                    <a:lumMod val="65000"/>
                  </a:schemeClr>
                </a:solidFill>
              </a:rPr>
              <a:t>Communication</a:t>
            </a:r>
          </a:p>
          <a:p>
            <a:endParaRPr lang="en-US" sz="2400" dirty="0">
              <a:solidFill>
                <a:schemeClr val="bg1">
                  <a:lumMod val="65000"/>
                </a:schemeClr>
              </a:solidFill>
            </a:endParaRPr>
          </a:p>
          <a:p>
            <a:r>
              <a:rPr lang="en-US" sz="2400" dirty="0">
                <a:solidFill>
                  <a:schemeClr val="bg1">
                    <a:lumMod val="65000"/>
                  </a:schemeClr>
                </a:solidFill>
              </a:rPr>
              <a:t>Strategic Planning</a:t>
            </a:r>
          </a:p>
        </p:txBody>
      </p:sp>
      <p:sp>
        <p:nvSpPr>
          <p:cNvPr id="3" name="Content Placeholder 2">
            <a:extLst>
              <a:ext uri="{FF2B5EF4-FFF2-40B4-BE49-F238E27FC236}">
                <a16:creationId xmlns:a16="http://schemas.microsoft.com/office/drawing/2014/main" id="{EE11A96B-5174-CC4D-8665-FB3D900C8DA8}"/>
              </a:ext>
            </a:extLst>
          </p:cNvPr>
          <p:cNvSpPr>
            <a:spLocks noGrp="1"/>
          </p:cNvSpPr>
          <p:nvPr>
            <p:ph sz="half" idx="1"/>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solidFill>
                  <a:schemeClr val="bg1">
                    <a:lumMod val="65000"/>
                  </a:schemeClr>
                </a:solidFill>
              </a:rPr>
              <a:t>Environmental Support</a:t>
            </a:r>
          </a:p>
          <a:p>
            <a:endParaRPr lang="en-US" sz="2400" dirty="0">
              <a:solidFill>
                <a:schemeClr val="bg1">
                  <a:lumMod val="65000"/>
                </a:schemeClr>
              </a:solidFill>
            </a:endParaRPr>
          </a:p>
          <a:p>
            <a:r>
              <a:rPr lang="en-US" sz="2400" dirty="0">
                <a:solidFill>
                  <a:schemeClr val="bg1">
                    <a:lumMod val="65000"/>
                  </a:schemeClr>
                </a:solidFill>
              </a:rPr>
              <a:t>Funding Stability</a:t>
            </a:r>
          </a:p>
          <a:p>
            <a:endParaRPr lang="en-US" sz="2400" dirty="0">
              <a:solidFill>
                <a:schemeClr val="bg1">
                  <a:lumMod val="65000"/>
                </a:schemeClr>
              </a:solidFill>
            </a:endParaRPr>
          </a:p>
          <a:p>
            <a:r>
              <a:rPr lang="en-US" sz="2400" dirty="0">
                <a:solidFill>
                  <a:schemeClr val="bg1">
                    <a:lumMod val="65000"/>
                  </a:schemeClr>
                </a:solidFill>
              </a:rPr>
              <a:t>Partnerships</a:t>
            </a:r>
          </a:p>
          <a:p>
            <a:endParaRPr lang="en-US" sz="2400" dirty="0"/>
          </a:p>
          <a:p>
            <a:r>
              <a:rPr lang="en-US" sz="2400" b="1" dirty="0">
                <a:solidFill>
                  <a:srgbClr val="0097DA"/>
                </a:solidFill>
              </a:rPr>
              <a:t>Organizational Capacity</a:t>
            </a:r>
          </a:p>
        </p:txBody>
      </p:sp>
      <p:sp>
        <p:nvSpPr>
          <p:cNvPr id="2" name="Title 1">
            <a:extLst>
              <a:ext uri="{FF2B5EF4-FFF2-40B4-BE49-F238E27FC236}">
                <a16:creationId xmlns:a16="http://schemas.microsoft.com/office/drawing/2014/main" id="{3E03B7BD-1B28-9549-902C-62E3C748583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PSAT Elements</a:t>
            </a:r>
          </a:p>
        </p:txBody>
      </p:sp>
    </p:spTree>
    <p:extLst>
      <p:ext uri="{BB962C8B-B14F-4D97-AF65-F5344CB8AC3E}">
        <p14:creationId xmlns:p14="http://schemas.microsoft.com/office/powerpoint/2010/main" val="838222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1864DD-BEBD-4D46-92D9-EDE0B3DF91BD}"/>
              </a:ext>
            </a:extLst>
          </p:cNvPr>
          <p:cNvSpPr txBox="1"/>
          <p:nvPr/>
        </p:nvSpPr>
        <p:spPr>
          <a:xfrm>
            <a:off x="7950362" y="5328001"/>
            <a:ext cx="1262398"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Metz et al., 2020</a:t>
            </a:r>
            <a:endParaRPr lang="en-US" dirty="0"/>
          </a:p>
        </p:txBody>
      </p:sp>
      <p:pic>
        <p:nvPicPr>
          <p:cNvPr id="5" name="Picture 6" descr="Image of a personal standing and reporting to the group">
            <a:extLst>
              <a:ext uri="{FF2B5EF4-FFF2-40B4-BE49-F238E27FC236}">
                <a16:creationId xmlns:a16="http://schemas.microsoft.com/office/drawing/2014/main" id="{F0C9703E-3E9B-4D63-99DF-D3181C20C7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7329" y="2193041"/>
            <a:ext cx="2503492" cy="1676790"/>
          </a:xfrm>
          <a:prstGeom prst="rect">
            <a:avLst/>
          </a:prstGeom>
        </p:spPr>
      </p:pic>
      <p:sp>
        <p:nvSpPr>
          <p:cNvPr id="3" name="Content Placeholder 2">
            <a:extLst>
              <a:ext uri="{FF2B5EF4-FFF2-40B4-BE49-F238E27FC236}">
                <a16:creationId xmlns:a16="http://schemas.microsoft.com/office/drawing/2014/main" id="{FF49B45D-AB77-AE47-909F-AE6171833541}"/>
              </a:ext>
            </a:extLst>
          </p:cNvPr>
          <p:cNvSpPr>
            <a:spLocks noGrp="1"/>
          </p:cNvSpPr>
          <p:nvPr>
            <p:ph idx="1"/>
          </p:nvPr>
        </p:nvSpPr>
        <p:spPr>
          <a:xfrm>
            <a:off x="457200" y="1600201"/>
            <a:ext cx="8235447" cy="38862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Aft>
                <a:spcPts val="1000"/>
              </a:spcAft>
              <a:buNone/>
            </a:pPr>
            <a:r>
              <a:rPr lang="en-US" sz="2400" dirty="0"/>
              <a:t>Assess strengths and needs related to general operations</a:t>
            </a:r>
            <a:endParaRPr lang="en-US" dirty="0"/>
          </a:p>
          <a:p>
            <a:pPr marL="0" indent="0">
              <a:spcAft>
                <a:spcPts val="1000"/>
              </a:spcAft>
              <a:buNone/>
            </a:pPr>
            <a:endParaRPr lang="en-US" sz="2400" dirty="0"/>
          </a:p>
          <a:p>
            <a:pPr marL="0" indent="0">
              <a:spcAft>
                <a:spcPts val="1000"/>
              </a:spcAft>
              <a:buNone/>
            </a:pPr>
            <a:endParaRPr lang="en-US" sz="2400" dirty="0"/>
          </a:p>
          <a:p>
            <a:pPr marL="0" indent="0">
              <a:spcAft>
                <a:spcPts val="1000"/>
              </a:spcAft>
              <a:buNone/>
            </a:pPr>
            <a:endParaRPr lang="en-US" sz="2400" dirty="0"/>
          </a:p>
          <a:p>
            <a:pPr marL="0" indent="0">
              <a:spcAft>
                <a:spcPts val="1000"/>
              </a:spcAft>
              <a:buNone/>
            </a:pPr>
            <a:endParaRPr lang="en-US" sz="2400" dirty="0"/>
          </a:p>
          <a:p>
            <a:pPr marL="556895" lvl="1" indent="-213995"/>
            <a:r>
              <a:rPr lang="en-US" sz="2400" dirty="0"/>
              <a:t>Provide </a:t>
            </a:r>
            <a:r>
              <a:rPr lang="en-US" sz="2400" b="1" dirty="0">
                <a:solidFill>
                  <a:srgbClr val="0097DA"/>
                </a:solidFill>
              </a:rPr>
              <a:t>training</a:t>
            </a:r>
            <a:r>
              <a:rPr lang="en-US" sz="2400" dirty="0">
                <a:solidFill>
                  <a:srgbClr val="0097DA"/>
                </a:solidFill>
              </a:rPr>
              <a:t> </a:t>
            </a:r>
            <a:r>
              <a:rPr lang="en-US" sz="2400" dirty="0">
                <a:solidFill>
                  <a:schemeClr val="tx2"/>
                </a:solidFill>
              </a:rPr>
              <a:t>&amp; show its</a:t>
            </a:r>
            <a:r>
              <a:rPr lang="en-US" sz="2400" b="1" dirty="0"/>
              <a:t> </a:t>
            </a:r>
            <a:r>
              <a:rPr lang="en-US" sz="2400" b="1" dirty="0">
                <a:solidFill>
                  <a:srgbClr val="0097DA"/>
                </a:solidFill>
              </a:rPr>
              <a:t>value </a:t>
            </a:r>
            <a:r>
              <a:rPr lang="en-US" sz="2400" dirty="0"/>
              <a:t>to daily work</a:t>
            </a:r>
          </a:p>
          <a:p>
            <a:pPr marL="556895" lvl="1" indent="-213995"/>
            <a:r>
              <a:rPr lang="en-US" sz="2400" dirty="0"/>
              <a:t>Ensure adequate </a:t>
            </a:r>
            <a:r>
              <a:rPr lang="en-US" sz="2400" b="1" dirty="0">
                <a:solidFill>
                  <a:srgbClr val="0097DA"/>
                </a:solidFill>
              </a:rPr>
              <a:t>management and staffing</a:t>
            </a:r>
            <a:endParaRPr lang="en-US" sz="2400" b="1" dirty="0"/>
          </a:p>
          <a:p>
            <a:pPr marL="556895" lvl="1" indent="-213995"/>
            <a:r>
              <a:rPr lang="en-US" sz="2400" dirty="0"/>
              <a:t>Articulate your </a:t>
            </a:r>
            <a:r>
              <a:rPr lang="en-US" sz="2400" b="1" dirty="0">
                <a:solidFill>
                  <a:srgbClr val="0097DA"/>
                </a:solidFill>
              </a:rPr>
              <a:t>vision</a:t>
            </a:r>
            <a:r>
              <a:rPr lang="en-US" sz="2400" dirty="0">
                <a:solidFill>
                  <a:srgbClr val="0097DA"/>
                </a:solidFill>
              </a:rPr>
              <a:t> </a:t>
            </a:r>
            <a:r>
              <a:rPr lang="en-US" sz="2400" dirty="0"/>
              <a:t>to external partners</a:t>
            </a:r>
          </a:p>
        </p:txBody>
      </p:sp>
      <p:sp>
        <p:nvSpPr>
          <p:cNvPr id="4" name="Title 3">
            <a:extLst>
              <a:ext uri="{FF2B5EF4-FFF2-40B4-BE49-F238E27FC236}">
                <a16:creationId xmlns:a16="http://schemas.microsoft.com/office/drawing/2014/main" id="{DBB29D53-7823-2545-A34C-817E2B4EA49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Organizational Capacity</a:t>
            </a:r>
            <a:endParaRPr lang="en-US" sz="3200" dirty="0"/>
          </a:p>
        </p:txBody>
      </p:sp>
    </p:spTree>
    <p:extLst>
      <p:ext uri="{BB962C8B-B14F-4D97-AF65-F5344CB8AC3E}">
        <p14:creationId xmlns:p14="http://schemas.microsoft.com/office/powerpoint/2010/main" val="478417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2054AB-8B7F-0447-A0A2-4B5E6AB6666D}"/>
              </a:ext>
            </a:extLst>
          </p:cNvPr>
          <p:cNvSpPr txBox="1"/>
          <p:nvPr/>
        </p:nvSpPr>
        <p:spPr>
          <a:xfrm>
            <a:off x="8218860" y="5338373"/>
            <a:ext cx="3048000" cy="25391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Ory et al., 2015</a:t>
            </a:r>
          </a:p>
        </p:txBody>
      </p:sp>
      <p:sp>
        <p:nvSpPr>
          <p:cNvPr id="3" name="Content Placeholder 2">
            <a:extLst>
              <a:ext uri="{FF2B5EF4-FFF2-40B4-BE49-F238E27FC236}">
                <a16:creationId xmlns:a16="http://schemas.microsoft.com/office/drawing/2014/main" id="{49B6AB58-C5DF-AC42-AEFA-49BEEEC37353}"/>
              </a:ext>
            </a:extLst>
          </p:cNvPr>
          <p:cNvSpPr>
            <a:spLocks noGrp="1"/>
          </p:cNvSpPr>
          <p:nvPr>
            <p:ph idx="1"/>
          </p:nvPr>
        </p:nvSpPr>
        <p:spPr/>
        <p:txBody>
          <a:bodyPr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200" b="1" dirty="0"/>
              <a:t>South Carolina: </a:t>
            </a:r>
            <a:endParaRPr lang="en-US" sz="2200" dirty="0"/>
          </a:p>
          <a:p>
            <a:pPr marL="556895" lvl="1" indent="-213995"/>
            <a:r>
              <a:rPr lang="en-US" sz="2200" b="1" dirty="0">
                <a:solidFill>
                  <a:srgbClr val="0097DA"/>
                </a:solidFill>
              </a:rPr>
              <a:t>Ensuring and setting aside resources</a:t>
            </a:r>
            <a:r>
              <a:rPr lang="en-US" sz="2200" b="1" dirty="0"/>
              <a:t>: </a:t>
            </a:r>
            <a:r>
              <a:rPr lang="en-US" sz="2200" dirty="0"/>
              <a:t>quality data, funds and </a:t>
            </a:r>
            <a:r>
              <a:rPr lang="en-US" sz="2200" dirty="0">
                <a:solidFill>
                  <a:schemeClr val="tx2"/>
                </a:solidFill>
              </a:rPr>
              <a:t>educated workforce</a:t>
            </a:r>
          </a:p>
          <a:p>
            <a:pPr marL="556895" lvl="1" indent="-213995"/>
            <a:r>
              <a:rPr lang="en-US" sz="2200" dirty="0"/>
              <a:t>Developing goals and objectives related</a:t>
            </a:r>
            <a:r>
              <a:rPr lang="en-US" sz="2200" dirty="0">
                <a:solidFill>
                  <a:schemeClr val="tx2"/>
                </a:solidFill>
              </a:rPr>
              <a:t> to human resources</a:t>
            </a:r>
            <a:r>
              <a:rPr lang="en-US" sz="2200" dirty="0"/>
              <a:t>, information services and financial resources</a:t>
            </a:r>
          </a:p>
          <a:p>
            <a:pPr marL="556895" lvl="1" indent="-213995"/>
            <a:endParaRPr lang="en-US" sz="2200" dirty="0"/>
          </a:p>
          <a:p>
            <a:pPr marL="0" indent="0">
              <a:buNone/>
            </a:pPr>
            <a:r>
              <a:rPr lang="en-US" sz="2200" b="1" dirty="0"/>
              <a:t>Maryland: </a:t>
            </a:r>
            <a:r>
              <a:rPr lang="en-US" sz="2200" b="1" dirty="0">
                <a:solidFill>
                  <a:srgbClr val="0097DA"/>
                </a:solidFill>
              </a:rPr>
              <a:t>Training</a:t>
            </a:r>
            <a:r>
              <a:rPr lang="en-US" sz="2200" dirty="0">
                <a:solidFill>
                  <a:srgbClr val="0097DA"/>
                </a:solidFill>
              </a:rPr>
              <a:t> </a:t>
            </a:r>
            <a:r>
              <a:rPr lang="en-US" sz="2200" dirty="0"/>
              <a:t>professionals, patients and caregivers</a:t>
            </a:r>
          </a:p>
          <a:p>
            <a:pPr marL="0" indent="0">
              <a:buNone/>
            </a:pPr>
            <a:endParaRPr lang="en-US" sz="2200" dirty="0"/>
          </a:p>
          <a:p>
            <a:pPr marL="0" indent="0">
              <a:buNone/>
            </a:pPr>
            <a:r>
              <a:rPr lang="en-US" sz="2200" b="1" dirty="0"/>
              <a:t>District of Columbia</a:t>
            </a:r>
            <a:r>
              <a:rPr lang="en-US" sz="2200" dirty="0"/>
              <a:t>: Including $75,000 in budget for coalition member </a:t>
            </a:r>
            <a:r>
              <a:rPr lang="en-US" sz="2200" b="1" dirty="0">
                <a:solidFill>
                  <a:srgbClr val="0097DA"/>
                </a:solidFill>
              </a:rPr>
              <a:t>technical assistance and capacity building</a:t>
            </a:r>
          </a:p>
        </p:txBody>
      </p:sp>
      <p:sp>
        <p:nvSpPr>
          <p:cNvPr id="2" name="Title 1">
            <a:extLst>
              <a:ext uri="{FF2B5EF4-FFF2-40B4-BE49-F238E27FC236}">
                <a16:creationId xmlns:a16="http://schemas.microsoft.com/office/drawing/2014/main" id="{10EA8734-F0FF-7243-919E-D2BAC282A83C}"/>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Examples</a:t>
            </a:r>
          </a:p>
        </p:txBody>
      </p:sp>
    </p:spTree>
    <p:extLst>
      <p:ext uri="{BB962C8B-B14F-4D97-AF65-F5344CB8AC3E}">
        <p14:creationId xmlns:p14="http://schemas.microsoft.com/office/powerpoint/2010/main" val="399026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2958316-18F3-0949-A43C-3D3CB7B4ED69}"/>
              </a:ext>
            </a:extLst>
          </p:cNvPr>
          <p:cNvSpPr txBox="1"/>
          <p:nvPr/>
        </p:nvSpPr>
        <p:spPr>
          <a:xfrm>
            <a:off x="6096000" y="5024205"/>
            <a:ext cx="3048000" cy="70788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solidFill>
                  <a:schemeClr val="accent3">
                    <a:lumMod val="75000"/>
                  </a:schemeClr>
                </a:solidFill>
              </a:rPr>
              <a:t>Image from: https://medium.com/@sandeepkumar_52041/equality-equity-and-justice-5f71ebe31245</a:t>
            </a:r>
          </a:p>
          <a:p>
            <a:endParaRPr lang="en-US" sz="1000" dirty="0">
              <a:solidFill>
                <a:schemeClr val="bg1">
                  <a:lumMod val="65000"/>
                </a:schemeClr>
              </a:solidFill>
            </a:endParaRPr>
          </a:p>
        </p:txBody>
      </p:sp>
      <p:pic>
        <p:nvPicPr>
          <p:cNvPr id="8" name="Picture 7">
            <a:extLst>
              <a:ext uri="{FF2B5EF4-FFF2-40B4-BE49-F238E27FC236}">
                <a16:creationId xmlns:a16="http://schemas.microsoft.com/office/drawing/2014/main" id="{EB92FED6-DC08-0B43-BB2A-7907A27B316E}"/>
              </a:ex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a:off x="5602778" y="1950481"/>
            <a:ext cx="3389723" cy="2799972"/>
          </a:xfrm>
          <a:prstGeom prst="rect">
            <a:avLst/>
          </a:prstGeom>
        </p:spPr>
      </p:pic>
      <p:sp>
        <p:nvSpPr>
          <p:cNvPr id="9" name="Oval 8">
            <a:extLst>
              <a:ext uri="{FF2B5EF4-FFF2-40B4-BE49-F238E27FC236}">
                <a16:creationId xmlns:a16="http://schemas.microsoft.com/office/drawing/2014/main" id="{EB9F982E-8E29-8A48-94EB-2A644033CCC1}"/>
              </a:ext>
              <a:ext uri="{C183D7F6-B498-43B3-948B-1728B52AA6E4}">
                <adec:decorative xmlns:adec="http://schemas.microsoft.com/office/drawing/2017/decorative" val="1"/>
              </a:ext>
            </a:extLst>
          </p:cNvPr>
          <p:cNvSpPr/>
          <p:nvPr/>
        </p:nvSpPr>
        <p:spPr>
          <a:xfrm>
            <a:off x="7946967" y="1708780"/>
            <a:ext cx="1197033" cy="342766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ABDFFC9-1F8A-3F45-A8FE-2F014A827CC0}"/>
              </a:ext>
            </a:extLst>
          </p:cNvPr>
          <p:cNvSpPr>
            <a:spLocks noGrp="1"/>
          </p:cNvSpPr>
          <p:nvPr>
            <p:ph idx="1"/>
          </p:nvPr>
        </p:nvSpPr>
        <p:spPr>
          <a:xfrm>
            <a:off x="457200" y="1600201"/>
            <a:ext cx="5306327" cy="3810000"/>
          </a:xfrm>
        </p:spPr>
        <p:txBody>
          <a:bodyPr vert="horz" wrap="square" lIns="91440" tIns="45720" rIns="91440" bIns="45720" numCol="1" anchor="ctr" anchorCtr="0" compatLnSpc="1">
            <a:prstTxWarp prst="textNoShape">
              <a:avLst/>
            </a:prstTxWarp>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150000"/>
              </a:lnSpc>
              <a:spcAft>
                <a:spcPts val="1000"/>
              </a:spcAft>
            </a:pPr>
            <a:r>
              <a:rPr lang="en-US" sz="2400" dirty="0">
                <a:ea typeface="Arial"/>
                <a:cs typeface="Arial"/>
                <a:sym typeface="Arial"/>
              </a:rPr>
              <a:t>Training pharmacy students about cancer screening goal</a:t>
            </a:r>
            <a:r>
              <a:rPr lang="en-US" sz="2400" dirty="0"/>
              <a:t>s</a:t>
            </a:r>
            <a:endParaRPr lang="en-US" sz="1850" dirty="0"/>
          </a:p>
          <a:p>
            <a:pPr>
              <a:lnSpc>
                <a:spcPct val="150000"/>
              </a:lnSpc>
              <a:spcAft>
                <a:spcPts val="1000"/>
              </a:spcAft>
            </a:pPr>
            <a:r>
              <a:rPr lang="en-US" sz="2400" dirty="0">
                <a:cs typeface="Arial"/>
                <a:sym typeface="Arial"/>
              </a:rPr>
              <a:t>Including FLU-FIT program in pharmacy school curriculum</a:t>
            </a:r>
          </a:p>
          <a:p>
            <a:pPr>
              <a:lnSpc>
                <a:spcPct val="150000"/>
              </a:lnSpc>
              <a:spcAft>
                <a:spcPts val="1000"/>
              </a:spcAft>
            </a:pPr>
            <a:r>
              <a:rPr lang="en-US" sz="2400" dirty="0"/>
              <a:t>Developing culture of health at intervention sites; screening for social determinants at pharmacies in Ward 7 </a:t>
            </a:r>
          </a:p>
        </p:txBody>
      </p:sp>
      <p:pic>
        <p:nvPicPr>
          <p:cNvPr id="6" name="Picture 5" descr="FLU-FIT icon">
            <a:extLst>
              <a:ext uri="{FF2B5EF4-FFF2-40B4-BE49-F238E27FC236}">
                <a16:creationId xmlns:a16="http://schemas.microsoft.com/office/drawing/2014/main" id="{6A68A114-69B3-4138-B084-F542055F40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72961" y="213655"/>
            <a:ext cx="819540" cy="1507898"/>
          </a:xfrm>
          <a:prstGeom prst="rect">
            <a:avLst/>
          </a:prstGeom>
        </p:spPr>
      </p:pic>
      <p:sp>
        <p:nvSpPr>
          <p:cNvPr id="2" name="Title 1">
            <a:extLst>
              <a:ext uri="{FF2B5EF4-FFF2-40B4-BE49-F238E27FC236}">
                <a16:creationId xmlns:a16="http://schemas.microsoft.com/office/drawing/2014/main" id="{6566D354-F92A-5244-B373-202A4DBF7548}"/>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Study Example</a:t>
            </a:r>
          </a:p>
        </p:txBody>
      </p:sp>
    </p:spTree>
    <p:extLst>
      <p:ext uri="{BB962C8B-B14F-4D97-AF65-F5344CB8AC3E}">
        <p14:creationId xmlns:p14="http://schemas.microsoft.com/office/powerpoint/2010/main" val="574125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342385B-D9FD-EE4B-B6C7-BBFA4D44896D}"/>
              </a:ext>
            </a:extLst>
          </p:cNvPr>
          <p:cNvSpPr>
            <a:spLocks noGrp="1"/>
          </p:cNvSpPr>
          <p:nvPr>
            <p:ph sz="half" idx="2"/>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b="1" dirty="0">
                <a:solidFill>
                  <a:srgbClr val="0097DA"/>
                </a:solidFill>
              </a:rPr>
              <a:t>Evaluation</a:t>
            </a:r>
          </a:p>
          <a:p>
            <a:endParaRPr lang="en-US" sz="2400" dirty="0"/>
          </a:p>
          <a:p>
            <a:r>
              <a:rPr lang="en-US" sz="2400" dirty="0">
                <a:solidFill>
                  <a:schemeClr val="bg1">
                    <a:lumMod val="65000"/>
                  </a:schemeClr>
                </a:solidFill>
              </a:rPr>
              <a:t>Adaptation</a:t>
            </a:r>
          </a:p>
          <a:p>
            <a:endParaRPr lang="en-US" sz="2400" dirty="0">
              <a:solidFill>
                <a:schemeClr val="bg1">
                  <a:lumMod val="65000"/>
                </a:schemeClr>
              </a:solidFill>
            </a:endParaRPr>
          </a:p>
          <a:p>
            <a:r>
              <a:rPr lang="en-US" sz="2400" dirty="0">
                <a:solidFill>
                  <a:schemeClr val="bg1">
                    <a:lumMod val="65000"/>
                  </a:schemeClr>
                </a:solidFill>
              </a:rPr>
              <a:t>Communication</a:t>
            </a:r>
          </a:p>
          <a:p>
            <a:endParaRPr lang="en-US" sz="2400" dirty="0">
              <a:solidFill>
                <a:schemeClr val="bg1">
                  <a:lumMod val="65000"/>
                </a:schemeClr>
              </a:solidFill>
            </a:endParaRPr>
          </a:p>
          <a:p>
            <a:r>
              <a:rPr lang="en-US" sz="2400" dirty="0">
                <a:solidFill>
                  <a:schemeClr val="bg1">
                    <a:lumMod val="65000"/>
                  </a:schemeClr>
                </a:solidFill>
              </a:rPr>
              <a:t>Strategic Planning</a:t>
            </a:r>
          </a:p>
        </p:txBody>
      </p:sp>
      <p:sp>
        <p:nvSpPr>
          <p:cNvPr id="3" name="Content Placeholder 2">
            <a:extLst>
              <a:ext uri="{FF2B5EF4-FFF2-40B4-BE49-F238E27FC236}">
                <a16:creationId xmlns:a16="http://schemas.microsoft.com/office/drawing/2014/main" id="{EE11A96B-5174-CC4D-8665-FB3D900C8DA8}"/>
              </a:ext>
            </a:extLst>
          </p:cNvPr>
          <p:cNvSpPr>
            <a:spLocks noGrp="1"/>
          </p:cNvSpPr>
          <p:nvPr>
            <p:ph sz="half" idx="1"/>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solidFill>
                  <a:schemeClr val="bg1">
                    <a:lumMod val="65000"/>
                  </a:schemeClr>
                </a:solidFill>
              </a:rPr>
              <a:t>Environmental Support</a:t>
            </a:r>
          </a:p>
          <a:p>
            <a:endParaRPr lang="en-US" sz="2400" dirty="0">
              <a:solidFill>
                <a:schemeClr val="bg1">
                  <a:lumMod val="65000"/>
                </a:schemeClr>
              </a:solidFill>
            </a:endParaRPr>
          </a:p>
          <a:p>
            <a:r>
              <a:rPr lang="en-US" sz="2400" dirty="0">
                <a:solidFill>
                  <a:schemeClr val="bg1">
                    <a:lumMod val="65000"/>
                  </a:schemeClr>
                </a:solidFill>
              </a:rPr>
              <a:t>Funding Stability</a:t>
            </a:r>
          </a:p>
          <a:p>
            <a:endParaRPr lang="en-US" sz="2400" dirty="0">
              <a:solidFill>
                <a:schemeClr val="bg1">
                  <a:lumMod val="65000"/>
                </a:schemeClr>
              </a:solidFill>
            </a:endParaRPr>
          </a:p>
          <a:p>
            <a:r>
              <a:rPr lang="en-US" sz="2400" dirty="0">
                <a:solidFill>
                  <a:schemeClr val="bg1">
                    <a:lumMod val="65000"/>
                  </a:schemeClr>
                </a:solidFill>
              </a:rPr>
              <a:t>Partnerships</a:t>
            </a:r>
          </a:p>
          <a:p>
            <a:endParaRPr lang="en-US" sz="2400" dirty="0">
              <a:solidFill>
                <a:schemeClr val="bg1">
                  <a:lumMod val="65000"/>
                </a:schemeClr>
              </a:solidFill>
            </a:endParaRPr>
          </a:p>
          <a:p>
            <a:r>
              <a:rPr lang="en-US" sz="2400" dirty="0">
                <a:solidFill>
                  <a:schemeClr val="bg1">
                    <a:lumMod val="65000"/>
                  </a:schemeClr>
                </a:solidFill>
              </a:rPr>
              <a:t>Organizational Capacity</a:t>
            </a:r>
          </a:p>
        </p:txBody>
      </p:sp>
      <p:sp>
        <p:nvSpPr>
          <p:cNvPr id="2" name="Title 1">
            <a:extLst>
              <a:ext uri="{FF2B5EF4-FFF2-40B4-BE49-F238E27FC236}">
                <a16:creationId xmlns:a16="http://schemas.microsoft.com/office/drawing/2014/main" id="{3E03B7BD-1B28-9549-902C-62E3C748583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PSAT Elements</a:t>
            </a:r>
          </a:p>
        </p:txBody>
      </p:sp>
    </p:spTree>
    <p:extLst>
      <p:ext uri="{BB962C8B-B14F-4D97-AF65-F5344CB8AC3E}">
        <p14:creationId xmlns:p14="http://schemas.microsoft.com/office/powerpoint/2010/main" val="1030703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Image of a person working on paperwork">
            <a:extLst>
              <a:ext uri="{FF2B5EF4-FFF2-40B4-BE49-F238E27FC236}">
                <a16:creationId xmlns:a16="http://schemas.microsoft.com/office/drawing/2014/main" id="{094EC0F6-12D6-4EF7-9822-F24CE081E4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5950" y="3615367"/>
            <a:ext cx="2743200" cy="1825569"/>
          </a:xfrm>
          <a:prstGeom prst="rect">
            <a:avLst/>
          </a:prstGeom>
        </p:spPr>
      </p:pic>
      <p:sp>
        <p:nvSpPr>
          <p:cNvPr id="3" name="Content Placeholder 2">
            <a:extLst>
              <a:ext uri="{FF2B5EF4-FFF2-40B4-BE49-F238E27FC236}">
                <a16:creationId xmlns:a16="http://schemas.microsoft.com/office/drawing/2014/main" id="{9C28A5CA-9AC2-AB41-A776-05CF6E5CC1B0}"/>
              </a:ext>
            </a:extLst>
          </p:cNvPr>
          <p:cNvSpPr>
            <a:spLocks noGrp="1"/>
          </p:cNvSpPr>
          <p:nvPr>
            <p:ph idx="1"/>
          </p:nvPr>
        </p:nvSpPr>
        <p:spPr>
          <a:xfrm>
            <a:off x="457200" y="1600201"/>
            <a:ext cx="8229600" cy="3810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Aft>
                <a:spcPts val="1000"/>
              </a:spcAft>
              <a:buNone/>
            </a:pPr>
            <a:r>
              <a:rPr lang="en" sz="2400" dirty="0"/>
              <a:t>Inform planning with results from evaluation</a:t>
            </a:r>
            <a:endParaRPr lang="en-US" dirty="0"/>
          </a:p>
          <a:p>
            <a:pPr marL="556895" lvl="1" indent="-213995">
              <a:spcAft>
                <a:spcPts val="1000"/>
              </a:spcAft>
            </a:pPr>
            <a:r>
              <a:rPr lang="en" sz="2400" dirty="0"/>
              <a:t>Repeat RE-AIM process for each cycle of improvement</a:t>
            </a:r>
          </a:p>
          <a:p>
            <a:pPr marL="556895" lvl="1" indent="-213995">
              <a:spcAft>
                <a:spcPts val="1000"/>
              </a:spcAft>
            </a:pPr>
            <a:r>
              <a:rPr lang="en" sz="2400" dirty="0"/>
              <a:t>Develop organizational capacity to perform evaluation</a:t>
            </a:r>
          </a:p>
          <a:p>
            <a:pPr marL="556895" lvl="1" indent="-213995">
              <a:spcAft>
                <a:spcPts val="1000"/>
              </a:spcAft>
            </a:pPr>
            <a:r>
              <a:rPr lang="en" sz="2400" dirty="0"/>
              <a:t>Set new goals in context of resources available in communities of interest</a:t>
            </a:r>
          </a:p>
          <a:p>
            <a:pPr marL="556895" lvl="1" indent="-213995"/>
            <a:r>
              <a:rPr lang="en" sz="2400" dirty="0"/>
              <a:t>Share evaluation results with </a:t>
            </a:r>
          </a:p>
          <a:p>
            <a:pPr marL="342900" lvl="1" indent="0">
              <a:spcAft>
                <a:spcPts val="1000"/>
              </a:spcAft>
              <a:buNone/>
            </a:pPr>
            <a:r>
              <a:rPr lang="en" sz="2400" dirty="0"/>
              <a:t>   external stakeholders</a:t>
            </a:r>
            <a:endParaRPr lang="en" dirty="0"/>
          </a:p>
        </p:txBody>
      </p:sp>
      <p:pic>
        <p:nvPicPr>
          <p:cNvPr id="6" name="Picture 5" descr="Engagement icon">
            <a:extLst>
              <a:ext uri="{FF2B5EF4-FFF2-40B4-BE49-F238E27FC236}">
                <a16:creationId xmlns:a16="http://schemas.microsoft.com/office/drawing/2014/main" id="{F79D0B1D-AA8A-4D21-9609-33A30E0659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26310" y="152096"/>
            <a:ext cx="1162050" cy="1362075"/>
          </a:xfrm>
          <a:prstGeom prst="rect">
            <a:avLst/>
          </a:prstGeom>
        </p:spPr>
      </p:pic>
      <p:pic>
        <p:nvPicPr>
          <p:cNvPr id="8" name="Picture 8" descr="RE-AIM icon">
            <a:extLst>
              <a:ext uri="{FF2B5EF4-FFF2-40B4-BE49-F238E27FC236}">
                <a16:creationId xmlns:a16="http://schemas.microsoft.com/office/drawing/2014/main" id="{A1DC6363-6491-4324-AC6E-239A19984CA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62812" y="160268"/>
            <a:ext cx="1051038" cy="1135253"/>
          </a:xfrm>
          <a:prstGeom prst="rect">
            <a:avLst/>
          </a:prstGeom>
        </p:spPr>
      </p:pic>
      <p:sp>
        <p:nvSpPr>
          <p:cNvPr id="2" name="Title 1">
            <a:extLst>
              <a:ext uri="{FF2B5EF4-FFF2-40B4-BE49-F238E27FC236}">
                <a16:creationId xmlns:a16="http://schemas.microsoft.com/office/drawing/2014/main" id="{EC3F0785-414D-5A49-BB04-062245E08F6F}"/>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Evaluation</a:t>
            </a:r>
            <a:endParaRPr lang="en-US" sz="2400" dirty="0"/>
          </a:p>
        </p:txBody>
      </p:sp>
    </p:spTree>
    <p:extLst>
      <p:ext uri="{BB962C8B-B14F-4D97-AF65-F5344CB8AC3E}">
        <p14:creationId xmlns:p14="http://schemas.microsoft.com/office/powerpoint/2010/main" val="932532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241E57-7EFE-DF49-997F-837DB1801F28}"/>
              </a:ext>
            </a:extLst>
          </p:cNvPr>
          <p:cNvSpPr txBox="1"/>
          <p:nvPr/>
        </p:nvSpPr>
        <p:spPr>
          <a:xfrm>
            <a:off x="8223509" y="5185673"/>
            <a:ext cx="2086573" cy="40011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CPRIT, 2018</a:t>
            </a:r>
            <a:endParaRPr lang="en-US" dirty="0"/>
          </a:p>
          <a:p>
            <a:r>
              <a:rPr lang="en-US" sz="1000" dirty="0">
                <a:solidFill>
                  <a:schemeClr val="bg1">
                    <a:lumMod val="65000"/>
                  </a:schemeClr>
                </a:solidFill>
              </a:rPr>
              <a:t>Ory et al., 2015</a:t>
            </a:r>
          </a:p>
        </p:txBody>
      </p:sp>
      <p:sp>
        <p:nvSpPr>
          <p:cNvPr id="13" name="TextBox 12">
            <a:extLst>
              <a:ext uri="{FF2B5EF4-FFF2-40B4-BE49-F238E27FC236}">
                <a16:creationId xmlns:a16="http://schemas.microsoft.com/office/drawing/2014/main" id="{6AB7A0CB-BE87-CA44-A980-AC9CF075E65F}"/>
              </a:ext>
            </a:extLst>
          </p:cNvPr>
          <p:cNvSpPr txBox="1"/>
          <p:nvPr/>
        </p:nvSpPr>
        <p:spPr>
          <a:xfrm>
            <a:off x="7006937" y="4116112"/>
            <a:ext cx="1216572"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400" dirty="0"/>
              <a:t>2023 Target</a:t>
            </a:r>
          </a:p>
        </p:txBody>
      </p:sp>
      <p:sp>
        <p:nvSpPr>
          <p:cNvPr id="8" name="TextBox 7">
            <a:extLst>
              <a:ext uri="{FF2B5EF4-FFF2-40B4-BE49-F238E27FC236}">
                <a16:creationId xmlns:a16="http://schemas.microsoft.com/office/drawing/2014/main" id="{3365BC16-8015-874B-B00D-33436DA79CE6}"/>
              </a:ext>
            </a:extLst>
          </p:cNvPr>
          <p:cNvSpPr txBox="1"/>
          <p:nvPr/>
        </p:nvSpPr>
        <p:spPr>
          <a:xfrm>
            <a:off x="7075131" y="2196699"/>
            <a:ext cx="1464504"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i="1" dirty="0"/>
              <a:t>(BRFSS, 2016)</a:t>
            </a:r>
          </a:p>
        </p:txBody>
      </p:sp>
      <p:sp>
        <p:nvSpPr>
          <p:cNvPr id="11" name="Right Arrow 10">
            <a:extLst>
              <a:ext uri="{FF2B5EF4-FFF2-40B4-BE49-F238E27FC236}">
                <a16:creationId xmlns:a16="http://schemas.microsoft.com/office/drawing/2014/main" id="{CDAB2A56-6E15-1D44-B660-46019AB7C4BA}"/>
              </a:ext>
            </a:extLst>
          </p:cNvPr>
          <p:cNvSpPr/>
          <p:nvPr/>
        </p:nvSpPr>
        <p:spPr>
          <a:xfrm>
            <a:off x="6895319" y="3292911"/>
            <a:ext cx="1440333" cy="8239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1800" dirty="0">
                <a:solidFill>
                  <a:schemeClr val="tx1"/>
                </a:solidFill>
              </a:rPr>
              <a:t>80% </a:t>
            </a:r>
          </a:p>
        </p:txBody>
      </p:sp>
      <p:sp>
        <p:nvSpPr>
          <p:cNvPr id="12" name="TextBox 11">
            <a:extLst>
              <a:ext uri="{FF2B5EF4-FFF2-40B4-BE49-F238E27FC236}">
                <a16:creationId xmlns:a16="http://schemas.microsoft.com/office/drawing/2014/main" id="{A27873BD-2750-BB42-B027-CC0C76F562E7}"/>
              </a:ext>
            </a:extLst>
          </p:cNvPr>
          <p:cNvSpPr txBox="1"/>
          <p:nvPr/>
        </p:nvSpPr>
        <p:spPr>
          <a:xfrm>
            <a:off x="5248262" y="4121443"/>
            <a:ext cx="1389697" cy="30777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400" dirty="0"/>
              <a:t>2018 Baseline</a:t>
            </a:r>
          </a:p>
        </p:txBody>
      </p:sp>
      <p:sp>
        <p:nvSpPr>
          <p:cNvPr id="10" name="Right Arrow 9">
            <a:extLst>
              <a:ext uri="{FF2B5EF4-FFF2-40B4-BE49-F238E27FC236}">
                <a16:creationId xmlns:a16="http://schemas.microsoft.com/office/drawing/2014/main" id="{B8B53648-ADD9-C947-84B5-0D99CE6F42FF}"/>
              </a:ext>
            </a:extLst>
          </p:cNvPr>
          <p:cNvSpPr/>
          <p:nvPr/>
        </p:nvSpPr>
        <p:spPr>
          <a:xfrm>
            <a:off x="5323157" y="3316612"/>
            <a:ext cx="1389697" cy="8002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1800" dirty="0">
                <a:solidFill>
                  <a:schemeClr val="tx1"/>
                </a:solidFill>
              </a:rPr>
              <a:t>60.1%</a:t>
            </a:r>
          </a:p>
        </p:txBody>
      </p:sp>
      <p:sp>
        <p:nvSpPr>
          <p:cNvPr id="9" name="TextBox 8">
            <a:extLst>
              <a:ext uri="{FF2B5EF4-FFF2-40B4-BE49-F238E27FC236}">
                <a16:creationId xmlns:a16="http://schemas.microsoft.com/office/drawing/2014/main" id="{1FDD8486-98B5-B241-9D07-F6A392121258}"/>
              </a:ext>
            </a:extLst>
          </p:cNvPr>
          <p:cNvSpPr txBox="1"/>
          <p:nvPr/>
        </p:nvSpPr>
        <p:spPr>
          <a:xfrm>
            <a:off x="5409510" y="2650063"/>
            <a:ext cx="2526312" cy="46166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1200" dirty="0"/>
              <a:t>Adults, ages 50-75, who have fully met the USPSTF recommendation</a:t>
            </a:r>
          </a:p>
        </p:txBody>
      </p:sp>
      <p:sp>
        <p:nvSpPr>
          <p:cNvPr id="6" name="Rectangle 5">
            <a:extLst>
              <a:ext uri="{FF2B5EF4-FFF2-40B4-BE49-F238E27FC236}">
                <a16:creationId xmlns:a16="http://schemas.microsoft.com/office/drawing/2014/main" id="{42D29E09-E1FE-2945-857F-DB32D9AE6BC9}"/>
              </a:ext>
            </a:extLst>
          </p:cNvPr>
          <p:cNvSpPr/>
          <p:nvPr/>
        </p:nvSpPr>
        <p:spPr>
          <a:xfrm>
            <a:off x="5405382" y="1388674"/>
            <a:ext cx="2672535" cy="1010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US" sz="1200" dirty="0">
                <a:ln w="0"/>
                <a:solidFill>
                  <a:schemeClr val="tx1"/>
                </a:solidFill>
                <a:effectLst>
                  <a:outerShdw blurRad="38100" dist="19050" dir="2700000" algn="tl" rotWithShape="0">
                    <a:schemeClr val="dk1">
                      <a:alpha val="40000"/>
                    </a:schemeClr>
                  </a:outerShdw>
                </a:effectLst>
              </a:rPr>
              <a:t>Increase the percentage of adults who receive colorectal cancer screening according to national guidelines</a:t>
            </a:r>
            <a:endParaRPr lang="en-US" sz="1200" dirty="0">
              <a:ln w="0"/>
              <a:solidFill>
                <a:schemeClr val="tx1"/>
              </a:solidFill>
              <a:effectLst>
                <a:outerShdw blurRad="38100" dist="19050" dir="2700000" algn="tl" rotWithShape="0">
                  <a:srgbClr val="000000">
                    <a:alpha val="40000"/>
                  </a:srgbClr>
                </a:outerShdw>
              </a:effectLst>
            </a:endParaRPr>
          </a:p>
        </p:txBody>
      </p:sp>
      <p:sp>
        <p:nvSpPr>
          <p:cNvPr id="7" name="Frame 6" descr="Image listing the following: increase the percentage of adults who receive colorectal cancer screening according to national guidelines. &#10;&#10;Adults, ages 50-75, who have fully met the USPSTF recommendation: 2018 baseline: 60.1%; 2023 target: 80%">
            <a:extLst>
              <a:ext uri="{FF2B5EF4-FFF2-40B4-BE49-F238E27FC236}">
                <a16:creationId xmlns:a16="http://schemas.microsoft.com/office/drawing/2014/main" id="{0CC7FCEC-B74D-9A41-A3CE-7AAAD0005D74}"/>
              </a:ext>
            </a:extLst>
          </p:cNvPr>
          <p:cNvSpPr/>
          <p:nvPr/>
        </p:nvSpPr>
        <p:spPr>
          <a:xfrm>
            <a:off x="4541082" y="741747"/>
            <a:ext cx="4461952" cy="4381032"/>
          </a:xfrm>
          <a:prstGeom prst="fram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2489" dirty="0">
              <a:solidFill>
                <a:schemeClr val="tx1"/>
              </a:solidFill>
            </a:endParaRPr>
          </a:p>
        </p:txBody>
      </p:sp>
      <p:sp>
        <p:nvSpPr>
          <p:cNvPr id="3" name="Content Placeholder 2">
            <a:extLst>
              <a:ext uri="{FF2B5EF4-FFF2-40B4-BE49-F238E27FC236}">
                <a16:creationId xmlns:a16="http://schemas.microsoft.com/office/drawing/2014/main" id="{8FE881AD-034D-0D4D-9289-4CE2D746EE97}"/>
              </a:ext>
            </a:extLst>
          </p:cNvPr>
          <p:cNvSpPr>
            <a:spLocks noGrp="1"/>
          </p:cNvSpPr>
          <p:nvPr>
            <p:ph sz="half" idx="1"/>
          </p:nvPr>
        </p:nvSpPr>
        <p:spPr/>
        <p:txBody>
          <a:bodyPr>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Aft>
                <a:spcPts val="1000"/>
              </a:spcAft>
              <a:buNone/>
            </a:pPr>
            <a:r>
              <a:rPr lang="en-US" sz="2400" b="1" dirty="0"/>
              <a:t>Texas </a:t>
            </a:r>
            <a:endParaRPr lang="en-US" dirty="0"/>
          </a:p>
          <a:p>
            <a:pPr marL="556895" lvl="1" indent="-213995"/>
            <a:r>
              <a:rPr lang="en-US" sz="2400" b="1" dirty="0">
                <a:solidFill>
                  <a:srgbClr val="0097DA"/>
                </a:solidFill>
              </a:rPr>
              <a:t>Define SMART objectives based on review of initial and ongoing data</a:t>
            </a:r>
            <a:r>
              <a:rPr lang="en-US" sz="2400" dirty="0"/>
              <a:t>, with consideration of factors such as available resources, barriers and capacity for implementation of strategic actions</a:t>
            </a:r>
          </a:p>
        </p:txBody>
      </p:sp>
      <p:sp>
        <p:nvSpPr>
          <p:cNvPr id="2" name="Title 1">
            <a:extLst>
              <a:ext uri="{FF2B5EF4-FFF2-40B4-BE49-F238E27FC236}">
                <a16:creationId xmlns:a16="http://schemas.microsoft.com/office/drawing/2014/main" id="{4BA97FBD-5B01-DC4E-8EED-79D969AF9557}"/>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a:r>
              <a:rPr lang="en-US" sz="3600" b="1" dirty="0"/>
              <a:t>Examples</a:t>
            </a:r>
          </a:p>
        </p:txBody>
      </p:sp>
    </p:spTree>
    <p:extLst>
      <p:ext uri="{BB962C8B-B14F-4D97-AF65-F5344CB8AC3E}">
        <p14:creationId xmlns:p14="http://schemas.microsoft.com/office/powerpoint/2010/main" val="2576120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68D60B-655C-464C-8BA6-C5460EEF5017}"/>
              </a:ext>
            </a:extLst>
          </p:cNvPr>
          <p:cNvSpPr/>
          <p:nvPr/>
        </p:nvSpPr>
        <p:spPr>
          <a:xfrm>
            <a:off x="7833420" y="5328738"/>
            <a:ext cx="1429260" cy="246221"/>
          </a:xfrm>
          <a:prstGeom prst="rect">
            <a:avLst/>
          </a:prstGeom>
        </p:spPr>
        <p:txBody>
          <a:bodyPr wrap="square" lIns="91440" tIns="45720" rIns="91440" bIns="4572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Shelton et al., 2020</a:t>
            </a:r>
            <a:endParaRPr lang="en-US" dirty="0"/>
          </a:p>
        </p:txBody>
      </p:sp>
      <p:sp>
        <p:nvSpPr>
          <p:cNvPr id="3" name="Content Placeholder 2">
            <a:extLst>
              <a:ext uri="{FF2B5EF4-FFF2-40B4-BE49-F238E27FC236}">
                <a16:creationId xmlns:a16="http://schemas.microsoft.com/office/drawing/2014/main" id="{40187CCD-8ADE-224B-B5FA-4158D7CE3D44}"/>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57200" indent="-457200">
              <a:spcAft>
                <a:spcPts val="1000"/>
              </a:spcAft>
              <a:buAutoNum type="arabicPeriod"/>
            </a:pPr>
            <a:r>
              <a:rPr lang="en-US" sz="2400" dirty="0"/>
              <a:t>Who is/ is not reached by the EBI at various points over long term?</a:t>
            </a:r>
            <a:endParaRPr lang="en-US" dirty="0"/>
          </a:p>
          <a:p>
            <a:pPr marL="457200" indent="-457200">
              <a:spcAft>
                <a:spcPts val="1000"/>
              </a:spcAft>
              <a:buAutoNum type="arabicPeriod"/>
            </a:pPr>
            <a:r>
              <a:rPr lang="en-US" sz="2400" dirty="0"/>
              <a:t>Does the EBI continue to be effective at various points over time?</a:t>
            </a:r>
          </a:p>
          <a:p>
            <a:pPr marL="457200" indent="-457200">
              <a:spcAft>
                <a:spcPts val="1000"/>
              </a:spcAft>
              <a:buAutoNum type="arabicPeriod"/>
            </a:pPr>
            <a:r>
              <a:rPr lang="en-US" sz="2400" dirty="0"/>
              <a:t>Which settings continue to deliver the EBI over time?</a:t>
            </a:r>
          </a:p>
          <a:p>
            <a:pPr marL="457200" indent="-457200">
              <a:spcAft>
                <a:spcPts val="1000"/>
              </a:spcAft>
              <a:buAutoNum type="arabicPeriod"/>
            </a:pPr>
            <a:r>
              <a:rPr lang="en-US" sz="2400" dirty="0"/>
              <a:t>Are certain implementation strategies sustaining impact?</a:t>
            </a:r>
          </a:p>
        </p:txBody>
      </p:sp>
      <p:pic>
        <p:nvPicPr>
          <p:cNvPr id="4" name="Picture 8" descr="RE-AIM icon">
            <a:extLst>
              <a:ext uri="{FF2B5EF4-FFF2-40B4-BE49-F238E27FC236}">
                <a16:creationId xmlns:a16="http://schemas.microsoft.com/office/drawing/2014/main" id="{872637D8-98E5-4470-ADCC-8E8C487FE6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60746" y="160268"/>
            <a:ext cx="1051038" cy="1135253"/>
          </a:xfrm>
          <a:prstGeom prst="rect">
            <a:avLst/>
          </a:prstGeom>
        </p:spPr>
      </p:pic>
      <p:sp>
        <p:nvSpPr>
          <p:cNvPr id="2" name="Title 1">
            <a:extLst>
              <a:ext uri="{FF2B5EF4-FFF2-40B4-BE49-F238E27FC236}">
                <a16:creationId xmlns:a16="http://schemas.microsoft.com/office/drawing/2014/main" id="{829900B8-B119-324C-B2EF-2ACD775EDF82}"/>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Extending RE-AIM Framework to Enhance Sustainability </a:t>
            </a:r>
            <a:endParaRPr lang="en-US" sz="3600" dirty="0"/>
          </a:p>
        </p:txBody>
      </p:sp>
    </p:spTree>
    <p:extLst>
      <p:ext uri="{BB962C8B-B14F-4D97-AF65-F5344CB8AC3E}">
        <p14:creationId xmlns:p14="http://schemas.microsoft.com/office/powerpoint/2010/main" val="631868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242DDD-E6A1-1547-842C-CDE082FBFCA0}"/>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457200" indent="-457200">
              <a:lnSpc>
                <a:spcPct val="150000"/>
              </a:lnSpc>
              <a:spcAft>
                <a:spcPts val="200"/>
              </a:spcAft>
              <a:buAutoNum type="arabicPeriod"/>
            </a:pPr>
            <a:r>
              <a:rPr lang="en-US" sz="2400" dirty="0"/>
              <a:t>Identify elements critical for sustaining an intervention</a:t>
            </a:r>
          </a:p>
          <a:p>
            <a:pPr marL="457200" indent="-457200">
              <a:lnSpc>
                <a:spcPct val="150000"/>
              </a:lnSpc>
              <a:spcAft>
                <a:spcPts val="200"/>
              </a:spcAft>
              <a:buAutoNum type="arabicPeriod"/>
            </a:pPr>
            <a:r>
              <a:rPr lang="en-US" sz="2400" dirty="0"/>
              <a:t>Describe how to integrate a sustainability tool into cancer screening implementation planning</a:t>
            </a:r>
          </a:p>
        </p:txBody>
      </p:sp>
      <p:pic>
        <p:nvPicPr>
          <p:cNvPr id="4" name="Picture 4" descr="Books and a laptop on the table">
            <a:extLst>
              <a:ext uri="{FF2B5EF4-FFF2-40B4-BE49-F238E27FC236}">
                <a16:creationId xmlns:a16="http://schemas.microsoft.com/office/drawing/2014/main" id="{9CF5287A-2472-4845-8A73-83F2848D16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9178" y="248729"/>
            <a:ext cx="1887188" cy="1254153"/>
          </a:xfrm>
          <a:prstGeom prst="rect">
            <a:avLst/>
          </a:prstGeom>
        </p:spPr>
      </p:pic>
      <p:sp>
        <p:nvSpPr>
          <p:cNvPr id="2" name="Title 1">
            <a:extLst>
              <a:ext uri="{FF2B5EF4-FFF2-40B4-BE49-F238E27FC236}">
                <a16:creationId xmlns:a16="http://schemas.microsoft.com/office/drawing/2014/main" id="{C5DD4533-3232-D540-9895-29A500379ABB}"/>
              </a:ext>
            </a:extLst>
          </p:cNvPr>
          <p:cNvSpPr>
            <a:spLocks noGrp="1"/>
          </p:cNvSpPr>
          <p:nvPr>
            <p:ph type="title"/>
          </p:nvPr>
        </p:nvSpPr>
        <p:spPr>
          <a:xfrm>
            <a:off x="2436419" y="304800"/>
            <a:ext cx="6250381" cy="1143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Learning Objectives</a:t>
            </a:r>
          </a:p>
        </p:txBody>
      </p:sp>
    </p:spTree>
    <p:extLst>
      <p:ext uri="{BB962C8B-B14F-4D97-AF65-F5344CB8AC3E}">
        <p14:creationId xmlns:p14="http://schemas.microsoft.com/office/powerpoint/2010/main" val="427427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342385B-D9FD-EE4B-B6C7-BBFA4D44896D}"/>
              </a:ext>
            </a:extLst>
          </p:cNvPr>
          <p:cNvSpPr>
            <a:spLocks noGrp="1"/>
          </p:cNvSpPr>
          <p:nvPr>
            <p:ph sz="half" idx="2"/>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solidFill>
                  <a:schemeClr val="bg1">
                    <a:lumMod val="65000"/>
                  </a:schemeClr>
                </a:solidFill>
              </a:rPr>
              <a:t>Evaluation</a:t>
            </a:r>
          </a:p>
          <a:p>
            <a:endParaRPr lang="en-US" sz="2400" dirty="0"/>
          </a:p>
          <a:p>
            <a:r>
              <a:rPr lang="en-US" sz="2400" b="1" dirty="0">
                <a:solidFill>
                  <a:srgbClr val="0097DA"/>
                </a:solidFill>
              </a:rPr>
              <a:t>Adaptation</a:t>
            </a:r>
          </a:p>
          <a:p>
            <a:endParaRPr lang="en-US" sz="2400" dirty="0"/>
          </a:p>
          <a:p>
            <a:r>
              <a:rPr lang="en-US" sz="2400" dirty="0">
                <a:solidFill>
                  <a:schemeClr val="bg1">
                    <a:lumMod val="65000"/>
                  </a:schemeClr>
                </a:solidFill>
              </a:rPr>
              <a:t>Communication</a:t>
            </a:r>
          </a:p>
          <a:p>
            <a:endParaRPr lang="en-US" sz="2400" dirty="0">
              <a:solidFill>
                <a:schemeClr val="bg1">
                  <a:lumMod val="65000"/>
                </a:schemeClr>
              </a:solidFill>
            </a:endParaRPr>
          </a:p>
          <a:p>
            <a:r>
              <a:rPr lang="en-US" sz="2400" dirty="0">
                <a:solidFill>
                  <a:schemeClr val="bg1">
                    <a:lumMod val="65000"/>
                  </a:schemeClr>
                </a:solidFill>
              </a:rPr>
              <a:t>Strategic Planning</a:t>
            </a:r>
          </a:p>
        </p:txBody>
      </p:sp>
      <p:sp>
        <p:nvSpPr>
          <p:cNvPr id="3" name="Content Placeholder 2">
            <a:extLst>
              <a:ext uri="{FF2B5EF4-FFF2-40B4-BE49-F238E27FC236}">
                <a16:creationId xmlns:a16="http://schemas.microsoft.com/office/drawing/2014/main" id="{EE11A96B-5174-CC4D-8665-FB3D900C8DA8}"/>
              </a:ext>
            </a:extLst>
          </p:cNvPr>
          <p:cNvSpPr>
            <a:spLocks noGrp="1"/>
          </p:cNvSpPr>
          <p:nvPr>
            <p:ph sz="half" idx="1"/>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solidFill>
                  <a:schemeClr val="bg1">
                    <a:lumMod val="65000"/>
                  </a:schemeClr>
                </a:solidFill>
              </a:rPr>
              <a:t>Environmental Support</a:t>
            </a:r>
          </a:p>
          <a:p>
            <a:endParaRPr lang="en-US" sz="2400" dirty="0">
              <a:solidFill>
                <a:schemeClr val="bg1">
                  <a:lumMod val="65000"/>
                </a:schemeClr>
              </a:solidFill>
            </a:endParaRPr>
          </a:p>
          <a:p>
            <a:r>
              <a:rPr lang="en-US" sz="2400" dirty="0">
                <a:solidFill>
                  <a:schemeClr val="bg1">
                    <a:lumMod val="65000"/>
                  </a:schemeClr>
                </a:solidFill>
              </a:rPr>
              <a:t>Funding Stability</a:t>
            </a:r>
          </a:p>
          <a:p>
            <a:endParaRPr lang="en-US" sz="2400" dirty="0">
              <a:solidFill>
                <a:schemeClr val="bg1">
                  <a:lumMod val="65000"/>
                </a:schemeClr>
              </a:solidFill>
            </a:endParaRPr>
          </a:p>
          <a:p>
            <a:r>
              <a:rPr lang="en-US" sz="2400" dirty="0">
                <a:solidFill>
                  <a:schemeClr val="bg1">
                    <a:lumMod val="65000"/>
                  </a:schemeClr>
                </a:solidFill>
              </a:rPr>
              <a:t>Partnerships</a:t>
            </a:r>
          </a:p>
          <a:p>
            <a:endParaRPr lang="en-US" sz="2400" dirty="0">
              <a:solidFill>
                <a:schemeClr val="bg1">
                  <a:lumMod val="65000"/>
                </a:schemeClr>
              </a:solidFill>
            </a:endParaRPr>
          </a:p>
          <a:p>
            <a:r>
              <a:rPr lang="en-US" sz="2400" dirty="0">
                <a:solidFill>
                  <a:schemeClr val="bg1">
                    <a:lumMod val="65000"/>
                  </a:schemeClr>
                </a:solidFill>
              </a:rPr>
              <a:t>Organizational Capacity</a:t>
            </a:r>
          </a:p>
        </p:txBody>
      </p:sp>
      <p:pic>
        <p:nvPicPr>
          <p:cNvPr id="4" name="Picture 6" descr="Adaptation icon">
            <a:extLst>
              <a:ext uri="{FF2B5EF4-FFF2-40B4-BE49-F238E27FC236}">
                <a16:creationId xmlns:a16="http://schemas.microsoft.com/office/drawing/2014/main" id="{F5981891-AA3F-49E6-A086-8BC9A99112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9977" y="148807"/>
            <a:ext cx="895350" cy="1076325"/>
          </a:xfrm>
          <a:prstGeom prst="rect">
            <a:avLst/>
          </a:prstGeom>
        </p:spPr>
      </p:pic>
      <p:sp>
        <p:nvSpPr>
          <p:cNvPr id="2" name="Title 1">
            <a:extLst>
              <a:ext uri="{FF2B5EF4-FFF2-40B4-BE49-F238E27FC236}">
                <a16:creationId xmlns:a16="http://schemas.microsoft.com/office/drawing/2014/main" id="{3E03B7BD-1B28-9549-902C-62E3C748583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PSAT Elements</a:t>
            </a:r>
          </a:p>
        </p:txBody>
      </p:sp>
    </p:spTree>
    <p:extLst>
      <p:ext uri="{BB962C8B-B14F-4D97-AF65-F5344CB8AC3E}">
        <p14:creationId xmlns:p14="http://schemas.microsoft.com/office/powerpoint/2010/main" val="2036478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8FE80D7-FA2C-0045-97E8-C800CC9D664B}"/>
              </a:ext>
            </a:extLst>
          </p:cNvPr>
          <p:cNvSpPr txBox="1"/>
          <p:nvPr/>
        </p:nvSpPr>
        <p:spPr>
          <a:xfrm>
            <a:off x="7407001" y="5309017"/>
            <a:ext cx="1833244"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Chambers et al., 2013</a:t>
            </a:r>
            <a:endParaRPr lang="en-US" dirty="0"/>
          </a:p>
        </p:txBody>
      </p:sp>
      <p:pic>
        <p:nvPicPr>
          <p:cNvPr id="7" name="Picture 6" descr="Image depicting a sign that says &quot;change: the only constant&quot;">
            <a:extLst>
              <a:ext uri="{FF2B5EF4-FFF2-40B4-BE49-F238E27FC236}">
                <a16:creationId xmlns:a16="http://schemas.microsoft.com/office/drawing/2014/main" id="{4BC4BB69-4DD4-924A-A70B-EB76AB62CC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6629" y="2925155"/>
            <a:ext cx="2238406" cy="2238406"/>
          </a:xfrm>
          <a:prstGeom prst="rect">
            <a:avLst/>
          </a:prstGeom>
        </p:spPr>
      </p:pic>
      <p:sp>
        <p:nvSpPr>
          <p:cNvPr id="3" name="Content Placeholder 2">
            <a:extLst>
              <a:ext uri="{FF2B5EF4-FFF2-40B4-BE49-F238E27FC236}">
                <a16:creationId xmlns:a16="http://schemas.microsoft.com/office/drawing/2014/main" id="{F600D30F-5E3F-F14D-BDDA-F14A023537B9}"/>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50000"/>
              </a:lnSpc>
              <a:spcAft>
                <a:spcPts val="1000"/>
              </a:spcAft>
              <a:buNone/>
            </a:pPr>
            <a:r>
              <a:rPr lang="en-US" sz="2400" dirty="0"/>
              <a:t>Periodically:</a:t>
            </a:r>
            <a:endParaRPr lang="en-US" dirty="0"/>
          </a:p>
          <a:p>
            <a:pPr marL="556895" lvl="1" indent="-213995">
              <a:lnSpc>
                <a:spcPct val="150000"/>
              </a:lnSpc>
              <a:spcAft>
                <a:spcPts val="1000"/>
              </a:spcAft>
            </a:pPr>
            <a:r>
              <a:rPr lang="en-US" sz="2400" dirty="0"/>
              <a:t>Review evidence and contextual changes</a:t>
            </a:r>
          </a:p>
          <a:p>
            <a:pPr marL="556895" lvl="1" indent="-213995">
              <a:lnSpc>
                <a:spcPct val="150000"/>
              </a:lnSpc>
              <a:spcAft>
                <a:spcPts val="1000"/>
              </a:spcAft>
            </a:pPr>
            <a:r>
              <a:rPr lang="en-US" sz="2400" dirty="0"/>
              <a:t>Assess fit between context and EBI</a:t>
            </a:r>
          </a:p>
        </p:txBody>
      </p:sp>
      <p:pic>
        <p:nvPicPr>
          <p:cNvPr id="4" name="Picture 6" descr="Adaptation icon">
            <a:extLst>
              <a:ext uri="{FF2B5EF4-FFF2-40B4-BE49-F238E27FC236}">
                <a16:creationId xmlns:a16="http://schemas.microsoft.com/office/drawing/2014/main" id="{34B4482A-16DF-49E8-8DE6-EB11449FAD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99977" y="148807"/>
            <a:ext cx="895350" cy="1076325"/>
          </a:xfrm>
          <a:prstGeom prst="rect">
            <a:avLst/>
          </a:prstGeom>
        </p:spPr>
      </p:pic>
      <p:sp>
        <p:nvSpPr>
          <p:cNvPr id="2" name="Title 1">
            <a:extLst>
              <a:ext uri="{FF2B5EF4-FFF2-40B4-BE49-F238E27FC236}">
                <a16:creationId xmlns:a16="http://schemas.microsoft.com/office/drawing/2014/main" id="{F54A6627-D618-ED4A-AA2F-EEE5E491E2EB}"/>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Program Adaptation</a:t>
            </a:r>
            <a:endParaRPr lang="en-US" sz="3200" dirty="0"/>
          </a:p>
        </p:txBody>
      </p:sp>
    </p:spTree>
    <p:extLst>
      <p:ext uri="{BB962C8B-B14F-4D97-AF65-F5344CB8AC3E}">
        <p14:creationId xmlns:p14="http://schemas.microsoft.com/office/powerpoint/2010/main" val="1102414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357C3D-1010-C14B-B99C-F4FB29D4BAEF}"/>
              </a:ext>
            </a:extLst>
          </p:cNvPr>
          <p:cNvSpPr txBox="1"/>
          <p:nvPr/>
        </p:nvSpPr>
        <p:spPr>
          <a:xfrm>
            <a:off x="8005040" y="5187206"/>
            <a:ext cx="1437661" cy="40011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Shelton et al., 2020</a:t>
            </a:r>
            <a:endParaRPr lang="en-US" dirty="0"/>
          </a:p>
          <a:p>
            <a:r>
              <a:rPr lang="en-US" sz="1000" dirty="0">
                <a:solidFill>
                  <a:schemeClr val="bg1">
                    <a:lumMod val="65000"/>
                  </a:schemeClr>
                </a:solidFill>
              </a:rPr>
              <a:t>Wang et al., 2018</a:t>
            </a:r>
          </a:p>
        </p:txBody>
      </p:sp>
      <p:sp>
        <p:nvSpPr>
          <p:cNvPr id="3" name="Content Placeholder 2">
            <a:extLst>
              <a:ext uri="{FF2B5EF4-FFF2-40B4-BE49-F238E27FC236}">
                <a16:creationId xmlns:a16="http://schemas.microsoft.com/office/drawing/2014/main" id="{E14D27A5-FECE-8F40-88F8-598196751CB7}"/>
              </a:ext>
            </a:extLst>
          </p:cNvPr>
          <p:cNvSpPr>
            <a:spLocks noGrp="1"/>
          </p:cNvSpPr>
          <p:nvPr>
            <p:ph idx="1"/>
          </p:nvPr>
        </p:nvSpPr>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14999"/>
              </a:lnSpc>
              <a:spcAft>
                <a:spcPts val="1000"/>
              </a:spcAft>
              <a:buNone/>
            </a:pPr>
            <a:r>
              <a:rPr lang="en-US" sz="2000" dirty="0"/>
              <a:t>Changes to the evidence base:</a:t>
            </a:r>
            <a:endParaRPr lang="en-US" dirty="0"/>
          </a:p>
          <a:p>
            <a:pPr marL="556895" lvl="1" indent="-213995">
              <a:lnSpc>
                <a:spcPct val="114999"/>
              </a:lnSpc>
              <a:spcAft>
                <a:spcPts val="1000"/>
              </a:spcAft>
            </a:pPr>
            <a:r>
              <a:rPr lang="en-US" sz="2000" dirty="0"/>
              <a:t>Adapt to evolving guidelines by lengthening the interval for cervical cancer screening with pap smear from </a:t>
            </a:r>
            <a:r>
              <a:rPr lang="en-US" sz="2000" b="1" dirty="0"/>
              <a:t>one</a:t>
            </a:r>
            <a:r>
              <a:rPr lang="en-US" sz="2000" dirty="0"/>
              <a:t> to </a:t>
            </a:r>
            <a:r>
              <a:rPr lang="en-US" sz="2000" b="1" dirty="0"/>
              <a:t>three</a:t>
            </a:r>
            <a:r>
              <a:rPr lang="en-US" sz="2000" dirty="0"/>
              <a:t> years</a:t>
            </a:r>
          </a:p>
          <a:p>
            <a:pPr marL="0" indent="0">
              <a:lnSpc>
                <a:spcPct val="114999"/>
              </a:lnSpc>
              <a:spcAft>
                <a:spcPts val="1000"/>
              </a:spcAft>
              <a:buNone/>
            </a:pPr>
            <a:r>
              <a:rPr lang="en-US" sz="2000" dirty="0"/>
              <a:t>Changes in the context:</a:t>
            </a:r>
          </a:p>
          <a:p>
            <a:pPr marL="556895" lvl="1" indent="-213995">
              <a:lnSpc>
                <a:spcPct val="114999"/>
              </a:lnSpc>
              <a:spcAft>
                <a:spcPts val="1000"/>
              </a:spcAft>
            </a:pPr>
            <a:r>
              <a:rPr lang="en-US" sz="2000" dirty="0"/>
              <a:t>COVID-19 pandemic led to drive-by FLU-FIT programs and changing locations for programs to other innovative sites</a:t>
            </a:r>
            <a:endParaRPr lang="en-US" dirty="0"/>
          </a:p>
          <a:p>
            <a:pPr marL="0" indent="0">
              <a:lnSpc>
                <a:spcPct val="114999"/>
              </a:lnSpc>
              <a:spcAft>
                <a:spcPts val="1000"/>
              </a:spcAft>
              <a:buNone/>
            </a:pPr>
            <a:r>
              <a:rPr lang="en-US" sz="2000" dirty="0"/>
              <a:t>Changes in the fit between context and evidence:</a:t>
            </a:r>
          </a:p>
          <a:p>
            <a:pPr marL="556895" lvl="1" indent="-213995">
              <a:lnSpc>
                <a:spcPct val="114999"/>
              </a:lnSpc>
              <a:spcAft>
                <a:spcPts val="1000"/>
              </a:spcAft>
            </a:pPr>
            <a:r>
              <a:rPr lang="en-US" sz="2000" dirty="0"/>
              <a:t>Telehealth environment no longer fits a screening program’s delivery of health promotion messages</a:t>
            </a:r>
            <a:endParaRPr lang="en-US" dirty="0"/>
          </a:p>
        </p:txBody>
      </p:sp>
      <p:pic>
        <p:nvPicPr>
          <p:cNvPr id="7" name="Picture 6" descr="Adaptation icon">
            <a:extLst>
              <a:ext uri="{FF2B5EF4-FFF2-40B4-BE49-F238E27FC236}">
                <a16:creationId xmlns:a16="http://schemas.microsoft.com/office/drawing/2014/main" id="{A2C317BE-F572-4198-8266-F849075ACE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9977" y="148807"/>
            <a:ext cx="895350" cy="1076325"/>
          </a:xfrm>
          <a:prstGeom prst="rect">
            <a:avLst/>
          </a:prstGeom>
        </p:spPr>
      </p:pic>
      <p:sp>
        <p:nvSpPr>
          <p:cNvPr id="2" name="Title 1">
            <a:extLst>
              <a:ext uri="{FF2B5EF4-FFF2-40B4-BE49-F238E27FC236}">
                <a16:creationId xmlns:a16="http://schemas.microsoft.com/office/drawing/2014/main" id="{99476B2C-59B6-EE46-A025-59F9F365DBB8}"/>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Examples</a:t>
            </a:r>
          </a:p>
        </p:txBody>
      </p:sp>
    </p:spTree>
    <p:extLst>
      <p:ext uri="{BB962C8B-B14F-4D97-AF65-F5344CB8AC3E}">
        <p14:creationId xmlns:p14="http://schemas.microsoft.com/office/powerpoint/2010/main" val="14071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342385B-D9FD-EE4B-B6C7-BBFA4D44896D}"/>
              </a:ext>
            </a:extLst>
          </p:cNvPr>
          <p:cNvSpPr>
            <a:spLocks noGrp="1"/>
          </p:cNvSpPr>
          <p:nvPr>
            <p:ph sz="half" idx="2"/>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solidFill>
                  <a:schemeClr val="bg1">
                    <a:lumMod val="65000"/>
                  </a:schemeClr>
                </a:solidFill>
              </a:rPr>
              <a:t>Evaluation</a:t>
            </a:r>
          </a:p>
          <a:p>
            <a:endParaRPr lang="en-US" sz="2400" dirty="0">
              <a:solidFill>
                <a:schemeClr val="bg1">
                  <a:lumMod val="65000"/>
                </a:schemeClr>
              </a:solidFill>
            </a:endParaRPr>
          </a:p>
          <a:p>
            <a:r>
              <a:rPr lang="en-US" sz="2400" dirty="0">
                <a:solidFill>
                  <a:schemeClr val="bg1">
                    <a:lumMod val="65000"/>
                  </a:schemeClr>
                </a:solidFill>
              </a:rPr>
              <a:t>Adaptation</a:t>
            </a:r>
          </a:p>
          <a:p>
            <a:endParaRPr lang="en-US" sz="2400" dirty="0"/>
          </a:p>
          <a:p>
            <a:r>
              <a:rPr lang="en-US" sz="2400" b="1" dirty="0">
                <a:solidFill>
                  <a:srgbClr val="0097DA"/>
                </a:solidFill>
              </a:rPr>
              <a:t>Communication</a:t>
            </a:r>
          </a:p>
          <a:p>
            <a:endParaRPr lang="en-US" sz="2400" dirty="0"/>
          </a:p>
          <a:p>
            <a:r>
              <a:rPr lang="en-US" sz="2400" dirty="0">
                <a:solidFill>
                  <a:schemeClr val="bg1">
                    <a:lumMod val="65000"/>
                  </a:schemeClr>
                </a:solidFill>
              </a:rPr>
              <a:t>Strategic Planning</a:t>
            </a:r>
          </a:p>
        </p:txBody>
      </p:sp>
      <p:sp>
        <p:nvSpPr>
          <p:cNvPr id="3" name="Content Placeholder 2">
            <a:extLst>
              <a:ext uri="{FF2B5EF4-FFF2-40B4-BE49-F238E27FC236}">
                <a16:creationId xmlns:a16="http://schemas.microsoft.com/office/drawing/2014/main" id="{EE11A96B-5174-CC4D-8665-FB3D900C8DA8}"/>
              </a:ext>
            </a:extLst>
          </p:cNvPr>
          <p:cNvSpPr>
            <a:spLocks noGrp="1"/>
          </p:cNvSpPr>
          <p:nvPr>
            <p:ph sz="half" idx="1"/>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solidFill>
                  <a:schemeClr val="bg1">
                    <a:lumMod val="65000"/>
                  </a:schemeClr>
                </a:solidFill>
              </a:rPr>
              <a:t>Environmental Support</a:t>
            </a:r>
          </a:p>
          <a:p>
            <a:endParaRPr lang="en-US" sz="2400" dirty="0">
              <a:solidFill>
                <a:schemeClr val="bg1">
                  <a:lumMod val="65000"/>
                </a:schemeClr>
              </a:solidFill>
            </a:endParaRPr>
          </a:p>
          <a:p>
            <a:r>
              <a:rPr lang="en-US" sz="2400" dirty="0">
                <a:solidFill>
                  <a:schemeClr val="bg1">
                    <a:lumMod val="65000"/>
                  </a:schemeClr>
                </a:solidFill>
              </a:rPr>
              <a:t>Funding Stability</a:t>
            </a:r>
          </a:p>
          <a:p>
            <a:endParaRPr lang="en-US" sz="2400" dirty="0">
              <a:solidFill>
                <a:schemeClr val="bg1">
                  <a:lumMod val="65000"/>
                </a:schemeClr>
              </a:solidFill>
            </a:endParaRPr>
          </a:p>
          <a:p>
            <a:r>
              <a:rPr lang="en-US" sz="2400" dirty="0">
                <a:solidFill>
                  <a:schemeClr val="bg1">
                    <a:lumMod val="65000"/>
                  </a:schemeClr>
                </a:solidFill>
              </a:rPr>
              <a:t>Partnerships</a:t>
            </a:r>
          </a:p>
          <a:p>
            <a:endParaRPr lang="en-US" sz="2400" dirty="0">
              <a:solidFill>
                <a:schemeClr val="bg1">
                  <a:lumMod val="65000"/>
                </a:schemeClr>
              </a:solidFill>
            </a:endParaRPr>
          </a:p>
          <a:p>
            <a:r>
              <a:rPr lang="en-US" sz="2400" dirty="0">
                <a:solidFill>
                  <a:schemeClr val="bg1">
                    <a:lumMod val="65000"/>
                  </a:schemeClr>
                </a:solidFill>
              </a:rPr>
              <a:t>Organizational Capacity</a:t>
            </a:r>
          </a:p>
        </p:txBody>
      </p:sp>
      <p:sp>
        <p:nvSpPr>
          <p:cNvPr id="2" name="Title 1">
            <a:extLst>
              <a:ext uri="{FF2B5EF4-FFF2-40B4-BE49-F238E27FC236}">
                <a16:creationId xmlns:a16="http://schemas.microsoft.com/office/drawing/2014/main" id="{3E03B7BD-1B28-9549-902C-62E3C748583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PSAT Elements</a:t>
            </a:r>
          </a:p>
        </p:txBody>
      </p:sp>
    </p:spTree>
    <p:extLst>
      <p:ext uri="{BB962C8B-B14F-4D97-AF65-F5344CB8AC3E}">
        <p14:creationId xmlns:p14="http://schemas.microsoft.com/office/powerpoint/2010/main" val="2122626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Illustration that contains multiple speech bubbles">
            <a:extLst>
              <a:ext uri="{FF2B5EF4-FFF2-40B4-BE49-F238E27FC236}">
                <a16:creationId xmlns:a16="http://schemas.microsoft.com/office/drawing/2014/main" id="{F567DE83-CD15-471E-8373-850A020796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12956" y="3660952"/>
            <a:ext cx="1953917" cy="1746088"/>
          </a:xfrm>
          <a:prstGeom prst="rect">
            <a:avLst/>
          </a:prstGeom>
        </p:spPr>
      </p:pic>
      <p:sp>
        <p:nvSpPr>
          <p:cNvPr id="3" name="Content Placeholder 2">
            <a:extLst>
              <a:ext uri="{FF2B5EF4-FFF2-40B4-BE49-F238E27FC236}">
                <a16:creationId xmlns:a16="http://schemas.microsoft.com/office/drawing/2014/main" id="{EE11A96B-5174-CC4D-8665-FB3D900C8DA8}"/>
              </a:ext>
            </a:extLst>
          </p:cNvPr>
          <p:cNvSpPr>
            <a:spLocks noGrp="1"/>
          </p:cNvSpPr>
          <p:nvPr>
            <p:ph idx="1"/>
          </p:nvPr>
        </p:nvSpPr>
        <p:spPr>
          <a:xfrm>
            <a:off x="457200" y="1600201"/>
            <a:ext cx="7814496" cy="3810000"/>
          </a:xfr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114999"/>
              </a:lnSpc>
              <a:spcAft>
                <a:spcPts val="1000"/>
              </a:spcAft>
            </a:pPr>
            <a:r>
              <a:rPr lang="en-US" sz="2400" dirty="0"/>
              <a:t>Communicate with the population of focus</a:t>
            </a:r>
            <a:endParaRPr lang="en-US" dirty="0"/>
          </a:p>
          <a:p>
            <a:pPr>
              <a:lnSpc>
                <a:spcPct val="114999"/>
              </a:lnSpc>
              <a:spcAft>
                <a:spcPts val="1000"/>
              </a:spcAft>
            </a:pPr>
            <a:r>
              <a:rPr lang="en-US" sz="2400" dirty="0"/>
              <a:t>Demonstrate and communicate </a:t>
            </a:r>
            <a:r>
              <a:rPr lang="en-US" sz="2400" b="1" dirty="0">
                <a:solidFill>
                  <a:srgbClr val="0097DA"/>
                </a:solidFill>
              </a:rPr>
              <a:t>needs and value</a:t>
            </a:r>
            <a:r>
              <a:rPr lang="en-US" sz="2400" b="1" dirty="0"/>
              <a:t> </a:t>
            </a:r>
            <a:r>
              <a:rPr lang="en-US" sz="2400" dirty="0"/>
              <a:t>to leadership and to the public</a:t>
            </a:r>
          </a:p>
          <a:p>
            <a:pPr>
              <a:lnSpc>
                <a:spcPct val="114999"/>
              </a:lnSpc>
              <a:spcAft>
                <a:spcPts val="1000"/>
              </a:spcAft>
            </a:pPr>
            <a:r>
              <a:rPr lang="en-US" sz="2400" b="1" dirty="0">
                <a:solidFill>
                  <a:srgbClr val="0097DA"/>
                </a:solidFill>
              </a:rPr>
              <a:t>Market </a:t>
            </a:r>
            <a:r>
              <a:rPr lang="en-US" sz="2400" dirty="0"/>
              <a:t>new initiatives to generate interest and awareness</a:t>
            </a:r>
          </a:p>
          <a:p>
            <a:pPr>
              <a:lnSpc>
                <a:spcPct val="114999"/>
              </a:lnSpc>
              <a:spcAft>
                <a:spcPts val="1000"/>
              </a:spcAft>
            </a:pPr>
            <a:r>
              <a:rPr lang="en-US" sz="2400" dirty="0"/>
              <a:t>Consider </a:t>
            </a:r>
            <a:r>
              <a:rPr lang="en-US" sz="2400" b="1" dirty="0">
                <a:solidFill>
                  <a:srgbClr val="0097DA"/>
                </a:solidFill>
              </a:rPr>
              <a:t>varied strategies</a:t>
            </a:r>
            <a:r>
              <a:rPr lang="en-US" sz="2400" b="1" dirty="0"/>
              <a:t> </a:t>
            </a:r>
            <a:r>
              <a:rPr lang="en-US" sz="2400" dirty="0"/>
              <a:t>and modes of communication </a:t>
            </a:r>
          </a:p>
        </p:txBody>
      </p:sp>
      <p:pic>
        <p:nvPicPr>
          <p:cNvPr id="6" name="Picture 5" descr="Engagement icon">
            <a:extLst>
              <a:ext uri="{FF2B5EF4-FFF2-40B4-BE49-F238E27FC236}">
                <a16:creationId xmlns:a16="http://schemas.microsoft.com/office/drawing/2014/main" id="{8ECC5F95-5726-48B7-AE67-922CD07EE0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26310" y="152096"/>
            <a:ext cx="1162050" cy="1362075"/>
          </a:xfrm>
          <a:prstGeom prst="rect">
            <a:avLst/>
          </a:prstGeom>
        </p:spPr>
      </p:pic>
      <p:sp>
        <p:nvSpPr>
          <p:cNvPr id="2" name="Title 1">
            <a:extLst>
              <a:ext uri="{FF2B5EF4-FFF2-40B4-BE49-F238E27FC236}">
                <a16:creationId xmlns:a16="http://schemas.microsoft.com/office/drawing/2014/main" id="{3E03B7BD-1B28-9549-902C-62E3C748583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Communication</a:t>
            </a:r>
            <a:endParaRPr lang="en-US" dirty="0"/>
          </a:p>
        </p:txBody>
      </p:sp>
    </p:spTree>
    <p:extLst>
      <p:ext uri="{BB962C8B-B14F-4D97-AF65-F5344CB8AC3E}">
        <p14:creationId xmlns:p14="http://schemas.microsoft.com/office/powerpoint/2010/main" val="1817206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1D8FCB-BBD8-7C49-A281-5865A96DC433}"/>
              </a:ext>
            </a:extLst>
          </p:cNvPr>
          <p:cNvSpPr txBox="1"/>
          <p:nvPr/>
        </p:nvSpPr>
        <p:spPr>
          <a:xfrm>
            <a:off x="7975397" y="5324161"/>
            <a:ext cx="1218031"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Ory et al., 2015</a:t>
            </a:r>
            <a:endParaRPr lang="en-US" dirty="0"/>
          </a:p>
        </p:txBody>
      </p:sp>
      <p:pic>
        <p:nvPicPr>
          <p:cNvPr id="5" name="Picture 5" descr="Illustration containing multiple people working on media activities">
            <a:extLst>
              <a:ext uri="{FF2B5EF4-FFF2-40B4-BE49-F238E27FC236}">
                <a16:creationId xmlns:a16="http://schemas.microsoft.com/office/drawing/2014/main" id="{E025D4E2-F1FF-422F-A673-A2F8A161F4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43254" y="1939803"/>
            <a:ext cx="2150743" cy="2155813"/>
          </a:xfrm>
          <a:prstGeom prst="rect">
            <a:avLst/>
          </a:prstGeom>
        </p:spPr>
      </p:pic>
      <p:sp>
        <p:nvSpPr>
          <p:cNvPr id="3" name="Content Placeholder 2">
            <a:extLst>
              <a:ext uri="{FF2B5EF4-FFF2-40B4-BE49-F238E27FC236}">
                <a16:creationId xmlns:a16="http://schemas.microsoft.com/office/drawing/2014/main" id="{49B6AB58-C5DF-AC42-AEFA-49BEEEC37353}"/>
              </a:ext>
            </a:extLst>
          </p:cNvPr>
          <p:cNvSpPr>
            <a:spLocks noGrp="1"/>
          </p:cNvSpPr>
          <p:nvPr>
            <p:ph idx="1"/>
          </p:nvPr>
        </p:nvSpPr>
        <p:spPr>
          <a:xfrm>
            <a:off x="457200" y="1600201"/>
            <a:ext cx="6604260" cy="3810000"/>
          </a:xfrm>
        </p:spPr>
        <p:txBody>
          <a:bodyPr>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14999"/>
              </a:lnSpc>
              <a:spcAft>
                <a:spcPts val="1000"/>
              </a:spcAft>
              <a:buNone/>
            </a:pPr>
            <a:r>
              <a:rPr lang="en-US" sz="2400" b="1" dirty="0"/>
              <a:t>Nebraska: </a:t>
            </a:r>
            <a:r>
              <a:rPr lang="en-US" sz="2400" dirty="0"/>
              <a:t>Developed state-wide colorectal cancer  screening messaging campaign for 2 years</a:t>
            </a:r>
          </a:p>
          <a:p>
            <a:pPr marL="0" indent="0">
              <a:lnSpc>
                <a:spcPct val="114999"/>
              </a:lnSpc>
              <a:spcAft>
                <a:spcPts val="1000"/>
              </a:spcAft>
              <a:buNone/>
            </a:pPr>
            <a:r>
              <a:rPr lang="en-US" sz="2400" dirty="0">
                <a:solidFill>
                  <a:srgbClr val="00B0F0"/>
                </a:solidFill>
              </a:rPr>
              <a:t>   </a:t>
            </a:r>
            <a:r>
              <a:rPr lang="en-US" sz="2400" dirty="0">
                <a:solidFill>
                  <a:schemeClr val="tx1"/>
                </a:solidFill>
              </a:rPr>
              <a:t>Go to: </a:t>
            </a:r>
            <a:r>
              <a:rPr lang="en-US" sz="2400" dirty="0">
                <a:solidFill>
                  <a:schemeClr val="tx1"/>
                </a:solidFill>
                <a:hlinkClick r:id="rId4"/>
              </a:rPr>
              <a:t>FightBackNE.org</a:t>
            </a:r>
            <a:endParaRPr lang="en-US" sz="2400" dirty="0">
              <a:solidFill>
                <a:schemeClr val="tx1"/>
              </a:solidFill>
            </a:endParaRPr>
          </a:p>
          <a:p>
            <a:pPr marL="0" indent="0">
              <a:lnSpc>
                <a:spcPct val="114999"/>
              </a:lnSpc>
              <a:spcAft>
                <a:spcPts val="1000"/>
              </a:spcAft>
              <a:buNone/>
            </a:pPr>
            <a:r>
              <a:rPr lang="en-US" sz="2400" b="1" dirty="0"/>
              <a:t>California: </a:t>
            </a:r>
            <a:r>
              <a:rPr lang="en-US" sz="2400" dirty="0"/>
              <a:t>Participated in media efforts regarding policy education</a:t>
            </a:r>
            <a:endParaRPr lang="en-US" sz="2400" b="1" dirty="0"/>
          </a:p>
          <a:p>
            <a:pPr marL="342900" lvl="1" indent="0">
              <a:lnSpc>
                <a:spcPct val="114999"/>
              </a:lnSpc>
              <a:spcAft>
                <a:spcPts val="1000"/>
              </a:spcAft>
              <a:buNone/>
            </a:pPr>
            <a:r>
              <a:rPr lang="en-US" sz="2400" dirty="0"/>
              <a:t>Educating about policy can help public, healthcare professionals and policy makers garner support for funding</a:t>
            </a:r>
          </a:p>
        </p:txBody>
      </p:sp>
      <p:sp>
        <p:nvSpPr>
          <p:cNvPr id="2" name="Title 1">
            <a:extLst>
              <a:ext uri="{FF2B5EF4-FFF2-40B4-BE49-F238E27FC236}">
                <a16:creationId xmlns:a16="http://schemas.microsoft.com/office/drawing/2014/main" id="{10EA8734-F0FF-7243-919E-D2BAC282A83C}"/>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Examples</a:t>
            </a:r>
          </a:p>
        </p:txBody>
      </p:sp>
    </p:spTree>
    <p:extLst>
      <p:ext uri="{BB962C8B-B14F-4D97-AF65-F5344CB8AC3E}">
        <p14:creationId xmlns:p14="http://schemas.microsoft.com/office/powerpoint/2010/main" val="2442086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pile of journals on a shelf">
            <a:extLst>
              <a:ext uri="{FF2B5EF4-FFF2-40B4-BE49-F238E27FC236}">
                <a16:creationId xmlns:a16="http://schemas.microsoft.com/office/drawing/2014/main" id="{1CC097C1-9B09-4F1F-B8A6-19189685CF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78839" y="3046635"/>
            <a:ext cx="3386320" cy="2255598"/>
          </a:xfrm>
          <a:prstGeom prst="rect">
            <a:avLst/>
          </a:prstGeom>
        </p:spPr>
      </p:pic>
      <p:sp>
        <p:nvSpPr>
          <p:cNvPr id="3" name="Content Placeholder 2">
            <a:extLst>
              <a:ext uri="{FF2B5EF4-FFF2-40B4-BE49-F238E27FC236}">
                <a16:creationId xmlns:a16="http://schemas.microsoft.com/office/drawing/2014/main" id="{F8246E49-1A30-9B41-96A0-B5D032A191A4}"/>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50000"/>
              </a:lnSpc>
              <a:buNone/>
            </a:pPr>
            <a:r>
              <a:rPr lang="en-US" sz="2400" dirty="0">
                <a:ea typeface="Arial"/>
                <a:cs typeface="Arial"/>
                <a:sym typeface="Arial"/>
              </a:rPr>
              <a:t>Shared advertisements to recruit more pharmacies and customers to participate</a:t>
            </a:r>
            <a:endParaRPr lang="en-US" dirty="0"/>
          </a:p>
        </p:txBody>
      </p:sp>
      <p:pic>
        <p:nvPicPr>
          <p:cNvPr id="4" name="Picture 3" descr="FLU-FIT icon">
            <a:extLst>
              <a:ext uri="{FF2B5EF4-FFF2-40B4-BE49-F238E27FC236}">
                <a16:creationId xmlns:a16="http://schemas.microsoft.com/office/drawing/2014/main" id="{9CEE1FC7-A888-4CDF-8C69-395A5BA889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72961" y="213655"/>
            <a:ext cx="819540" cy="1507898"/>
          </a:xfrm>
          <a:prstGeom prst="rect">
            <a:avLst/>
          </a:prstGeom>
        </p:spPr>
      </p:pic>
      <p:sp>
        <p:nvSpPr>
          <p:cNvPr id="2" name="Title 1">
            <a:extLst>
              <a:ext uri="{FF2B5EF4-FFF2-40B4-BE49-F238E27FC236}">
                <a16:creationId xmlns:a16="http://schemas.microsoft.com/office/drawing/2014/main" id="{C78469EA-F92C-A340-BA58-708110722166}"/>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Case Study Example</a:t>
            </a:r>
          </a:p>
        </p:txBody>
      </p:sp>
    </p:spTree>
    <p:extLst>
      <p:ext uri="{BB962C8B-B14F-4D97-AF65-F5344CB8AC3E}">
        <p14:creationId xmlns:p14="http://schemas.microsoft.com/office/powerpoint/2010/main" val="2766964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342385B-D9FD-EE4B-B6C7-BBFA4D44896D}"/>
              </a:ext>
            </a:extLst>
          </p:cNvPr>
          <p:cNvSpPr>
            <a:spLocks noGrp="1"/>
          </p:cNvSpPr>
          <p:nvPr>
            <p:ph sz="half" idx="2"/>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solidFill>
                  <a:schemeClr val="bg1">
                    <a:lumMod val="65000"/>
                  </a:schemeClr>
                </a:solidFill>
              </a:rPr>
              <a:t>Evaluation</a:t>
            </a:r>
          </a:p>
          <a:p>
            <a:endParaRPr lang="en-US" sz="2400" dirty="0">
              <a:solidFill>
                <a:schemeClr val="bg1">
                  <a:lumMod val="65000"/>
                </a:schemeClr>
              </a:solidFill>
            </a:endParaRPr>
          </a:p>
          <a:p>
            <a:r>
              <a:rPr lang="en-US" sz="2400" dirty="0">
                <a:solidFill>
                  <a:schemeClr val="bg1">
                    <a:lumMod val="65000"/>
                  </a:schemeClr>
                </a:solidFill>
              </a:rPr>
              <a:t>Adaptation</a:t>
            </a:r>
          </a:p>
          <a:p>
            <a:endParaRPr lang="en-US" sz="2400" dirty="0">
              <a:solidFill>
                <a:schemeClr val="bg1">
                  <a:lumMod val="65000"/>
                </a:schemeClr>
              </a:solidFill>
            </a:endParaRPr>
          </a:p>
          <a:p>
            <a:r>
              <a:rPr lang="en-US" sz="2400" dirty="0">
                <a:solidFill>
                  <a:schemeClr val="bg1">
                    <a:lumMod val="65000"/>
                  </a:schemeClr>
                </a:solidFill>
              </a:rPr>
              <a:t>Communication</a:t>
            </a:r>
          </a:p>
          <a:p>
            <a:endParaRPr lang="en-US" sz="2400" dirty="0"/>
          </a:p>
          <a:p>
            <a:r>
              <a:rPr lang="en-US" sz="2400" b="1" dirty="0">
                <a:solidFill>
                  <a:srgbClr val="0097DA"/>
                </a:solidFill>
              </a:rPr>
              <a:t>Strategic Planning</a:t>
            </a:r>
          </a:p>
        </p:txBody>
      </p:sp>
      <p:sp>
        <p:nvSpPr>
          <p:cNvPr id="3" name="Content Placeholder 2">
            <a:extLst>
              <a:ext uri="{FF2B5EF4-FFF2-40B4-BE49-F238E27FC236}">
                <a16:creationId xmlns:a16="http://schemas.microsoft.com/office/drawing/2014/main" id="{EE11A96B-5174-CC4D-8665-FB3D900C8DA8}"/>
              </a:ext>
            </a:extLst>
          </p:cNvPr>
          <p:cNvSpPr>
            <a:spLocks noGrp="1"/>
          </p:cNvSpPr>
          <p:nvPr>
            <p:ph sz="half" idx="1"/>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solidFill>
                  <a:schemeClr val="bg1">
                    <a:lumMod val="65000"/>
                  </a:schemeClr>
                </a:solidFill>
              </a:rPr>
              <a:t>Environmental Support</a:t>
            </a:r>
          </a:p>
          <a:p>
            <a:endParaRPr lang="en-US" sz="2400" dirty="0">
              <a:solidFill>
                <a:schemeClr val="bg1">
                  <a:lumMod val="65000"/>
                </a:schemeClr>
              </a:solidFill>
            </a:endParaRPr>
          </a:p>
          <a:p>
            <a:r>
              <a:rPr lang="en-US" sz="2400" dirty="0">
                <a:solidFill>
                  <a:schemeClr val="bg1">
                    <a:lumMod val="65000"/>
                  </a:schemeClr>
                </a:solidFill>
              </a:rPr>
              <a:t>Funding Stability</a:t>
            </a:r>
          </a:p>
          <a:p>
            <a:endParaRPr lang="en-US" sz="2400" dirty="0">
              <a:solidFill>
                <a:schemeClr val="bg1">
                  <a:lumMod val="65000"/>
                </a:schemeClr>
              </a:solidFill>
            </a:endParaRPr>
          </a:p>
          <a:p>
            <a:r>
              <a:rPr lang="en-US" sz="2400" dirty="0">
                <a:solidFill>
                  <a:schemeClr val="bg1">
                    <a:lumMod val="65000"/>
                  </a:schemeClr>
                </a:solidFill>
              </a:rPr>
              <a:t>Partnerships</a:t>
            </a:r>
          </a:p>
          <a:p>
            <a:endParaRPr lang="en-US" sz="2400" dirty="0">
              <a:solidFill>
                <a:schemeClr val="bg1">
                  <a:lumMod val="65000"/>
                </a:schemeClr>
              </a:solidFill>
            </a:endParaRPr>
          </a:p>
          <a:p>
            <a:r>
              <a:rPr lang="en-US" sz="2400" dirty="0">
                <a:solidFill>
                  <a:schemeClr val="bg1">
                    <a:lumMod val="65000"/>
                  </a:schemeClr>
                </a:solidFill>
              </a:rPr>
              <a:t>Organizational Capacity</a:t>
            </a:r>
          </a:p>
        </p:txBody>
      </p:sp>
      <p:sp>
        <p:nvSpPr>
          <p:cNvPr id="2" name="Title 1">
            <a:extLst>
              <a:ext uri="{FF2B5EF4-FFF2-40B4-BE49-F238E27FC236}">
                <a16:creationId xmlns:a16="http://schemas.microsoft.com/office/drawing/2014/main" id="{3E03B7BD-1B28-9549-902C-62E3C748583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PSAT Elements</a:t>
            </a:r>
          </a:p>
        </p:txBody>
      </p:sp>
    </p:spTree>
    <p:extLst>
      <p:ext uri="{BB962C8B-B14F-4D97-AF65-F5344CB8AC3E}">
        <p14:creationId xmlns:p14="http://schemas.microsoft.com/office/powerpoint/2010/main" val="6949779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looking at a blue print and envisioning the ed product">
            <a:extLst>
              <a:ext uri="{FF2B5EF4-FFF2-40B4-BE49-F238E27FC236}">
                <a16:creationId xmlns:a16="http://schemas.microsoft.com/office/drawing/2014/main" id="{FCC2C9E9-F64C-944E-A18E-54703F4E29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5868" y="3689899"/>
            <a:ext cx="2472267" cy="1642533"/>
          </a:xfrm>
          <a:prstGeom prst="rect">
            <a:avLst/>
          </a:prstGeom>
        </p:spPr>
      </p:pic>
      <p:sp>
        <p:nvSpPr>
          <p:cNvPr id="3" name="Content Placeholder 2">
            <a:extLst>
              <a:ext uri="{FF2B5EF4-FFF2-40B4-BE49-F238E27FC236}">
                <a16:creationId xmlns:a16="http://schemas.microsoft.com/office/drawing/2014/main" id="{EE11A96B-5174-CC4D-8665-FB3D900C8DA8}"/>
              </a:ext>
            </a:extLst>
          </p:cNvPr>
          <p:cNvSpPr>
            <a:spLocks noGrp="1"/>
          </p:cNvSpPr>
          <p:nvPr>
            <p:ph idx="1"/>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Aft>
                <a:spcPts val="1000"/>
              </a:spcAft>
            </a:pPr>
            <a:r>
              <a:rPr lang="en-US" sz="2400" dirty="0"/>
              <a:t>Identify and plan for future resource needs</a:t>
            </a:r>
            <a:endParaRPr lang="en-US" dirty="0"/>
          </a:p>
          <a:p>
            <a:pPr>
              <a:spcAft>
                <a:spcPts val="1000"/>
              </a:spcAft>
            </a:pPr>
            <a:r>
              <a:rPr lang="en-US" sz="2400" dirty="0"/>
              <a:t>Maintain clear roles and responsibilities </a:t>
            </a:r>
          </a:p>
          <a:p>
            <a:pPr>
              <a:spcAft>
                <a:spcPts val="1000"/>
              </a:spcAft>
            </a:pPr>
            <a:r>
              <a:rPr lang="en-US" sz="2400" dirty="0"/>
              <a:t>Create a long-term financial plan</a:t>
            </a:r>
          </a:p>
          <a:p>
            <a:pPr>
              <a:spcAft>
                <a:spcPts val="1000"/>
              </a:spcAft>
            </a:pPr>
            <a:r>
              <a:rPr lang="en-US" sz="2400" dirty="0"/>
              <a:t>Create a sustainability plan considering the PSAT domains</a:t>
            </a:r>
          </a:p>
        </p:txBody>
      </p:sp>
      <p:sp>
        <p:nvSpPr>
          <p:cNvPr id="2" name="Title 1">
            <a:extLst>
              <a:ext uri="{FF2B5EF4-FFF2-40B4-BE49-F238E27FC236}">
                <a16:creationId xmlns:a16="http://schemas.microsoft.com/office/drawing/2014/main" id="{3E03B7BD-1B28-9549-902C-62E3C748583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Strategic Planning</a:t>
            </a:r>
            <a:endParaRPr lang="en-US" sz="2800" dirty="0"/>
          </a:p>
        </p:txBody>
      </p:sp>
    </p:spTree>
    <p:extLst>
      <p:ext uri="{BB962C8B-B14F-4D97-AF65-F5344CB8AC3E}">
        <p14:creationId xmlns:p14="http://schemas.microsoft.com/office/powerpoint/2010/main" val="3560057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B929CC-2493-7649-83F6-71DB283A6436}"/>
              </a:ext>
            </a:extLst>
          </p:cNvPr>
          <p:cNvSpPr txBox="1"/>
          <p:nvPr/>
        </p:nvSpPr>
        <p:spPr>
          <a:xfrm>
            <a:off x="8025764" y="5310204"/>
            <a:ext cx="1218031"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Ory et al., 2015</a:t>
            </a:r>
            <a:endParaRPr lang="en-US" dirty="0"/>
          </a:p>
        </p:txBody>
      </p:sp>
      <p:sp>
        <p:nvSpPr>
          <p:cNvPr id="3" name="Content Placeholder 2">
            <a:extLst>
              <a:ext uri="{FF2B5EF4-FFF2-40B4-BE49-F238E27FC236}">
                <a16:creationId xmlns:a16="http://schemas.microsoft.com/office/drawing/2014/main" id="{49B6AB58-C5DF-AC42-AEFA-49BEEEC37353}"/>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50000"/>
              </a:lnSpc>
              <a:buNone/>
            </a:pPr>
            <a:r>
              <a:rPr lang="en-US" sz="2400" b="1" dirty="0"/>
              <a:t>Texas: </a:t>
            </a:r>
            <a:r>
              <a:rPr lang="en-US" sz="2400" dirty="0"/>
              <a:t>Each partner’s organizational capacity for intervention maintenance taken into consideration when planning implementation</a:t>
            </a:r>
            <a:endParaRPr lang="en-US" dirty="0"/>
          </a:p>
        </p:txBody>
      </p:sp>
      <p:sp>
        <p:nvSpPr>
          <p:cNvPr id="2" name="Title 1">
            <a:extLst>
              <a:ext uri="{FF2B5EF4-FFF2-40B4-BE49-F238E27FC236}">
                <a16:creationId xmlns:a16="http://schemas.microsoft.com/office/drawing/2014/main" id="{10EA8734-F0FF-7243-919E-D2BAC282A83C}"/>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Example</a:t>
            </a:r>
          </a:p>
        </p:txBody>
      </p:sp>
    </p:spTree>
    <p:extLst>
      <p:ext uri="{BB962C8B-B14F-4D97-AF65-F5344CB8AC3E}">
        <p14:creationId xmlns:p14="http://schemas.microsoft.com/office/powerpoint/2010/main" val="611813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A060B0-142E-4D84-A8DE-D9974915DB3D}"/>
              </a:ext>
            </a:extLst>
          </p:cNvPr>
          <p:cNvSpPr>
            <a:spLocks noGrp="1"/>
          </p:cNvSpPr>
          <p:nvPr>
            <p:ph idx="1"/>
          </p:nvPr>
        </p:nvSpPr>
        <p:spPr/>
        <p:txBody>
          <a:bodyPr>
            <a:normAutofit/>
          </a:bodyPr>
          <a:lstStyle/>
          <a:p>
            <a:pPr marL="714375" lvl="1" indent="-457200">
              <a:lnSpc>
                <a:spcPct val="150000"/>
              </a:lnSpc>
              <a:spcBef>
                <a:spcPts val="0"/>
              </a:spcBef>
              <a:spcAft>
                <a:spcPts val="200"/>
              </a:spcAft>
              <a:buAutoNum type="arabicPeriod"/>
            </a:pPr>
            <a:r>
              <a:rPr lang="en-US" sz="2400" dirty="0">
                <a:solidFill>
                  <a:schemeClr val="tx2"/>
                </a:solidFill>
                <a:ea typeface="+mn-lt"/>
                <a:cs typeface="+mn-lt"/>
              </a:rPr>
              <a:t>Introduce sustainability as extension of previous sessions</a:t>
            </a:r>
            <a:endParaRPr lang="en-US" sz="1550" dirty="0">
              <a:solidFill>
                <a:schemeClr val="tx2"/>
              </a:solidFill>
              <a:ea typeface="+mn-lt"/>
              <a:cs typeface="+mn-lt"/>
            </a:endParaRPr>
          </a:p>
          <a:p>
            <a:pPr marL="714375" lvl="1" indent="-457200">
              <a:lnSpc>
                <a:spcPct val="150000"/>
              </a:lnSpc>
              <a:spcBef>
                <a:spcPts val="0"/>
              </a:spcBef>
              <a:spcAft>
                <a:spcPts val="200"/>
              </a:spcAft>
              <a:buAutoNum type="arabicPeriod"/>
            </a:pPr>
            <a:r>
              <a:rPr lang="en-US" sz="2400" dirty="0">
                <a:solidFill>
                  <a:schemeClr val="tx1"/>
                </a:solidFill>
                <a:ea typeface="+mn-lt"/>
                <a:cs typeface="+mn-lt"/>
              </a:rPr>
              <a:t>Introduce sustainability elements from a tool using real Comprehensive Cancer Control (CCC) examples and hypothetical FLU-FIT case study examples</a:t>
            </a:r>
          </a:p>
        </p:txBody>
      </p:sp>
      <p:pic>
        <p:nvPicPr>
          <p:cNvPr id="5" name="Picture 5" descr="Calendar icon">
            <a:extLst>
              <a:ext uri="{FF2B5EF4-FFF2-40B4-BE49-F238E27FC236}">
                <a16:creationId xmlns:a16="http://schemas.microsoft.com/office/drawing/2014/main" id="{7C111C62-D77A-4D8E-9DFD-8BDEE73DE6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660" y="287363"/>
            <a:ext cx="1600200" cy="1241211"/>
          </a:xfrm>
          <a:prstGeom prst="rect">
            <a:avLst/>
          </a:prstGeom>
        </p:spPr>
      </p:pic>
      <p:sp>
        <p:nvSpPr>
          <p:cNvPr id="2" name="Title 1">
            <a:extLst>
              <a:ext uri="{FF2B5EF4-FFF2-40B4-BE49-F238E27FC236}">
                <a16:creationId xmlns:a16="http://schemas.microsoft.com/office/drawing/2014/main" id="{E2E97417-9D60-4FEC-AEFB-4E8607F20971}"/>
              </a:ext>
            </a:extLst>
          </p:cNvPr>
          <p:cNvSpPr>
            <a:spLocks noGrp="1"/>
          </p:cNvSpPr>
          <p:nvPr>
            <p:ph type="title"/>
          </p:nvPr>
        </p:nvSpPr>
        <p:spPr>
          <a:xfrm>
            <a:off x="1728849" y="294904"/>
            <a:ext cx="6957951" cy="1152896"/>
          </a:xfrm>
        </p:spPr>
        <p:txBody>
          <a:bodyPr>
            <a:normAutofit/>
          </a:bodyPr>
          <a:lstStyle/>
          <a:p>
            <a:r>
              <a:rPr lang="en-US" sz="3600" dirty="0">
                <a:latin typeface="Arial"/>
                <a:cs typeface="Arial"/>
              </a:rPr>
              <a:t>Session Agenda</a:t>
            </a:r>
            <a:endParaRPr lang="en-US" sz="3600" dirty="0"/>
          </a:p>
        </p:txBody>
      </p:sp>
    </p:spTree>
    <p:extLst>
      <p:ext uri="{BB962C8B-B14F-4D97-AF65-F5344CB8AC3E}">
        <p14:creationId xmlns:p14="http://schemas.microsoft.com/office/powerpoint/2010/main" val="4192090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725A3B-6F1A-564C-97CD-3B07EF63CDA5}"/>
              </a:ext>
            </a:extLst>
          </p:cNvPr>
          <p:cNvSpPr txBox="1"/>
          <p:nvPr/>
        </p:nvSpPr>
        <p:spPr>
          <a:xfrm>
            <a:off x="7410319" y="5025802"/>
            <a:ext cx="2356000" cy="70788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Beidas et al., 2018</a:t>
            </a:r>
            <a:endParaRPr lang="en-US" dirty="0"/>
          </a:p>
          <a:p>
            <a:r>
              <a:rPr lang="en-US" sz="1000" dirty="0">
                <a:solidFill>
                  <a:schemeClr val="bg1">
                    <a:lumMod val="65000"/>
                  </a:schemeClr>
                </a:solidFill>
              </a:rPr>
              <a:t>Lewis et al., 2020</a:t>
            </a:r>
          </a:p>
          <a:p>
            <a:r>
              <a:rPr lang="en-US" sz="1000" dirty="0">
                <a:solidFill>
                  <a:schemeClr val="bg1">
                    <a:lumMod val="65000"/>
                  </a:schemeClr>
                </a:solidFill>
              </a:rPr>
              <a:t>University of Washington, n.d.</a:t>
            </a:r>
          </a:p>
          <a:p>
            <a:pPr algn="r"/>
            <a:endParaRPr lang="en-US" sz="1000" dirty="0">
              <a:solidFill>
                <a:schemeClr val="bg1">
                  <a:lumMod val="65000"/>
                </a:schemeClr>
              </a:solidFill>
            </a:endParaRPr>
          </a:p>
        </p:txBody>
      </p:sp>
      <p:graphicFrame>
        <p:nvGraphicFramePr>
          <p:cNvPr id="5" name="Diagram 5" descr="Base camp basics diagram that lists the following elements: context, evidence-based interventions, adaptation, implementation strategies, implementation outcomes and sustainability">
            <a:extLst>
              <a:ext uri="{FF2B5EF4-FFF2-40B4-BE49-F238E27FC236}">
                <a16:creationId xmlns:a16="http://schemas.microsoft.com/office/drawing/2014/main" id="{44DE6632-D59C-4FA3-8847-34BC067FA29E}"/>
              </a:ext>
            </a:extLst>
          </p:cNvPr>
          <p:cNvGraphicFramePr/>
          <p:nvPr>
            <p:extLst>
              <p:ext uri="{D42A27DB-BD31-4B8C-83A1-F6EECF244321}">
                <p14:modId xmlns:p14="http://schemas.microsoft.com/office/powerpoint/2010/main" val="3059462860"/>
              </p:ext>
            </p:extLst>
          </p:nvPr>
        </p:nvGraphicFramePr>
        <p:xfrm>
          <a:off x="-848041" y="91792"/>
          <a:ext cx="10845634" cy="5358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3D3C6DF1-3CA6-584C-A1BA-6F136F9612D7}"/>
              </a:ext>
            </a:extLst>
          </p:cNvPr>
          <p:cNvSpPr>
            <a:spLocks noGrp="1"/>
          </p:cNvSpPr>
          <p:nvPr>
            <p:ph type="title"/>
          </p:nvPr>
        </p:nvSpPr>
        <p:spPr>
          <a:xfrm>
            <a:off x="2351481" y="2199081"/>
            <a:ext cx="4441038" cy="1143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ctr"/>
            <a:r>
              <a:rPr lang="en-US" sz="3200" b="1" dirty="0"/>
              <a:t>Base Camp Basics</a:t>
            </a:r>
            <a:endParaRPr lang="en-US" dirty="0"/>
          </a:p>
        </p:txBody>
      </p:sp>
    </p:spTree>
    <p:extLst>
      <p:ext uri="{BB962C8B-B14F-4D97-AF65-F5344CB8AC3E}">
        <p14:creationId xmlns:p14="http://schemas.microsoft.com/office/powerpoint/2010/main" val="2878664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Checkmark with solid fill">
            <a:extLst>
              <a:ext uri="{FF2B5EF4-FFF2-40B4-BE49-F238E27FC236}">
                <a16:creationId xmlns:a16="http://schemas.microsoft.com/office/drawing/2014/main" id="{0E67A8D1-CF04-7E42-B5BC-0AF697DC0F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9600" y="1925783"/>
            <a:ext cx="914400" cy="914400"/>
          </a:xfrm>
          <a:prstGeom prst="rect">
            <a:avLst/>
          </a:prstGeom>
        </p:spPr>
      </p:pic>
      <p:pic>
        <p:nvPicPr>
          <p:cNvPr id="5" name="Graphic 4" descr="Checkmark with solid fill">
            <a:extLst>
              <a:ext uri="{FF2B5EF4-FFF2-40B4-BE49-F238E27FC236}">
                <a16:creationId xmlns:a16="http://schemas.microsoft.com/office/drawing/2014/main" id="{F492550A-8F1B-AD42-B2BF-0D67D92647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91746" y="1385455"/>
            <a:ext cx="914400" cy="914400"/>
          </a:xfrm>
          <a:prstGeom prst="rect">
            <a:avLst/>
          </a:prstGeom>
        </p:spPr>
      </p:pic>
      <p:sp>
        <p:nvSpPr>
          <p:cNvPr id="3" name="Content Placeholder 2">
            <a:extLst>
              <a:ext uri="{FF2B5EF4-FFF2-40B4-BE49-F238E27FC236}">
                <a16:creationId xmlns:a16="http://schemas.microsoft.com/office/drawing/2014/main" id="{49713AE4-DD6E-4B83-981F-73EAC72D4799}"/>
              </a:ext>
            </a:extLst>
          </p:cNvPr>
          <p:cNvSpPr>
            <a:spLocks noGrp="1"/>
          </p:cNvSpPr>
          <p:nvPr>
            <p:ph idx="1"/>
          </p:nvPr>
        </p:nvSpPr>
        <p:spPr/>
        <p:txBody>
          <a:bodyPr>
            <a:normAutofit/>
          </a:bodyPr>
          <a:lstStyle/>
          <a:p>
            <a:pPr marL="0" indent="0">
              <a:lnSpc>
                <a:spcPct val="150000"/>
              </a:lnSpc>
              <a:spcBef>
                <a:spcPts val="0"/>
              </a:spcBef>
              <a:spcAft>
                <a:spcPts val="0"/>
              </a:spcAft>
              <a:buNone/>
            </a:pPr>
            <a:r>
              <a:rPr lang="en-US" sz="2400" b="1" dirty="0">
                <a:solidFill>
                  <a:srgbClr val="0097DA"/>
                </a:solidFill>
                <a:ea typeface="+mn-lt"/>
                <a:cs typeface="+mn-lt"/>
              </a:rPr>
              <a:t>Implementing cancer screenings projects</a:t>
            </a:r>
          </a:p>
          <a:p>
            <a:pPr marL="0" indent="0">
              <a:lnSpc>
                <a:spcPct val="150000"/>
              </a:lnSpc>
              <a:spcBef>
                <a:spcPts val="0"/>
              </a:spcBef>
              <a:spcAft>
                <a:spcPts val="0"/>
              </a:spcAft>
              <a:buNone/>
            </a:pPr>
            <a:r>
              <a:rPr lang="en-US" sz="2400" b="1" dirty="0">
                <a:solidFill>
                  <a:srgbClr val="0097DA"/>
                </a:solidFill>
                <a:ea typeface="+mn-lt"/>
                <a:cs typeface="+mn-lt"/>
              </a:rPr>
              <a:t>Implementing projects across the cancer continuum</a:t>
            </a:r>
            <a:endParaRPr lang="en-US" b="1" dirty="0">
              <a:solidFill>
                <a:srgbClr val="0097DA"/>
              </a:solidFill>
              <a:cs typeface="Arial"/>
            </a:endParaRPr>
          </a:p>
        </p:txBody>
      </p:sp>
      <p:sp>
        <p:nvSpPr>
          <p:cNvPr id="2" name="Title 1">
            <a:extLst>
              <a:ext uri="{FF2B5EF4-FFF2-40B4-BE49-F238E27FC236}">
                <a16:creationId xmlns:a16="http://schemas.microsoft.com/office/drawing/2014/main" id="{C0E8C5F8-8959-44C9-BFA5-E713162E8F9F}"/>
              </a:ext>
            </a:extLst>
          </p:cNvPr>
          <p:cNvSpPr>
            <a:spLocks noGrp="1"/>
          </p:cNvSpPr>
          <p:nvPr>
            <p:ph type="title"/>
          </p:nvPr>
        </p:nvSpPr>
        <p:spPr/>
        <p:txBody>
          <a:bodyPr>
            <a:normAutofit/>
          </a:bodyPr>
          <a:lstStyle/>
          <a:p>
            <a:r>
              <a:rPr lang="en-US" sz="3400" dirty="0">
                <a:latin typeface="Arial"/>
                <a:cs typeface="Arial"/>
              </a:rPr>
              <a:t>Base Camp Can Help With:</a:t>
            </a:r>
            <a:endParaRPr lang="en-US" sz="3400" dirty="0"/>
          </a:p>
        </p:txBody>
      </p:sp>
    </p:spTree>
    <p:extLst>
      <p:ext uri="{BB962C8B-B14F-4D97-AF65-F5344CB8AC3E}">
        <p14:creationId xmlns:p14="http://schemas.microsoft.com/office/powerpoint/2010/main" val="341548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E125B27-E2A2-774A-ACCA-0FD81AAD40E5}"/>
              </a:ext>
            </a:extLst>
          </p:cNvPr>
          <p:cNvSpPr>
            <a:spLocks noGrp="1"/>
          </p:cNvSpPr>
          <p:nvPr>
            <p:ph idx="1"/>
          </p:nvPr>
        </p:nvSpPr>
        <p:spPr/>
        <p:txBody>
          <a:bodyPr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spcBef>
                <a:spcPts val="1600"/>
              </a:spcBef>
            </a:pPr>
            <a:r>
              <a:rPr lang="en-US" sz="2000" dirty="0">
                <a:solidFill>
                  <a:schemeClr val="accent5">
                    <a:lumMod val="50000"/>
                  </a:schemeClr>
                </a:solidFill>
                <a:hlinkClick r:id="rId3">
                  <a:extLst>
                    <a:ext uri="{A12FA001-AC4F-418D-AE19-62706E023703}">
                      <ahyp:hlinkClr xmlns:ahyp="http://schemas.microsoft.com/office/drawing/2018/hyperlinkcolor" val="tx"/>
                    </a:ext>
                  </a:extLst>
                </a:hlinkClick>
              </a:rPr>
              <a:t>Center for Health Innovation and Implementation Science</a:t>
            </a:r>
            <a:endParaRPr lang="en-US" sz="2000" dirty="0">
              <a:solidFill>
                <a:schemeClr val="accent5">
                  <a:lumMod val="50000"/>
                </a:schemeClr>
              </a:solidFill>
            </a:endParaRPr>
          </a:p>
          <a:p>
            <a:pPr>
              <a:spcBef>
                <a:spcPts val="1600"/>
              </a:spcBef>
            </a:pPr>
            <a:r>
              <a:rPr lang="en-US" sz="2000" u="sng" dirty="0">
                <a:solidFill>
                  <a:schemeClr val="accent5">
                    <a:lumMod val="50000"/>
                  </a:schemeClr>
                </a:solidFill>
                <a:hlinkClick r:id="rId4">
                  <a:extLst>
                    <a:ext uri="{A12FA001-AC4F-418D-AE19-62706E023703}">
                      <ahyp:hlinkClr xmlns:ahyp="http://schemas.microsoft.com/office/drawing/2018/hyperlinkcolor" val="tx"/>
                    </a:ext>
                  </a:extLst>
                </a:hlinkClick>
              </a:rPr>
              <a:t>Community Toolbox: Planning for Sustainability</a:t>
            </a:r>
            <a:endParaRPr lang="en-US" sz="2000" dirty="0">
              <a:solidFill>
                <a:schemeClr val="accent5">
                  <a:lumMod val="50000"/>
                </a:schemeClr>
              </a:solidFill>
            </a:endParaRPr>
          </a:p>
          <a:p>
            <a:pPr>
              <a:spcBef>
                <a:spcPts val="1600"/>
              </a:spcBef>
            </a:pPr>
            <a:r>
              <a:rPr lang="en-US" sz="2000" dirty="0">
                <a:solidFill>
                  <a:schemeClr val="accent5">
                    <a:lumMod val="50000"/>
                  </a:schemeClr>
                </a:solidFill>
                <a:hlinkClick r:id="rId5">
                  <a:extLst>
                    <a:ext uri="{A12FA001-AC4F-418D-AE19-62706E023703}">
                      <ahyp:hlinkClr xmlns:ahyp="http://schemas.microsoft.com/office/drawing/2018/hyperlinkcolor" val="tx"/>
                    </a:ext>
                  </a:extLst>
                </a:hlinkClick>
              </a:rPr>
              <a:t>Conceptualizing De-Implementation in Cancer Care Delivery</a:t>
            </a:r>
            <a:endParaRPr lang="en-US" sz="2000" dirty="0">
              <a:solidFill>
                <a:schemeClr val="accent5">
                  <a:lumMod val="50000"/>
                </a:schemeClr>
              </a:solidFill>
            </a:endParaRPr>
          </a:p>
          <a:p>
            <a:pPr>
              <a:spcBef>
                <a:spcPts val="1600"/>
              </a:spcBef>
            </a:pPr>
            <a:r>
              <a:rPr lang="en-US" sz="2000" u="sng" dirty="0">
                <a:solidFill>
                  <a:schemeClr val="accent5">
                    <a:lumMod val="50000"/>
                  </a:schemeClr>
                </a:solidFill>
                <a:hlinkClick r:id="rId6">
                  <a:extLst>
                    <a:ext uri="{A12FA001-AC4F-418D-AE19-62706E023703}">
                      <ahyp:hlinkClr xmlns:ahyp="http://schemas.microsoft.com/office/drawing/2018/hyperlinkcolor" val="tx"/>
                    </a:ext>
                  </a:extLst>
                </a:hlinkClick>
              </a:rPr>
              <a:t>Program Sustainability Assessment Tool</a:t>
            </a:r>
            <a:endParaRPr lang="en-US" sz="2000" dirty="0">
              <a:solidFill>
                <a:schemeClr val="accent5">
                  <a:lumMod val="50000"/>
                </a:schemeClr>
              </a:solidFill>
            </a:endParaRPr>
          </a:p>
          <a:p>
            <a:pPr>
              <a:spcBef>
                <a:spcPts val="1600"/>
              </a:spcBef>
            </a:pPr>
            <a:r>
              <a:rPr lang="en-US" sz="2000" u="sng" dirty="0">
                <a:solidFill>
                  <a:schemeClr val="accent5">
                    <a:lumMod val="50000"/>
                  </a:schemeClr>
                </a:solidFill>
                <a:highlight>
                  <a:srgbClr val="FFFFFF"/>
                </a:highlight>
                <a:hlinkClick r:id="rId7">
                  <a:extLst>
                    <a:ext uri="{A12FA001-AC4F-418D-AE19-62706E023703}">
                      <ahyp:hlinkClr xmlns:ahyp="http://schemas.microsoft.com/office/drawing/2018/hyperlinkcolor" val="tx"/>
                    </a:ext>
                  </a:extLst>
                </a:hlinkClick>
              </a:rPr>
              <a:t>Systems Grantmaking Resource Guide</a:t>
            </a:r>
            <a:endParaRPr lang="en-US" sz="2000" u="sng" dirty="0">
              <a:solidFill>
                <a:schemeClr val="accent5">
                  <a:lumMod val="50000"/>
                </a:schemeClr>
              </a:solidFill>
              <a:highlight>
                <a:srgbClr val="FFFFFF"/>
              </a:highlight>
            </a:endParaRPr>
          </a:p>
        </p:txBody>
      </p:sp>
      <p:sp>
        <p:nvSpPr>
          <p:cNvPr id="4" name="Title 3">
            <a:extLst>
              <a:ext uri="{FF2B5EF4-FFF2-40B4-BE49-F238E27FC236}">
                <a16:creationId xmlns:a16="http://schemas.microsoft.com/office/drawing/2014/main" id="{690C2AD5-8578-CE46-ABA4-B87CF46548C8}"/>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Tools and Supplemental Resources</a:t>
            </a:r>
          </a:p>
        </p:txBody>
      </p:sp>
    </p:spTree>
    <p:extLst>
      <p:ext uri="{BB962C8B-B14F-4D97-AF65-F5344CB8AC3E}">
        <p14:creationId xmlns:p14="http://schemas.microsoft.com/office/powerpoint/2010/main" val="6352227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566324-5855-1541-950C-E46D3E21F434}"/>
              </a:ext>
            </a:extLst>
          </p:cNvPr>
          <p:cNvSpPr>
            <a:spLocks noGrp="1"/>
          </p:cNvSpPr>
          <p:nvPr>
            <p:ph idx="1"/>
          </p:nvPr>
        </p:nvSpPr>
        <p:spPr>
          <a:xfrm>
            <a:off x="457200" y="1258665"/>
            <a:ext cx="8229600" cy="3810000"/>
          </a:xfr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1200" dirty="0">
                <a:solidFill>
                  <a:schemeClr val="tx1"/>
                </a:solidFill>
              </a:rPr>
              <a:t>Calhoun, A., Mainor, A., Moreland-Russell, S., Maier, R. C., Brossart, L., &amp; Luke, D. A. (2014). Using the Program </a:t>
            </a:r>
          </a:p>
          <a:p>
            <a:pPr marL="0" indent="0">
              <a:buNone/>
            </a:pPr>
            <a:r>
              <a:rPr lang="en-US" sz="1200" dirty="0">
                <a:solidFill>
                  <a:schemeClr val="tx1"/>
                </a:solidFill>
              </a:rPr>
              <a:t>     Sustainability Assessment Tool to assess and plan for sustainability. </a:t>
            </a:r>
            <a:r>
              <a:rPr lang="en-US" sz="1200" i="1" dirty="0">
                <a:solidFill>
                  <a:schemeClr val="tx1"/>
                </a:solidFill>
              </a:rPr>
              <a:t>Preventing Chronic Disease, 11,</a:t>
            </a:r>
            <a:r>
              <a:rPr lang="en-US" sz="1200" dirty="0">
                <a:solidFill>
                  <a:schemeClr val="tx1"/>
                </a:solidFill>
              </a:rPr>
              <a:t> 130185. </a:t>
            </a:r>
          </a:p>
          <a:p>
            <a:pPr marL="0" indent="0">
              <a:buNone/>
            </a:pPr>
            <a:r>
              <a:rPr lang="en-US" sz="1200" dirty="0">
                <a:solidFill>
                  <a:schemeClr val="tx1"/>
                </a:solidFill>
              </a:rPr>
              <a:t>     http://dx.doi.org/10.5888/pcd11.130185</a:t>
            </a:r>
          </a:p>
          <a:p>
            <a:pPr marL="0" indent="0">
              <a:buNone/>
            </a:pPr>
            <a:r>
              <a:rPr lang="en-US" sz="1200" dirty="0">
                <a:solidFill>
                  <a:schemeClr val="tx1"/>
                </a:solidFill>
              </a:rPr>
              <a:t>Cancer Prevention and Research Institute of Texas CIPRIT (2018). </a:t>
            </a:r>
            <a:r>
              <a:rPr lang="en-US" sz="1200" i="1" dirty="0">
                <a:solidFill>
                  <a:schemeClr val="tx1"/>
                </a:solidFill>
              </a:rPr>
              <a:t>2018 Texas cancer plan.</a:t>
            </a:r>
            <a:endParaRPr lang="en-US" sz="1200" dirty="0">
              <a:solidFill>
                <a:schemeClr val="tx1"/>
              </a:solidFill>
            </a:endParaRPr>
          </a:p>
          <a:p>
            <a:pPr marL="0" indent="0">
              <a:buNone/>
            </a:pPr>
            <a:r>
              <a:rPr lang="en-US" sz="1200" dirty="0">
                <a:solidFill>
                  <a:schemeClr val="tx1"/>
                </a:solidFill>
              </a:rPr>
              <a:t>     https://www.cprit.state.tx.us/media/1457/tcp2018_web_09192018.pdf.</a:t>
            </a:r>
          </a:p>
          <a:p>
            <a:pPr marL="0" indent="0">
              <a:buNone/>
            </a:pPr>
            <a:r>
              <a:rPr lang="en-US" sz="1200" dirty="0">
                <a:solidFill>
                  <a:schemeClr val="tx1"/>
                </a:solidFill>
              </a:rPr>
              <a:t>Chambers, D. A., Glasgow, R. E., &amp; Stange, K. C. (2013). The dynamic sustainability framework: Addressing the </a:t>
            </a:r>
          </a:p>
          <a:p>
            <a:pPr marL="0" indent="0">
              <a:buNone/>
            </a:pPr>
            <a:r>
              <a:rPr lang="en-US" sz="1200" dirty="0">
                <a:solidFill>
                  <a:schemeClr val="tx1"/>
                </a:solidFill>
              </a:rPr>
              <a:t>     paradox of sustainment amid ongoing change. </a:t>
            </a:r>
            <a:r>
              <a:rPr lang="en-US" sz="1200" i="1" dirty="0">
                <a:solidFill>
                  <a:schemeClr val="tx1"/>
                </a:solidFill>
              </a:rPr>
              <a:t>Implementation Science, 8(</a:t>
            </a:r>
            <a:r>
              <a:rPr lang="en-US" sz="1200" dirty="0">
                <a:solidFill>
                  <a:schemeClr val="tx1"/>
                </a:solidFill>
              </a:rPr>
              <a:t>117). </a:t>
            </a:r>
          </a:p>
          <a:p>
            <a:pPr marL="0" indent="0">
              <a:buNone/>
            </a:pPr>
            <a:r>
              <a:rPr lang="en-US" sz="1200" dirty="0">
                <a:solidFill>
                  <a:schemeClr val="tx1"/>
                </a:solidFill>
              </a:rPr>
              <a:t>     https://doi.org/10.1186/1748-5908-8-117</a:t>
            </a:r>
          </a:p>
          <a:p>
            <a:pPr marL="0" indent="0">
              <a:buNone/>
            </a:pPr>
            <a:r>
              <a:rPr lang="en-US" sz="1200" dirty="0"/>
              <a:t>Metz, A., Louison, L., Burke, K., Albers, B., &amp; Ward, C. (2020). </a:t>
            </a:r>
            <a:r>
              <a:rPr lang="en-US" sz="1200" i="1" dirty="0"/>
              <a:t>Implementation support practitioner profile: </a:t>
            </a:r>
            <a:endParaRPr lang="en-US" sz="1200" dirty="0"/>
          </a:p>
          <a:p>
            <a:pPr marL="0" indent="0">
              <a:buNone/>
            </a:pPr>
            <a:r>
              <a:rPr lang="en-US" sz="1200" i="1" dirty="0"/>
              <a:t>     Guiding principles and core competencies for implementation practice. </a:t>
            </a:r>
            <a:r>
              <a:rPr lang="en-US" sz="1200" dirty="0"/>
              <a:t>Chapel Hill, NC: National     </a:t>
            </a:r>
          </a:p>
          <a:p>
            <a:pPr marL="0" indent="0">
              <a:buNone/>
            </a:pPr>
            <a:r>
              <a:rPr lang="en-US" sz="1200" dirty="0"/>
              <a:t>     Implementation Research Network, University of North Carolina at Chapel Hill.</a:t>
            </a:r>
          </a:p>
          <a:p>
            <a:pPr marL="0" indent="0">
              <a:buNone/>
            </a:pPr>
            <a:r>
              <a:rPr lang="en-US" sz="1200" dirty="0"/>
              <a:t>     https://nirn.fpg.unc.edu/resources/implementation-support-practitioner-profile</a:t>
            </a:r>
          </a:p>
          <a:p>
            <a:pPr marL="0" indent="0">
              <a:buNone/>
            </a:pPr>
            <a:r>
              <a:rPr lang="en-US" sz="1200" dirty="0"/>
              <a:t>Ory, M. G., Sanner, B., Vollmer Dahlke, D., &amp; Melvin, C. L. (2015). Promoting public health through state cancer </a:t>
            </a:r>
          </a:p>
          <a:p>
            <a:pPr marL="0" indent="0">
              <a:buNone/>
            </a:pPr>
            <a:r>
              <a:rPr lang="en-US" sz="1200" dirty="0"/>
              <a:t>     control plans: A review of capacity and sustainability. </a:t>
            </a:r>
            <a:r>
              <a:rPr lang="en-US" sz="1200" i="1" dirty="0"/>
              <a:t>Frontiers in Public Health, 3, </a:t>
            </a:r>
            <a:r>
              <a:rPr lang="en-US" sz="1200" dirty="0"/>
              <a:t>40. </a:t>
            </a:r>
          </a:p>
          <a:p>
            <a:pPr marL="0" indent="0">
              <a:buNone/>
            </a:pPr>
            <a:r>
              <a:rPr lang="en-US" sz="1200" dirty="0"/>
              <a:t>     https://doi.org/10.3389/fpubh.2015.00040</a:t>
            </a:r>
          </a:p>
          <a:p>
            <a:pPr marL="0" indent="0">
              <a:buNone/>
            </a:pPr>
            <a:r>
              <a:rPr lang="en-US" sz="1200" dirty="0"/>
              <a:t>Rabin, B. A., Brownson, R. C., Haire-Joshu, D., Kreuter, M. W., &amp; Weaver, N. L. (2008). A glossary for dissemination </a:t>
            </a:r>
          </a:p>
          <a:p>
            <a:pPr marL="0" indent="0">
              <a:buNone/>
            </a:pPr>
            <a:r>
              <a:rPr lang="en-US" sz="1200" dirty="0"/>
              <a:t>     and implementation research in health. </a:t>
            </a:r>
            <a:r>
              <a:rPr lang="en-US" sz="1200" i="1" dirty="0"/>
              <a:t>Journal of Public Health Management and Practice, 14</a:t>
            </a:r>
            <a:r>
              <a:rPr lang="en-US" sz="1200" dirty="0"/>
              <a:t>(2):117-23.</a:t>
            </a:r>
          </a:p>
          <a:p>
            <a:pPr marL="0" indent="0">
              <a:buNone/>
            </a:pPr>
            <a:r>
              <a:rPr lang="en-US" sz="1200" dirty="0"/>
              <a:t>     doi: 10.1097/01.PHH.0000311888.06252.bb</a:t>
            </a:r>
          </a:p>
          <a:p>
            <a:pPr marL="0" indent="0">
              <a:buNone/>
            </a:pPr>
            <a:r>
              <a:rPr lang="en-US" sz="1200" dirty="0"/>
              <a:t>Shelton, R. C., Chambers, D. A., &amp; Glasgow, R. E. (2020). An extension of RE-AIM to enhance sustainability: </a:t>
            </a:r>
          </a:p>
          <a:p>
            <a:pPr marL="0" indent="0">
              <a:buNone/>
            </a:pPr>
            <a:r>
              <a:rPr lang="en-US" sz="1200" dirty="0"/>
              <a:t>     addressing dynamic context and promoting health equity over time. </a:t>
            </a:r>
            <a:r>
              <a:rPr lang="en-US" sz="1200" i="1" dirty="0"/>
              <a:t>Frontiers in Public Health, 8(</a:t>
            </a:r>
            <a:r>
              <a:rPr lang="en-US" sz="1200" dirty="0"/>
              <a:t>134). </a:t>
            </a:r>
          </a:p>
          <a:p>
            <a:pPr marL="0" indent="0">
              <a:buNone/>
            </a:pPr>
            <a:r>
              <a:rPr lang="en-US" sz="1200" dirty="0"/>
              <a:t>     doi: 10.3389/fpubh.2020.00134</a:t>
            </a:r>
          </a:p>
          <a:p>
            <a:pPr marL="0" indent="0">
              <a:buNone/>
            </a:pPr>
            <a:r>
              <a:rPr lang="en-US" sz="1200" dirty="0"/>
              <a:t>Wang, V.,  Maciejewski, M., Helfrich, C., &amp; Weiner, B. (2018). Working smarter not harder: Coupling implementation to </a:t>
            </a:r>
          </a:p>
          <a:p>
            <a:pPr marL="0" indent="0">
              <a:buNone/>
            </a:pPr>
            <a:r>
              <a:rPr lang="en-US" sz="1200" dirty="0"/>
              <a:t>     de-implementation. </a:t>
            </a:r>
            <a:r>
              <a:rPr lang="en-US" sz="1200" i="1" dirty="0"/>
              <a:t>Healthcare, 6</a:t>
            </a:r>
            <a:r>
              <a:rPr lang="en-US" sz="1200" dirty="0"/>
              <a:t>(2), 104-107. doi: 10.1016/j.hjdsi.2017.12.004</a:t>
            </a:r>
          </a:p>
        </p:txBody>
      </p:sp>
      <p:sp>
        <p:nvSpPr>
          <p:cNvPr id="2" name="Title 1">
            <a:extLst>
              <a:ext uri="{FF2B5EF4-FFF2-40B4-BE49-F238E27FC236}">
                <a16:creationId xmlns:a16="http://schemas.microsoft.com/office/drawing/2014/main" id="{0563B69F-E3F2-4C47-9654-566183EED746}"/>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References</a:t>
            </a:r>
          </a:p>
        </p:txBody>
      </p:sp>
    </p:spTree>
    <p:extLst>
      <p:ext uri="{BB962C8B-B14F-4D97-AF65-F5344CB8AC3E}">
        <p14:creationId xmlns:p14="http://schemas.microsoft.com/office/powerpoint/2010/main" val="2360521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089B80F7-8ADB-E04B-8830-F5EF8E34099B}"/>
              </a:ext>
            </a:extLst>
          </p:cNvPr>
          <p:cNvSpPr txBox="1">
            <a:spLocks/>
          </p:cNvSpPr>
          <p:nvPr/>
        </p:nvSpPr>
        <p:spPr bwMode="auto">
          <a:xfrm>
            <a:off x="4326774" y="1650077"/>
            <a:ext cx="4038600" cy="316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257175" indent="-257175" algn="l" rtl="0" eaLnBrk="0" fontAlgn="base" hangingPunct="0">
              <a:spcBef>
                <a:spcPct val="20000"/>
              </a:spcBef>
              <a:spcAft>
                <a:spcPct val="0"/>
              </a:spcAft>
              <a:buChar char="•"/>
              <a:defRPr sz="2100">
                <a:solidFill>
                  <a:schemeClr val="tx1">
                    <a:lumMod val="75000"/>
                    <a:lumOff val="25000"/>
                  </a:schemeClr>
                </a:solidFill>
                <a:latin typeface="+mn-lt"/>
                <a:ea typeface="+mn-ea"/>
                <a:cs typeface="+mn-cs"/>
              </a:defRPr>
            </a:lvl1pPr>
            <a:lvl2pPr marL="557213" indent="-214313" algn="l" rtl="0" eaLnBrk="0" fontAlgn="base" hangingPunct="0">
              <a:spcBef>
                <a:spcPct val="20000"/>
              </a:spcBef>
              <a:spcAft>
                <a:spcPct val="0"/>
              </a:spcAft>
              <a:buChar char="–"/>
              <a:defRPr sz="1800">
                <a:solidFill>
                  <a:schemeClr val="tx1">
                    <a:lumMod val="75000"/>
                    <a:lumOff val="25000"/>
                  </a:schemeClr>
                </a:solidFill>
                <a:latin typeface="+mn-lt"/>
              </a:defRPr>
            </a:lvl2pPr>
            <a:lvl3pPr marL="857250" indent="-171450" algn="l" rtl="0" eaLnBrk="0" fontAlgn="base" hangingPunct="0">
              <a:spcBef>
                <a:spcPct val="20000"/>
              </a:spcBef>
              <a:spcAft>
                <a:spcPct val="0"/>
              </a:spcAft>
              <a:buChar char="•"/>
              <a:defRPr sz="1500">
                <a:solidFill>
                  <a:schemeClr val="tx1">
                    <a:lumMod val="75000"/>
                    <a:lumOff val="25000"/>
                  </a:schemeClr>
                </a:solidFill>
                <a:latin typeface="+mn-lt"/>
              </a:defRPr>
            </a:lvl3pPr>
            <a:lvl4pPr marL="1200150" indent="-171450" algn="l" rtl="0" eaLnBrk="0" fontAlgn="base" hangingPunct="0">
              <a:spcBef>
                <a:spcPct val="20000"/>
              </a:spcBef>
              <a:spcAft>
                <a:spcPct val="0"/>
              </a:spcAft>
              <a:buChar char="–"/>
              <a:defRPr sz="1351">
                <a:solidFill>
                  <a:schemeClr val="tx1">
                    <a:lumMod val="75000"/>
                    <a:lumOff val="25000"/>
                  </a:schemeClr>
                </a:solidFill>
                <a:latin typeface="+mn-lt"/>
              </a:defRPr>
            </a:lvl4pPr>
            <a:lvl5pPr marL="1543050" indent="-171450" algn="l" rtl="0" eaLnBrk="0" fontAlgn="base" hangingPunct="0">
              <a:spcBef>
                <a:spcPct val="20000"/>
              </a:spcBef>
              <a:spcAft>
                <a:spcPct val="0"/>
              </a:spcAft>
              <a:buChar char="»"/>
              <a:defRPr sz="1351">
                <a:solidFill>
                  <a:schemeClr val="tx1">
                    <a:lumMod val="75000"/>
                    <a:lumOff val="25000"/>
                  </a:schemeClr>
                </a:solidFill>
                <a:latin typeface="+mn-lt"/>
              </a:defRPr>
            </a:lvl5pPr>
            <a:lvl6pPr marL="1885950" indent="-171450" algn="l" rtl="0" fontAlgn="base">
              <a:spcBef>
                <a:spcPct val="20000"/>
              </a:spcBef>
              <a:spcAft>
                <a:spcPct val="0"/>
              </a:spcAft>
              <a:buChar char="»"/>
              <a:defRPr sz="1351">
                <a:solidFill>
                  <a:schemeClr val="tx1"/>
                </a:solidFill>
                <a:latin typeface="+mn-lt"/>
              </a:defRPr>
            </a:lvl6pPr>
            <a:lvl7pPr marL="2228850" indent="-171450" algn="l" rtl="0" fontAlgn="base">
              <a:spcBef>
                <a:spcPct val="20000"/>
              </a:spcBef>
              <a:spcAft>
                <a:spcPct val="0"/>
              </a:spcAft>
              <a:buChar char="»"/>
              <a:defRPr sz="1351">
                <a:solidFill>
                  <a:schemeClr val="tx1"/>
                </a:solidFill>
                <a:latin typeface="+mn-lt"/>
              </a:defRPr>
            </a:lvl7pPr>
            <a:lvl8pPr marL="2571750" indent="-171450" algn="l" rtl="0" fontAlgn="base">
              <a:spcBef>
                <a:spcPct val="20000"/>
              </a:spcBef>
              <a:spcAft>
                <a:spcPct val="0"/>
              </a:spcAft>
              <a:buChar char="»"/>
              <a:defRPr sz="1351">
                <a:solidFill>
                  <a:schemeClr val="tx1"/>
                </a:solidFill>
                <a:latin typeface="+mn-lt"/>
              </a:defRPr>
            </a:lvl8pPr>
            <a:lvl9pPr marL="2914650" indent="-171450" algn="l" rtl="0" fontAlgn="base">
              <a:spcBef>
                <a:spcPct val="20000"/>
              </a:spcBef>
              <a:spcAft>
                <a:spcPct val="0"/>
              </a:spcAft>
              <a:buChar char="»"/>
              <a:defRPr sz="1351">
                <a:solidFill>
                  <a:schemeClr val="tx1"/>
                </a:solidFill>
                <a:latin typeface="+mn-lt"/>
              </a:defRPr>
            </a:lvl9pPr>
          </a:lstStyle>
          <a:p>
            <a:pPr marL="0" indent="0">
              <a:lnSpc>
                <a:spcPct val="130000"/>
              </a:lnSpc>
              <a:spcBef>
                <a:spcPts val="0"/>
              </a:spcBef>
              <a:spcAft>
                <a:spcPts val="0"/>
              </a:spcAft>
              <a:buNone/>
            </a:pPr>
            <a:r>
              <a:rPr lang="en-US" sz="2000" b="1" u="sng" dirty="0">
                <a:solidFill>
                  <a:schemeClr val="tx2"/>
                </a:solidFill>
                <a:ea typeface="+mn-lt"/>
                <a:cs typeface="+mn-lt"/>
              </a:rPr>
              <a:t>Workgroup Members: </a:t>
            </a:r>
          </a:p>
          <a:p>
            <a:pPr marL="0" indent="0">
              <a:lnSpc>
                <a:spcPct val="130000"/>
              </a:lnSpc>
              <a:buNone/>
            </a:pPr>
            <a:r>
              <a:rPr lang="en-US" sz="2000" dirty="0">
                <a:solidFill>
                  <a:schemeClr val="tx1"/>
                </a:solidFill>
              </a:rPr>
              <a:t>Christi Cahill</a:t>
            </a:r>
          </a:p>
          <a:p>
            <a:pPr marL="0" indent="0">
              <a:lnSpc>
                <a:spcPct val="130000"/>
              </a:lnSpc>
              <a:buNone/>
            </a:pPr>
            <a:r>
              <a:rPr lang="en-US" sz="2000" dirty="0">
                <a:solidFill>
                  <a:schemeClr val="tx1"/>
                </a:solidFill>
              </a:rPr>
              <a:t>David Chambers</a:t>
            </a:r>
          </a:p>
          <a:p>
            <a:pPr marL="0" indent="0">
              <a:lnSpc>
                <a:spcPct val="130000"/>
              </a:lnSpc>
              <a:buNone/>
            </a:pPr>
            <a:r>
              <a:rPr lang="en-US" sz="2000" dirty="0">
                <a:solidFill>
                  <a:schemeClr val="tx1"/>
                </a:solidFill>
              </a:rPr>
              <a:t>Tamara Robinson</a:t>
            </a:r>
          </a:p>
          <a:p>
            <a:pPr marL="0" indent="0">
              <a:lnSpc>
                <a:spcPct val="130000"/>
              </a:lnSpc>
              <a:buNone/>
            </a:pPr>
            <a:r>
              <a:rPr lang="en-US" sz="2000" dirty="0">
                <a:solidFill>
                  <a:schemeClr val="tx1"/>
                </a:solidFill>
              </a:rPr>
              <a:t>Randy Schwartz</a:t>
            </a:r>
          </a:p>
          <a:p>
            <a:pPr marL="0" indent="0">
              <a:lnSpc>
                <a:spcPct val="130000"/>
              </a:lnSpc>
              <a:spcBef>
                <a:spcPts val="0"/>
              </a:spcBef>
              <a:spcAft>
                <a:spcPts val="0"/>
              </a:spcAft>
              <a:buClrTx/>
              <a:buFontTx/>
              <a:buNone/>
            </a:pPr>
            <a:endParaRPr lang="en-US" sz="2000" b="1" u="sng" dirty="0">
              <a:solidFill>
                <a:schemeClr val="tx2"/>
              </a:solidFill>
              <a:ea typeface="+mn-lt"/>
              <a:cs typeface="+mn-lt"/>
            </a:endParaRPr>
          </a:p>
        </p:txBody>
      </p:sp>
      <p:sp>
        <p:nvSpPr>
          <p:cNvPr id="4" name="Content Placeholder 3">
            <a:extLst>
              <a:ext uri="{FF2B5EF4-FFF2-40B4-BE49-F238E27FC236}">
                <a16:creationId xmlns:a16="http://schemas.microsoft.com/office/drawing/2014/main" id="{C1735C34-01EB-431B-B8BD-B57C36FE486E}"/>
              </a:ext>
            </a:extLst>
          </p:cNvPr>
          <p:cNvSpPr>
            <a:spLocks noGrp="1"/>
          </p:cNvSpPr>
          <p:nvPr>
            <p:ph sz="half" idx="2"/>
          </p:nvPr>
        </p:nvSpPr>
        <p:spPr>
          <a:xfrm>
            <a:off x="533400" y="1650077"/>
            <a:ext cx="4038600" cy="3161229"/>
          </a:xfrm>
        </p:spPr>
        <p:txBody>
          <a:bodyPr vert="horz" wrap="square" lIns="91440" tIns="45720" rIns="91440" bIns="45720" numCol="1" anchor="ctr" anchorCtr="0" compatLnSpc="1">
            <a:prstTxWarp prst="textNoShape">
              <a:avLst/>
            </a:prstTxWarp>
          </a:bodyPr>
          <a:lstStyle/>
          <a:p>
            <a:pPr marL="0" indent="0">
              <a:lnSpc>
                <a:spcPct val="130000"/>
              </a:lnSpc>
              <a:spcBef>
                <a:spcPts val="0"/>
              </a:spcBef>
              <a:spcAft>
                <a:spcPts val="0"/>
              </a:spcAft>
              <a:buNone/>
            </a:pPr>
            <a:r>
              <a:rPr lang="en-US" sz="2000" b="1" u="sng" dirty="0">
                <a:solidFill>
                  <a:schemeClr val="tx2"/>
                </a:solidFill>
                <a:ea typeface="+mn-lt"/>
                <a:cs typeface="+mn-lt"/>
              </a:rPr>
              <a:t>PI:</a:t>
            </a:r>
          </a:p>
          <a:p>
            <a:pPr marL="0" indent="0">
              <a:lnSpc>
                <a:spcPct val="130000"/>
              </a:lnSpc>
              <a:spcBef>
                <a:spcPts val="0"/>
              </a:spcBef>
              <a:spcAft>
                <a:spcPts val="0"/>
              </a:spcAft>
              <a:buNone/>
            </a:pPr>
            <a:r>
              <a:rPr lang="en-US" sz="2000" dirty="0">
                <a:solidFill>
                  <a:schemeClr val="tx2"/>
                </a:solidFill>
                <a:ea typeface="+mn-lt"/>
                <a:cs typeface="+mn-lt"/>
              </a:rPr>
              <a:t>Mandi L. Pratt-Chapman PhD</a:t>
            </a:r>
          </a:p>
          <a:p>
            <a:pPr marL="0" indent="0">
              <a:lnSpc>
                <a:spcPct val="130000"/>
              </a:lnSpc>
              <a:spcBef>
                <a:spcPts val="0"/>
              </a:spcBef>
              <a:spcAft>
                <a:spcPts val="0"/>
              </a:spcAft>
              <a:buNone/>
            </a:pPr>
            <a:r>
              <a:rPr lang="en-US" sz="2000" b="1" u="sng" dirty="0">
                <a:solidFill>
                  <a:schemeClr val="tx2"/>
                </a:solidFill>
                <a:ea typeface="+mn-lt"/>
                <a:cs typeface="+mn-lt"/>
              </a:rPr>
              <a:t>Staff:   </a:t>
            </a:r>
          </a:p>
          <a:p>
            <a:pPr marL="0" indent="0">
              <a:lnSpc>
                <a:spcPct val="130000"/>
              </a:lnSpc>
              <a:spcBef>
                <a:spcPts val="0"/>
              </a:spcBef>
              <a:spcAft>
                <a:spcPts val="0"/>
              </a:spcAft>
              <a:buNone/>
            </a:pPr>
            <a:r>
              <a:rPr lang="en-US" sz="2000" dirty="0">
                <a:solidFill>
                  <a:schemeClr val="tx2"/>
                </a:solidFill>
                <a:ea typeface="+mn-lt"/>
                <a:cs typeface="+mn-lt"/>
              </a:rPr>
              <a:t>Sarah Adler</a:t>
            </a:r>
          </a:p>
          <a:p>
            <a:pPr marL="0" indent="0">
              <a:lnSpc>
                <a:spcPct val="130000"/>
              </a:lnSpc>
              <a:spcBef>
                <a:spcPts val="0"/>
              </a:spcBef>
              <a:spcAft>
                <a:spcPts val="0"/>
              </a:spcAft>
              <a:buNone/>
            </a:pPr>
            <a:r>
              <a:rPr lang="en-US" sz="2000" dirty="0">
                <a:solidFill>
                  <a:schemeClr val="tx2"/>
                </a:solidFill>
                <a:ea typeface="+mn-lt"/>
                <a:cs typeface="+mn-lt"/>
              </a:rPr>
              <a:t>Joseph Astorino</a:t>
            </a:r>
          </a:p>
          <a:p>
            <a:pPr marL="0" indent="0">
              <a:lnSpc>
                <a:spcPct val="130000"/>
              </a:lnSpc>
              <a:spcBef>
                <a:spcPts val="0"/>
              </a:spcBef>
              <a:spcAft>
                <a:spcPts val="0"/>
              </a:spcAft>
              <a:buNone/>
            </a:pPr>
            <a:r>
              <a:rPr lang="en-US" sz="2000" dirty="0">
                <a:solidFill>
                  <a:schemeClr val="tx2"/>
                </a:solidFill>
                <a:ea typeface="+mn-lt"/>
                <a:cs typeface="+mn-lt"/>
              </a:rPr>
              <a:t>Leila Habib</a:t>
            </a:r>
          </a:p>
          <a:p>
            <a:pPr marL="0" indent="0">
              <a:lnSpc>
                <a:spcPct val="130000"/>
              </a:lnSpc>
              <a:spcBef>
                <a:spcPts val="0"/>
              </a:spcBef>
              <a:spcAft>
                <a:spcPts val="0"/>
              </a:spcAft>
              <a:buNone/>
            </a:pPr>
            <a:r>
              <a:rPr lang="en-US" sz="2000" dirty="0">
                <a:solidFill>
                  <a:schemeClr val="tx2"/>
                </a:solidFill>
                <a:ea typeface="+mn-lt"/>
                <a:cs typeface="+mn-lt"/>
              </a:rPr>
              <a:t>Sarah Kerch</a:t>
            </a:r>
          </a:p>
          <a:p>
            <a:pPr marL="0" indent="0">
              <a:lnSpc>
                <a:spcPct val="130000"/>
              </a:lnSpc>
              <a:spcBef>
                <a:spcPts val="0"/>
              </a:spcBef>
              <a:spcAft>
                <a:spcPts val="0"/>
              </a:spcAft>
              <a:buNone/>
            </a:pPr>
            <a:endParaRPr lang="en-US" sz="2000" b="1" u="sng" dirty="0">
              <a:solidFill>
                <a:schemeClr val="tx2"/>
              </a:solidFill>
              <a:ea typeface="+mn-lt"/>
              <a:cs typeface="+mn-lt"/>
            </a:endParaRPr>
          </a:p>
        </p:txBody>
      </p:sp>
      <p:sp>
        <p:nvSpPr>
          <p:cNvPr id="2" name="Title 1">
            <a:extLst>
              <a:ext uri="{FF2B5EF4-FFF2-40B4-BE49-F238E27FC236}">
                <a16:creationId xmlns:a16="http://schemas.microsoft.com/office/drawing/2014/main" id="{D5B6FFCE-6FEE-1947-9AAE-6ABEB472C15D}"/>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Acknowledgments</a:t>
            </a:r>
          </a:p>
        </p:txBody>
      </p:sp>
    </p:spTree>
    <p:extLst>
      <p:ext uri="{BB962C8B-B14F-4D97-AF65-F5344CB8AC3E}">
        <p14:creationId xmlns:p14="http://schemas.microsoft.com/office/powerpoint/2010/main" val="105661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08E9C2-4F30-2243-9EC6-F72F49BE74E7}"/>
              </a:ext>
            </a:extLst>
          </p:cNvPr>
          <p:cNvSpPr txBox="1"/>
          <p:nvPr/>
        </p:nvSpPr>
        <p:spPr>
          <a:xfrm>
            <a:off x="7977187" y="5197045"/>
            <a:ext cx="1419226" cy="553998"/>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Rabin et al., 2008</a:t>
            </a:r>
            <a:endParaRPr lang="en-US" dirty="0"/>
          </a:p>
          <a:p>
            <a:r>
              <a:rPr lang="en-US" sz="1000" dirty="0">
                <a:solidFill>
                  <a:schemeClr val="bg1">
                    <a:lumMod val="65000"/>
                  </a:schemeClr>
                </a:solidFill>
              </a:rPr>
              <a:t>Shelton et al., 2020</a:t>
            </a:r>
          </a:p>
          <a:p>
            <a:pPr algn="r"/>
            <a:endParaRPr lang="en-US" sz="1000" dirty="0">
              <a:solidFill>
                <a:schemeClr val="bg1">
                  <a:lumMod val="65000"/>
                </a:schemeClr>
              </a:solidFill>
            </a:endParaRPr>
          </a:p>
        </p:txBody>
      </p:sp>
      <p:sp>
        <p:nvSpPr>
          <p:cNvPr id="6" name="TextBox 5">
            <a:extLst>
              <a:ext uri="{FF2B5EF4-FFF2-40B4-BE49-F238E27FC236}">
                <a16:creationId xmlns:a16="http://schemas.microsoft.com/office/drawing/2014/main" id="{CB5C7DDF-6183-4483-BFB4-A5772EC14BDF}"/>
              </a:ext>
            </a:extLst>
          </p:cNvPr>
          <p:cNvSpPr txBox="1"/>
          <p:nvPr/>
        </p:nvSpPr>
        <p:spPr>
          <a:xfrm>
            <a:off x="2881946" y="3565946"/>
            <a:ext cx="3512202" cy="1990288"/>
          </a:xfrm>
          <a:prstGeom prst="rect">
            <a:avLst/>
          </a:prstGeom>
          <a:noFill/>
          <a:ln>
            <a:solidFill>
              <a:schemeClr val="tx2"/>
            </a:solidFill>
          </a:ln>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spcAft>
                <a:spcPts val="1000"/>
              </a:spcAft>
            </a:pPr>
            <a:r>
              <a:rPr lang="en-US" sz="1800" b="1" dirty="0">
                <a:solidFill>
                  <a:srgbClr val="0097DA"/>
                </a:solidFill>
              </a:rPr>
              <a:t>Word Box:</a:t>
            </a:r>
            <a:endParaRPr lang="en-US" b="1" dirty="0">
              <a:solidFill>
                <a:srgbClr val="0097DA"/>
              </a:solidFill>
            </a:endParaRPr>
          </a:p>
          <a:p>
            <a:pPr>
              <a:spcAft>
                <a:spcPts val="1000"/>
              </a:spcAft>
            </a:pPr>
            <a:r>
              <a:rPr lang="en-US" sz="1800" dirty="0">
                <a:solidFill>
                  <a:schemeClr val="tx2"/>
                </a:solidFill>
              </a:rPr>
              <a:t>Programming</a:t>
            </a:r>
          </a:p>
          <a:p>
            <a:pPr>
              <a:spcAft>
                <a:spcPts val="1000"/>
              </a:spcAft>
            </a:pPr>
            <a:r>
              <a:rPr lang="en-US" sz="1800" dirty="0">
                <a:solidFill>
                  <a:schemeClr val="tx2"/>
                </a:solidFill>
              </a:rPr>
              <a:t>Extended period of time</a:t>
            </a:r>
          </a:p>
          <a:p>
            <a:pPr>
              <a:spcAft>
                <a:spcPts val="1000"/>
              </a:spcAft>
            </a:pPr>
            <a:r>
              <a:rPr lang="en-US" sz="1800" dirty="0">
                <a:solidFill>
                  <a:schemeClr val="tx2"/>
                </a:solidFill>
              </a:rPr>
              <a:t>External Support</a:t>
            </a:r>
          </a:p>
          <a:p>
            <a:pPr>
              <a:spcAft>
                <a:spcPts val="1000"/>
              </a:spcAft>
            </a:pPr>
            <a:r>
              <a:rPr lang="en-US" sz="1800" dirty="0">
                <a:solidFill>
                  <a:schemeClr val="tx2"/>
                </a:solidFill>
              </a:rPr>
              <a:t>Benefits</a:t>
            </a:r>
          </a:p>
        </p:txBody>
      </p:sp>
      <p:sp>
        <p:nvSpPr>
          <p:cNvPr id="11" name="TextBox 10">
            <a:extLst>
              <a:ext uri="{FF2B5EF4-FFF2-40B4-BE49-F238E27FC236}">
                <a16:creationId xmlns:a16="http://schemas.microsoft.com/office/drawing/2014/main" id="{DC66251A-4D90-4AE7-8B5E-0E0684D9A3A6}"/>
              </a:ext>
            </a:extLst>
          </p:cNvPr>
          <p:cNvSpPr txBox="1"/>
          <p:nvPr/>
        </p:nvSpPr>
        <p:spPr>
          <a:xfrm>
            <a:off x="5020768" y="2705270"/>
            <a:ext cx="2476874" cy="430887"/>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200" b="1" dirty="0">
                <a:solidFill>
                  <a:srgbClr val="0097DA"/>
                </a:solidFill>
              </a:rPr>
              <a:t>External Support</a:t>
            </a:r>
          </a:p>
        </p:txBody>
      </p:sp>
      <p:sp>
        <p:nvSpPr>
          <p:cNvPr id="10" name="TextBox 9">
            <a:extLst>
              <a:ext uri="{FF2B5EF4-FFF2-40B4-BE49-F238E27FC236}">
                <a16:creationId xmlns:a16="http://schemas.microsoft.com/office/drawing/2014/main" id="{ABD4E628-3029-4853-B707-A15A9B2C490F}"/>
              </a:ext>
            </a:extLst>
          </p:cNvPr>
          <p:cNvSpPr txBox="1"/>
          <p:nvPr/>
        </p:nvSpPr>
        <p:spPr>
          <a:xfrm>
            <a:off x="524654" y="2705271"/>
            <a:ext cx="3718778" cy="430887"/>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200" b="1" dirty="0">
                <a:solidFill>
                  <a:srgbClr val="0097DA"/>
                </a:solidFill>
              </a:rPr>
              <a:t>Extended Period of Time</a:t>
            </a:r>
          </a:p>
        </p:txBody>
      </p:sp>
      <p:sp>
        <p:nvSpPr>
          <p:cNvPr id="9" name="TextBox 8">
            <a:extLst>
              <a:ext uri="{FF2B5EF4-FFF2-40B4-BE49-F238E27FC236}">
                <a16:creationId xmlns:a16="http://schemas.microsoft.com/office/drawing/2014/main" id="{13CCE48B-9152-41A2-9AF3-EFD8C6C519CF}"/>
              </a:ext>
            </a:extLst>
          </p:cNvPr>
          <p:cNvSpPr txBox="1"/>
          <p:nvPr/>
        </p:nvSpPr>
        <p:spPr>
          <a:xfrm>
            <a:off x="5144743" y="2219097"/>
            <a:ext cx="1302867" cy="430887"/>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200" b="1" dirty="0">
                <a:solidFill>
                  <a:srgbClr val="0097DA"/>
                </a:solidFill>
              </a:rPr>
              <a:t>Benefits</a:t>
            </a:r>
          </a:p>
        </p:txBody>
      </p:sp>
      <p:sp>
        <p:nvSpPr>
          <p:cNvPr id="7" name="TextBox 6">
            <a:extLst>
              <a:ext uri="{FF2B5EF4-FFF2-40B4-BE49-F238E27FC236}">
                <a16:creationId xmlns:a16="http://schemas.microsoft.com/office/drawing/2014/main" id="{F6C37410-35D7-4CD2-9403-4BC3E235D83F}"/>
              </a:ext>
            </a:extLst>
          </p:cNvPr>
          <p:cNvSpPr txBox="1"/>
          <p:nvPr/>
        </p:nvSpPr>
        <p:spPr>
          <a:xfrm>
            <a:off x="807262" y="2243606"/>
            <a:ext cx="2077535" cy="430887"/>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200" b="1" dirty="0">
                <a:solidFill>
                  <a:srgbClr val="0097DA"/>
                </a:solidFill>
              </a:rPr>
              <a:t>Programming</a:t>
            </a:r>
          </a:p>
        </p:txBody>
      </p:sp>
      <p:sp>
        <p:nvSpPr>
          <p:cNvPr id="3" name="Content Placeholder 2">
            <a:extLst>
              <a:ext uri="{FF2B5EF4-FFF2-40B4-BE49-F238E27FC236}">
                <a16:creationId xmlns:a16="http://schemas.microsoft.com/office/drawing/2014/main" id="{0A0E19B2-43C4-BC4C-BC36-3E3FBB5E913F}"/>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50000"/>
              </a:lnSpc>
              <a:buNone/>
            </a:pPr>
            <a:r>
              <a:rPr lang="en-US" sz="2400" dirty="0">
                <a:ea typeface="Arial"/>
                <a:cs typeface="Arial"/>
                <a:sym typeface="Arial"/>
              </a:rPr>
              <a:t>To what extent an evidence-based intervention can deliver its </a:t>
            </a:r>
            <a:r>
              <a:rPr lang="en-US" sz="2400" dirty="0">
                <a:solidFill>
                  <a:srgbClr val="00B0F0"/>
                </a:solidFill>
                <a:ea typeface="Arial"/>
                <a:cs typeface="Arial"/>
                <a:sym typeface="Arial"/>
              </a:rPr>
              <a:t>___________</a:t>
            </a:r>
            <a:r>
              <a:rPr lang="en-US" sz="2400" dirty="0">
                <a:ea typeface="Arial"/>
                <a:cs typeface="Arial"/>
                <a:sym typeface="Arial"/>
              </a:rPr>
              <a:t> and its intended </a:t>
            </a:r>
            <a:r>
              <a:rPr lang="en-US" sz="2400" dirty="0">
                <a:solidFill>
                  <a:srgbClr val="00B0F0"/>
                </a:solidFill>
                <a:ea typeface="Arial"/>
                <a:cs typeface="Arial"/>
                <a:sym typeface="Arial"/>
              </a:rPr>
              <a:t>________</a:t>
            </a:r>
            <a:r>
              <a:rPr lang="en-US" sz="2400" dirty="0">
                <a:ea typeface="Arial"/>
                <a:cs typeface="Arial"/>
                <a:sym typeface="Arial"/>
              </a:rPr>
              <a:t> over an </a:t>
            </a:r>
            <a:r>
              <a:rPr lang="en-US" sz="2400" dirty="0">
                <a:solidFill>
                  <a:srgbClr val="00B0F0"/>
                </a:solidFill>
                <a:ea typeface="Arial"/>
                <a:cs typeface="Arial"/>
                <a:sym typeface="Arial"/>
              </a:rPr>
              <a:t>____________________ </a:t>
            </a:r>
            <a:r>
              <a:rPr lang="en-US" sz="2400" dirty="0">
                <a:ea typeface="Arial"/>
                <a:cs typeface="Arial"/>
                <a:sym typeface="Arial"/>
              </a:rPr>
              <a:t>after </a:t>
            </a:r>
            <a:r>
              <a:rPr lang="en-US" sz="2400" dirty="0">
                <a:solidFill>
                  <a:srgbClr val="00B0F0"/>
                </a:solidFill>
              </a:rPr>
              <a:t>_____________________ </a:t>
            </a:r>
            <a:r>
              <a:rPr lang="en-US" sz="2400" dirty="0">
                <a:solidFill>
                  <a:schemeClr val="tx1"/>
                </a:solidFill>
              </a:rPr>
              <a:t>ha</a:t>
            </a:r>
            <a:r>
              <a:rPr lang="en-US" sz="2400" dirty="0">
                <a:ea typeface="Arial"/>
                <a:cs typeface="Arial"/>
                <a:sym typeface="Arial"/>
              </a:rPr>
              <a:t>s ended</a:t>
            </a:r>
            <a:endParaRPr lang="en-US" dirty="0"/>
          </a:p>
        </p:txBody>
      </p:sp>
      <p:pic>
        <p:nvPicPr>
          <p:cNvPr id="12" name="Picture 12" descr="Equity logo">
            <a:extLst>
              <a:ext uri="{FF2B5EF4-FFF2-40B4-BE49-F238E27FC236}">
                <a16:creationId xmlns:a16="http://schemas.microsoft.com/office/drawing/2014/main" id="{B213D0A3-7A02-40AB-AE8A-FB27224AD8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39123" y="158832"/>
            <a:ext cx="1206582" cy="1290139"/>
          </a:xfrm>
          <a:prstGeom prst="rect">
            <a:avLst/>
          </a:prstGeom>
        </p:spPr>
      </p:pic>
      <p:sp>
        <p:nvSpPr>
          <p:cNvPr id="2" name="Title 1">
            <a:extLst>
              <a:ext uri="{FF2B5EF4-FFF2-40B4-BE49-F238E27FC236}">
                <a16:creationId xmlns:a16="http://schemas.microsoft.com/office/drawing/2014/main" id="{943F4510-5F93-CB4E-930D-2FDC4F17B32D}"/>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Sustainability</a:t>
            </a:r>
            <a:endParaRPr lang="en-US" sz="3600" dirty="0"/>
          </a:p>
        </p:txBody>
      </p:sp>
    </p:spTree>
    <p:extLst>
      <p:ext uri="{BB962C8B-B14F-4D97-AF65-F5344CB8AC3E}">
        <p14:creationId xmlns:p14="http://schemas.microsoft.com/office/powerpoint/2010/main" val="126279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9"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01F89F-559A-5943-9FA4-36EC802BC01B}"/>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t>Evidence-based interventions</a:t>
            </a:r>
            <a:endParaRPr lang="en-US" dirty="0"/>
          </a:p>
          <a:p>
            <a:pPr marL="556895" lvl="1" indent="-213995">
              <a:spcAft>
                <a:spcPts val="1500"/>
              </a:spcAft>
            </a:pPr>
            <a:r>
              <a:rPr lang="en-US" sz="2400" dirty="0"/>
              <a:t>Example: FLU-FIT Intervention </a:t>
            </a:r>
            <a:endParaRPr lang="en-US" dirty="0"/>
          </a:p>
          <a:p>
            <a:r>
              <a:rPr lang="en-US" sz="2400" dirty="0"/>
              <a:t>Implementation strategies supporting those EBIs</a:t>
            </a:r>
          </a:p>
          <a:p>
            <a:pPr marL="556895" lvl="1" indent="-213995"/>
            <a:r>
              <a:rPr lang="en-US" sz="2400" dirty="0"/>
              <a:t>Examples: </a:t>
            </a:r>
            <a:endParaRPr lang="en-US" dirty="0"/>
          </a:p>
          <a:p>
            <a:pPr lvl="2"/>
            <a:r>
              <a:rPr lang="en-US" sz="2400" dirty="0"/>
              <a:t>“Train the Trainer” education strategy </a:t>
            </a:r>
            <a:endParaRPr lang="en-US" sz="1850" dirty="0"/>
          </a:p>
          <a:p>
            <a:pPr lvl="2"/>
            <a:r>
              <a:rPr lang="en-US" sz="2400" dirty="0"/>
              <a:t>Restructuring strategies</a:t>
            </a:r>
            <a:endParaRPr lang="en-US" sz="1850" dirty="0"/>
          </a:p>
          <a:p>
            <a:pPr lvl="2"/>
            <a:r>
              <a:rPr lang="en-US" sz="2400" dirty="0"/>
              <a:t>Quality management strategies</a:t>
            </a:r>
            <a:endParaRPr lang="en-US" sz="1850" dirty="0"/>
          </a:p>
          <a:p>
            <a:pPr lvl="2"/>
            <a:r>
              <a:rPr lang="en-US" sz="2400" dirty="0"/>
              <a:t>Policy strategies</a:t>
            </a:r>
            <a:endParaRPr lang="en-US" sz="1850" dirty="0"/>
          </a:p>
        </p:txBody>
      </p:sp>
      <p:pic>
        <p:nvPicPr>
          <p:cNvPr id="5" name="Picture 5" descr="FLU-FIT icon">
            <a:extLst>
              <a:ext uri="{FF2B5EF4-FFF2-40B4-BE49-F238E27FC236}">
                <a16:creationId xmlns:a16="http://schemas.microsoft.com/office/drawing/2014/main" id="{FA91787A-E3B9-4931-B7F7-9B179F10C1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20951" y="213655"/>
            <a:ext cx="971550" cy="1800225"/>
          </a:xfrm>
          <a:prstGeom prst="rect">
            <a:avLst/>
          </a:prstGeom>
        </p:spPr>
      </p:pic>
      <p:sp>
        <p:nvSpPr>
          <p:cNvPr id="2" name="Title 1">
            <a:extLst>
              <a:ext uri="{FF2B5EF4-FFF2-40B4-BE49-F238E27FC236}">
                <a16:creationId xmlns:a16="http://schemas.microsoft.com/office/drawing/2014/main" id="{EA377F27-BC5C-DB4A-A5B1-04A217DFCB12}"/>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What are you sustaining?</a:t>
            </a:r>
            <a:endParaRPr lang="en-US" sz="3600" dirty="0"/>
          </a:p>
        </p:txBody>
      </p:sp>
    </p:spTree>
    <p:extLst>
      <p:ext uri="{BB962C8B-B14F-4D97-AF65-F5344CB8AC3E}">
        <p14:creationId xmlns:p14="http://schemas.microsoft.com/office/powerpoint/2010/main" val="4153039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33C75A-66B1-5A4E-8EAD-25AE994B545C}"/>
              </a:ext>
            </a:extLst>
          </p:cNvPr>
          <p:cNvSpPr txBox="1"/>
          <p:nvPr/>
        </p:nvSpPr>
        <p:spPr>
          <a:xfrm>
            <a:off x="7939726" y="5188180"/>
            <a:ext cx="1469432" cy="40011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Ory et al., 2015</a:t>
            </a:r>
          </a:p>
          <a:p>
            <a:r>
              <a:rPr lang="en-US" sz="1000" dirty="0">
                <a:solidFill>
                  <a:schemeClr val="bg1">
                    <a:lumMod val="65000"/>
                  </a:schemeClr>
                </a:solidFill>
              </a:rPr>
              <a:t>Photo: @ryansnaadt</a:t>
            </a:r>
          </a:p>
        </p:txBody>
      </p:sp>
      <p:pic>
        <p:nvPicPr>
          <p:cNvPr id="2" name="Picture 5" descr="A man lying on the floor with a book on this face that has a question mark">
            <a:extLst>
              <a:ext uri="{FF2B5EF4-FFF2-40B4-BE49-F238E27FC236}">
                <a16:creationId xmlns:a16="http://schemas.microsoft.com/office/drawing/2014/main" id="{48EA5B0C-083C-40A3-AB76-28E8C7F9EB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87121" y="3032063"/>
            <a:ext cx="4169757" cy="2156117"/>
          </a:xfrm>
          <a:prstGeom prst="rect">
            <a:avLst/>
          </a:prstGeom>
        </p:spPr>
      </p:pic>
      <p:sp>
        <p:nvSpPr>
          <p:cNvPr id="3" name="Content Placeholder 2">
            <a:extLst>
              <a:ext uri="{FF2B5EF4-FFF2-40B4-BE49-F238E27FC236}">
                <a16:creationId xmlns:a16="http://schemas.microsoft.com/office/drawing/2014/main" id="{D15C054D-C8C1-8F48-A86B-EF7FFF5F1E36}"/>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endParaRPr lang="en-US" sz="2400" dirty="0"/>
          </a:p>
          <a:p>
            <a:pPr marL="0" lvl="0" indent="0">
              <a:buNone/>
            </a:pPr>
            <a:r>
              <a:rPr lang="en-US" sz="2400" dirty="0"/>
              <a:t>92% of CCC plans mention sustainability, but often without detailed action plans</a:t>
            </a:r>
          </a:p>
        </p:txBody>
      </p:sp>
      <p:sp>
        <p:nvSpPr>
          <p:cNvPr id="5" name="Title 4">
            <a:extLst>
              <a:ext uri="{FF2B5EF4-FFF2-40B4-BE49-F238E27FC236}">
                <a16:creationId xmlns:a16="http://schemas.microsoft.com/office/drawing/2014/main" id="{F10A295D-5B1E-2245-BB99-AE365B5FCEAF}"/>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3600" b="1" dirty="0"/>
              <a:t>Comprehensive Cancer Control &amp; Sustainability Planning</a:t>
            </a:r>
            <a:endParaRPr lang="en-US" sz="3600" b="1" dirty="0"/>
          </a:p>
        </p:txBody>
      </p:sp>
    </p:spTree>
    <p:extLst>
      <p:ext uri="{BB962C8B-B14F-4D97-AF65-F5344CB8AC3E}">
        <p14:creationId xmlns:p14="http://schemas.microsoft.com/office/powerpoint/2010/main" val="524649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A060B0-142E-4D84-A8DE-D9974915DB3D}"/>
              </a:ext>
            </a:extLst>
          </p:cNvPr>
          <p:cNvSpPr>
            <a:spLocks noGrp="1"/>
          </p:cNvSpPr>
          <p:nvPr>
            <p:ph idx="1"/>
          </p:nvPr>
        </p:nvSpPr>
        <p:spPr/>
        <p:txBody>
          <a:bodyPr>
            <a:normAutofit/>
          </a:bodyPr>
          <a:lstStyle/>
          <a:p>
            <a:pPr marL="714375" lvl="1" indent="-457200">
              <a:lnSpc>
                <a:spcPct val="150000"/>
              </a:lnSpc>
              <a:spcBef>
                <a:spcPts val="0"/>
              </a:spcBef>
              <a:spcAft>
                <a:spcPts val="200"/>
              </a:spcAft>
              <a:buAutoNum type="arabicPeriod"/>
            </a:pPr>
            <a:r>
              <a:rPr lang="en-US" sz="2400" dirty="0">
                <a:solidFill>
                  <a:schemeClr val="tx2"/>
                </a:solidFill>
                <a:ea typeface="+mn-lt"/>
                <a:cs typeface="+mn-lt"/>
              </a:rPr>
              <a:t>Introduce sustainability as extension of previous sessions</a:t>
            </a:r>
            <a:endParaRPr lang="en-US" sz="1550" dirty="0">
              <a:solidFill>
                <a:schemeClr val="tx2"/>
              </a:solidFill>
              <a:ea typeface="+mn-lt"/>
              <a:cs typeface="+mn-lt"/>
            </a:endParaRPr>
          </a:p>
          <a:p>
            <a:pPr marL="714375" lvl="1" indent="-457200">
              <a:lnSpc>
                <a:spcPct val="150000"/>
              </a:lnSpc>
              <a:spcBef>
                <a:spcPts val="0"/>
              </a:spcBef>
              <a:spcAft>
                <a:spcPts val="200"/>
              </a:spcAft>
              <a:buAutoNum type="arabicPeriod"/>
            </a:pPr>
            <a:r>
              <a:rPr lang="en-US" sz="2400" b="1" dirty="0">
                <a:solidFill>
                  <a:srgbClr val="0097DA"/>
                </a:solidFill>
                <a:ea typeface="+mn-lt"/>
                <a:cs typeface="+mn-lt"/>
              </a:rPr>
              <a:t>Introduce sustainability elements from a tool using real CCC examples and hypothetical FLU-FIT case study examples</a:t>
            </a:r>
          </a:p>
        </p:txBody>
      </p:sp>
      <p:pic>
        <p:nvPicPr>
          <p:cNvPr id="5" name="Picture 5" descr="Calendar icon">
            <a:extLst>
              <a:ext uri="{FF2B5EF4-FFF2-40B4-BE49-F238E27FC236}">
                <a16:creationId xmlns:a16="http://schemas.microsoft.com/office/drawing/2014/main" id="{7C111C62-D77A-4D8E-9DFD-8BDEE73DE6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660" y="287363"/>
            <a:ext cx="1600200" cy="1241211"/>
          </a:xfrm>
          <a:prstGeom prst="rect">
            <a:avLst/>
          </a:prstGeom>
        </p:spPr>
      </p:pic>
      <p:sp>
        <p:nvSpPr>
          <p:cNvPr id="2" name="Title 1">
            <a:extLst>
              <a:ext uri="{FF2B5EF4-FFF2-40B4-BE49-F238E27FC236}">
                <a16:creationId xmlns:a16="http://schemas.microsoft.com/office/drawing/2014/main" id="{E2E97417-9D60-4FEC-AEFB-4E8607F20971}"/>
              </a:ext>
            </a:extLst>
          </p:cNvPr>
          <p:cNvSpPr>
            <a:spLocks noGrp="1"/>
          </p:cNvSpPr>
          <p:nvPr>
            <p:ph type="title"/>
          </p:nvPr>
        </p:nvSpPr>
        <p:spPr>
          <a:xfrm>
            <a:off x="1728849" y="294904"/>
            <a:ext cx="6957951" cy="1152896"/>
          </a:xfrm>
        </p:spPr>
        <p:txBody>
          <a:bodyPr>
            <a:normAutofit/>
          </a:bodyPr>
          <a:lstStyle/>
          <a:p>
            <a:r>
              <a:rPr lang="en-US" sz="3600" dirty="0">
                <a:latin typeface="Arial"/>
                <a:cs typeface="Arial"/>
              </a:rPr>
              <a:t>Session Agenda</a:t>
            </a:r>
            <a:endParaRPr lang="en-US" sz="3600" dirty="0"/>
          </a:p>
        </p:txBody>
      </p:sp>
    </p:spTree>
    <p:extLst>
      <p:ext uri="{BB962C8B-B14F-4D97-AF65-F5344CB8AC3E}">
        <p14:creationId xmlns:p14="http://schemas.microsoft.com/office/powerpoint/2010/main" val="510468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EB9523-78AD-9B44-8644-DC3C1BCC4503}"/>
              </a:ext>
            </a:extLst>
          </p:cNvPr>
          <p:cNvSpPr txBox="1"/>
          <p:nvPr/>
        </p:nvSpPr>
        <p:spPr>
          <a:xfrm>
            <a:off x="7876692" y="5321138"/>
            <a:ext cx="1339962" cy="471989"/>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Calhoun et al., 2014</a:t>
            </a:r>
            <a:endParaRPr lang="en-US" dirty="0"/>
          </a:p>
          <a:p>
            <a:pPr algn="r"/>
            <a:endParaRPr lang="en-US" sz="1467" dirty="0">
              <a:solidFill>
                <a:schemeClr val="bg2"/>
              </a:solidFill>
            </a:endParaRPr>
          </a:p>
        </p:txBody>
      </p:sp>
      <p:pic>
        <p:nvPicPr>
          <p:cNvPr id="2" name="Picture 1" descr="PSAT website screenshot">
            <a:extLst>
              <a:ext uri="{FF2B5EF4-FFF2-40B4-BE49-F238E27FC236}">
                <a16:creationId xmlns:a16="http://schemas.microsoft.com/office/drawing/2014/main" id="{7D9DD82B-79F8-DC47-9774-9E7AE76A43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9471" y="2226961"/>
            <a:ext cx="6536729" cy="3030182"/>
          </a:xfrm>
          <a:prstGeom prst="rect">
            <a:avLst/>
          </a:prstGeom>
        </p:spPr>
      </p:pic>
      <p:sp>
        <p:nvSpPr>
          <p:cNvPr id="3" name="Content Placeholder 2">
            <a:extLst>
              <a:ext uri="{FF2B5EF4-FFF2-40B4-BE49-F238E27FC236}">
                <a16:creationId xmlns:a16="http://schemas.microsoft.com/office/drawing/2014/main" id="{D15C054D-C8C1-8F48-A86B-EF7FFF5F1E36}"/>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Bef>
                <a:spcPts val="1600"/>
              </a:spcBef>
              <a:buNone/>
            </a:pPr>
            <a:r>
              <a:rPr lang="en-US" sz="2000" dirty="0"/>
              <a:t>Use an existing tool: </a:t>
            </a:r>
            <a:r>
              <a:rPr lang="en-US" sz="2000" dirty="0">
                <a:hlinkClick r:id="rId4"/>
              </a:rPr>
              <a:t>Program Sustainability Assessment Tool (PSAT)</a:t>
            </a:r>
            <a:endParaRPr lang="en-US" sz="2000" dirty="0"/>
          </a:p>
        </p:txBody>
      </p:sp>
      <p:sp>
        <p:nvSpPr>
          <p:cNvPr id="4" name="Title 3">
            <a:extLst>
              <a:ext uri="{FF2B5EF4-FFF2-40B4-BE49-F238E27FC236}">
                <a16:creationId xmlns:a16="http://schemas.microsoft.com/office/drawing/2014/main" id="{85C68E7C-676D-494A-8BAC-806530451CD9}"/>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200" b="1" dirty="0"/>
              <a:t>Assess Elements that Influence Sustainability Outcomes in Your Context</a:t>
            </a:r>
          </a:p>
        </p:txBody>
      </p:sp>
    </p:spTree>
    <p:extLst>
      <p:ext uri="{BB962C8B-B14F-4D97-AF65-F5344CB8AC3E}">
        <p14:creationId xmlns:p14="http://schemas.microsoft.com/office/powerpoint/2010/main" val="5184341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 PPT template" id="{E9D12E7F-FD79-854E-B474-BF7F39C8CD1A}" vid="{0FE26CDC-90E4-1B42-ABC8-60C383A423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4496</TotalTime>
  <Words>3869</Words>
  <Application>Microsoft Macintosh PowerPoint</Application>
  <PresentationFormat>On-screen Show (4:3)</PresentationFormat>
  <Paragraphs>524</Paragraphs>
  <Slides>44</Slides>
  <Notes>44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44</vt:i4>
      </vt:variant>
    </vt:vector>
  </HeadingPairs>
  <TitlesOfParts>
    <vt:vector size="53" baseType="lpstr">
      <vt:lpstr>Trebuchet MS</vt:lpstr>
      <vt:lpstr>Calibri</vt:lpstr>
      <vt:lpstr>Calibri Light</vt:lpstr>
      <vt:lpstr>Arial</vt:lpstr>
      <vt:lpstr>Roboto</vt:lpstr>
      <vt:lpstr>Simple Light</vt:lpstr>
      <vt:lpstr>Office Theme</vt:lpstr>
      <vt:lpstr>3_Default Design</vt:lpstr>
      <vt:lpstr>3_Default Design</vt:lpstr>
      <vt:lpstr>Planning for sustainability</vt:lpstr>
      <vt:lpstr>Disclosure</vt:lpstr>
      <vt:lpstr>Learning Objectives</vt:lpstr>
      <vt:lpstr>Session Agenda</vt:lpstr>
      <vt:lpstr>Sustainability</vt:lpstr>
      <vt:lpstr>What are you sustaining?</vt:lpstr>
      <vt:lpstr>Comprehensive Cancer Control &amp; Sustainability Planning</vt:lpstr>
      <vt:lpstr>Session Agenda</vt:lpstr>
      <vt:lpstr>Assess Elements that Influence Sustainability Outcomes in Your Context</vt:lpstr>
      <vt:lpstr>PSAT Elements</vt:lpstr>
      <vt:lpstr>PSAT Elements</vt:lpstr>
      <vt:lpstr>PSAT Elements</vt:lpstr>
      <vt:lpstr>Environmental Support</vt:lpstr>
      <vt:lpstr>Examples</vt:lpstr>
      <vt:lpstr>Case Study Example</vt:lpstr>
      <vt:lpstr>PSAT Elements</vt:lpstr>
      <vt:lpstr>Funding Stability</vt:lpstr>
      <vt:lpstr>Examples</vt:lpstr>
      <vt:lpstr>PSAT Elements</vt:lpstr>
      <vt:lpstr>Partnerships</vt:lpstr>
      <vt:lpstr>Examples</vt:lpstr>
      <vt:lpstr>PSAT Elements</vt:lpstr>
      <vt:lpstr>Organizational Capacity</vt:lpstr>
      <vt:lpstr>Examples</vt:lpstr>
      <vt:lpstr>Case Study Example</vt:lpstr>
      <vt:lpstr>PSAT Elements</vt:lpstr>
      <vt:lpstr>Evaluation</vt:lpstr>
      <vt:lpstr>Examples</vt:lpstr>
      <vt:lpstr>Extending RE-AIM Framework to Enhance Sustainability </vt:lpstr>
      <vt:lpstr>PSAT Elements</vt:lpstr>
      <vt:lpstr>Program Adaptation</vt:lpstr>
      <vt:lpstr>Examples</vt:lpstr>
      <vt:lpstr>PSAT Elements</vt:lpstr>
      <vt:lpstr>Communication</vt:lpstr>
      <vt:lpstr>Examples</vt:lpstr>
      <vt:lpstr>Case Study Example</vt:lpstr>
      <vt:lpstr>PSAT Elements</vt:lpstr>
      <vt:lpstr>Strategic Planning</vt:lpstr>
      <vt:lpstr>Example</vt:lpstr>
      <vt:lpstr>Base Camp Basics</vt:lpstr>
      <vt:lpstr>Base Camp Can Help With:</vt:lpstr>
      <vt:lpstr>Tools and Supplemental Resources</vt:lpstr>
      <vt:lpstr>References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dc:title>
  <dc:creator>Silber, Rachel</dc:creator>
  <cp:lastModifiedBy>Rangel, Ruta</cp:lastModifiedBy>
  <cp:revision>1081</cp:revision>
  <dcterms:created xsi:type="dcterms:W3CDTF">2021-02-19T15:50:04Z</dcterms:created>
  <dcterms:modified xsi:type="dcterms:W3CDTF">2023-08-21T17:29:32Z</dcterms:modified>
</cp:coreProperties>
</file>