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Lst>
  <p:notesMasterIdLst>
    <p:notesMasterId r:id="rId22"/>
  </p:notesMasterIdLst>
  <p:sldIdLst>
    <p:sldId id="605" r:id="rId3"/>
    <p:sldId id="512" r:id="rId4"/>
    <p:sldId id="602" r:id="rId5"/>
    <p:sldId id="603" r:id="rId6"/>
    <p:sldId id="473" r:id="rId7"/>
    <p:sldId id="600" r:id="rId8"/>
    <p:sldId id="472" r:id="rId9"/>
    <p:sldId id="532" r:id="rId10"/>
    <p:sldId id="475" r:id="rId11"/>
    <p:sldId id="514" r:id="rId12"/>
    <p:sldId id="607" r:id="rId13"/>
    <p:sldId id="516" r:id="rId14"/>
    <p:sldId id="479" r:id="rId15"/>
    <p:sldId id="481" r:id="rId16"/>
    <p:sldId id="482" r:id="rId17"/>
    <p:sldId id="596" r:id="rId18"/>
    <p:sldId id="497" r:id="rId19"/>
    <p:sldId id="503" r:id="rId20"/>
    <p:sldId id="60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orino, Joseph" initials="A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p:normalViewPr>
  <p:slideViewPr>
    <p:cSldViewPr snapToGrid="0" snapToObjects="1">
      <p:cViewPr varScale="1">
        <p:scale>
          <a:sx n="110" d="100"/>
          <a:sy n="110" d="100"/>
        </p:scale>
        <p:origin x="1216" y="168"/>
      </p:cViewPr>
      <p:guideLst/>
    </p:cSldViewPr>
  </p:slideViewPr>
  <p:outlineViewPr>
    <p:cViewPr>
      <p:scale>
        <a:sx n="33" d="100"/>
        <a:sy n="33" d="100"/>
      </p:scale>
      <p:origin x="0" y="-20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B2BB5-3162-CD4C-9F90-8EFD1721D13A}" type="datetimeFigureOut">
              <a:rPr lang="en-US" smtClean="0"/>
              <a:t>8/21/23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DC1649-DBBD-C440-8ED3-38AAFF8180F5}" type="slidenum">
              <a:rPr lang="en-US" smtClean="0"/>
              <a:t>‹#›</a:t>
            </a:fld>
            <a:endParaRPr lang="en-US" dirty="0"/>
          </a:p>
        </p:txBody>
      </p:sp>
    </p:spTree>
    <p:extLst>
      <p:ext uri="{BB962C8B-B14F-4D97-AF65-F5344CB8AC3E}">
        <p14:creationId xmlns:p14="http://schemas.microsoft.com/office/powerpoint/2010/main" val="408801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uspreventiveservicestaskforce.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session 3 of the Base Camp.</a:t>
            </a:r>
          </a:p>
          <a:p>
            <a:endParaRPr lang="en-US" dirty="0"/>
          </a:p>
          <a:p>
            <a:r>
              <a:rPr lang="en-US" sz="1200" b="0" i="0" u="none" strike="noStrike" kern="1200" dirty="0">
                <a:solidFill>
                  <a:schemeClr val="tx1"/>
                </a:solidFill>
                <a:effectLst/>
                <a:latin typeface="+mn-lt"/>
                <a:ea typeface="+mn-ea"/>
                <a:cs typeface="+mn-cs"/>
              </a:rPr>
              <a:t>This session will focus on How to find Evidence-Based Initiatives for Cancer Control.</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CDC1649-DBBD-C440-8ED3-38AAFF8180F5}" type="slidenum">
              <a:rPr lang="en-US" smtClean="0"/>
              <a:t>1</a:t>
            </a:fld>
            <a:endParaRPr lang="en-US" dirty="0"/>
          </a:p>
        </p:txBody>
      </p:sp>
    </p:spTree>
    <p:extLst>
      <p:ext uri="{BB962C8B-B14F-4D97-AF65-F5344CB8AC3E}">
        <p14:creationId xmlns:p14="http://schemas.microsoft.com/office/powerpoint/2010/main" val="4147533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lvl="0" indent="0" algn="l" rtl="0">
              <a:spcBef>
                <a:spcPts val="0"/>
              </a:spcBef>
              <a:spcAft>
                <a:spcPts val="1200"/>
              </a:spcAft>
              <a:buNone/>
            </a:pPr>
            <a:r>
              <a:rPr lang="en-US" dirty="0"/>
              <a:t>The Community Guide is developed by the Community Preventative Services Task Force and </a:t>
            </a:r>
            <a:r>
              <a:rPr lang="en-US" sz="1100" b="0" i="0" u="none" strike="noStrike" cap="none" dirty="0">
                <a:solidFill>
                  <a:srgbClr val="000000"/>
                </a:solidFill>
                <a:effectLst/>
                <a:latin typeface="Arial"/>
                <a:ea typeface="Arial"/>
                <a:cs typeface="Arial"/>
                <a:sym typeface="Arial"/>
              </a:rPr>
              <a:t>provides evidence-based findings and recommendations about community services, programs, and other interventions aimed at improving population health. </a:t>
            </a:r>
          </a:p>
          <a:p>
            <a:pPr marL="0" lvl="0" indent="0" algn="l" rtl="0">
              <a:spcBef>
                <a:spcPts val="0"/>
              </a:spcBef>
              <a:spcAft>
                <a:spcPts val="1200"/>
              </a:spcAft>
              <a:buNone/>
            </a:pPr>
            <a:endParaRPr lang="en-US"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1847300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examples from the Community Guide include the systematic reviews that recommend interventions that engage community health workers to increase screening for  breast, colorectal, and cervical cancer.</a:t>
            </a:r>
          </a:p>
        </p:txBody>
      </p:sp>
      <p:sp>
        <p:nvSpPr>
          <p:cNvPr id="4" name="Slide Number Placeholder 3"/>
          <p:cNvSpPr>
            <a:spLocks noGrp="1"/>
          </p:cNvSpPr>
          <p:nvPr>
            <p:ph type="sldNum" sz="quarter" idx="5"/>
          </p:nvPr>
        </p:nvSpPr>
        <p:spPr/>
        <p:txBody>
          <a:bodyPr/>
          <a:lstStyle/>
          <a:p>
            <a:fld id="{3CDC1649-DBBD-C440-8ED3-38AAFF8180F5}" type="slidenum">
              <a:rPr lang="en-US" smtClean="0"/>
              <a:t>11</a:t>
            </a:fld>
            <a:endParaRPr lang="en-US" dirty="0"/>
          </a:p>
        </p:txBody>
      </p:sp>
    </p:spTree>
    <p:extLst>
      <p:ext uri="{BB962C8B-B14F-4D97-AF65-F5344CB8AC3E}">
        <p14:creationId xmlns:p14="http://schemas.microsoft.com/office/powerpoint/2010/main" val="951467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The Guide to Clinical Preventive Services contains the </a:t>
            </a:r>
            <a:r>
              <a:rPr lang="en-US" sz="1100" b="0" i="0" u="sng" strike="noStrike" cap="none" dirty="0">
                <a:solidFill>
                  <a:schemeClr val="tx1"/>
                </a:solidFill>
                <a:effectLst/>
                <a:latin typeface="Arial"/>
                <a:ea typeface="Arial"/>
                <a:cs typeface="Arial"/>
                <a:sym typeface="Arial"/>
                <a:hlinkClick r:id="rId3">
                  <a:extLst>
                    <a:ext uri="{A12FA001-AC4F-418D-AE19-62706E023703}">
                      <ahyp:hlinkClr xmlns:ahyp="http://schemas.microsoft.com/office/drawing/2018/hyperlinkcolor" val="tx"/>
                    </a:ext>
                  </a:extLst>
                </a:hlinkClick>
              </a:rPr>
              <a:t>U.S. Preventive Services Task Force (USPSTF)</a:t>
            </a:r>
            <a:r>
              <a:rPr lang="en-US" sz="1100" b="0" i="0" u="none" strike="noStrike" cap="none" dirty="0">
                <a:solidFill>
                  <a:schemeClr val="tx1"/>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recommendations on the use of screening, counseling, and other preventive services that are typically delivered in primary care settings. </a:t>
            </a:r>
            <a:endParaRPr lang="en-US" dirty="0"/>
          </a:p>
          <a:p>
            <a:endParaRPr lang="en-US" dirty="0"/>
          </a:p>
        </p:txBody>
      </p:sp>
    </p:spTree>
    <p:extLst>
      <p:ext uri="{BB962C8B-B14F-4D97-AF65-F5344CB8AC3E}">
        <p14:creationId xmlns:p14="http://schemas.microsoft.com/office/powerpoint/2010/main" val="2275280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lvl="0" indent="0" algn="l" rtl="0">
              <a:lnSpc>
                <a:spcPct val="136363"/>
              </a:lnSpc>
              <a:spcBef>
                <a:spcPts val="1100"/>
              </a:spcBef>
              <a:spcAft>
                <a:spcPts val="0"/>
              </a:spcAft>
              <a:buClr>
                <a:schemeClr val="dk1"/>
              </a:buClr>
              <a:buSzPts val="1100"/>
              <a:buFont typeface="Arial"/>
              <a:buNone/>
            </a:pPr>
            <a:r>
              <a:rPr lang="en-US" sz="1100" b="0" dirty="0">
                <a:solidFill>
                  <a:srgbClr val="222222"/>
                </a:solidFill>
                <a:highlight>
                  <a:srgbClr val="FFFFFF"/>
                </a:highlight>
                <a:latin typeface="Roboto"/>
                <a:ea typeface="Roboto"/>
                <a:cs typeface="Roboto"/>
                <a:sym typeface="Roboto"/>
              </a:rPr>
              <a:t>The Evidence-Based Cancer Control Programs (EBCCP) website is a searchable database that provides program planners and public health practitioners easy and immediate access to</a:t>
            </a:r>
          </a:p>
          <a:p>
            <a:pPr marL="596900" lvl="0" indent="-295275" algn="l" rtl="0">
              <a:lnSpc>
                <a:spcPct val="115000"/>
              </a:lnSpc>
              <a:spcBef>
                <a:spcPts val="1100"/>
              </a:spcBef>
              <a:spcAft>
                <a:spcPts val="0"/>
              </a:spcAft>
              <a:buClr>
                <a:srgbClr val="222222"/>
              </a:buClr>
              <a:buSzPts val="1050"/>
              <a:buFont typeface="Roboto"/>
              <a:buAutoNum type="arabicPeriod"/>
            </a:pPr>
            <a:r>
              <a:rPr lang="en-US" sz="1100" b="0" dirty="0">
                <a:solidFill>
                  <a:srgbClr val="222222"/>
                </a:solidFill>
                <a:highlight>
                  <a:srgbClr val="FFFFFF"/>
                </a:highlight>
                <a:latin typeface="Roboto"/>
                <a:ea typeface="Roboto"/>
                <a:cs typeface="Roboto"/>
                <a:sym typeface="Roboto"/>
              </a:rPr>
              <a:t>programs tested in a research study</a:t>
            </a:r>
          </a:p>
          <a:p>
            <a:pPr marL="596900" lvl="0" indent="-295275" algn="l" rtl="0">
              <a:lnSpc>
                <a:spcPct val="115000"/>
              </a:lnSpc>
              <a:spcBef>
                <a:spcPts val="0"/>
              </a:spcBef>
              <a:spcAft>
                <a:spcPts val="0"/>
              </a:spcAft>
              <a:buClr>
                <a:srgbClr val="222222"/>
              </a:buClr>
              <a:buSzPts val="1050"/>
              <a:buFont typeface="Roboto"/>
              <a:buAutoNum type="arabicPeriod"/>
            </a:pPr>
            <a:r>
              <a:rPr lang="en-US" sz="1100" b="0" dirty="0">
                <a:solidFill>
                  <a:srgbClr val="222222"/>
                </a:solidFill>
                <a:highlight>
                  <a:srgbClr val="FFFFFF"/>
                </a:highlight>
                <a:latin typeface="Roboto"/>
                <a:ea typeface="Roboto"/>
                <a:cs typeface="Roboto"/>
                <a:sym typeface="Roboto"/>
              </a:rPr>
              <a:t>publication(s) of the study findings</a:t>
            </a:r>
          </a:p>
          <a:p>
            <a:pPr marL="596900" lvl="0" indent="-295275" algn="l" rtl="0">
              <a:lnSpc>
                <a:spcPct val="115000"/>
              </a:lnSpc>
              <a:spcBef>
                <a:spcPts val="0"/>
              </a:spcBef>
              <a:spcAft>
                <a:spcPts val="0"/>
              </a:spcAft>
              <a:buClr>
                <a:srgbClr val="222222"/>
              </a:buClr>
              <a:buSzPts val="1050"/>
              <a:buFont typeface="Roboto"/>
              <a:buAutoNum type="arabicPeriod"/>
            </a:pPr>
            <a:r>
              <a:rPr lang="en-US" sz="1100" b="0" dirty="0">
                <a:solidFill>
                  <a:srgbClr val="222222"/>
                </a:solidFill>
                <a:highlight>
                  <a:srgbClr val="FFFFFF"/>
                </a:highlight>
                <a:latin typeface="Roboto"/>
                <a:ea typeface="Roboto"/>
                <a:cs typeface="Roboto"/>
                <a:sym typeface="Roboto"/>
              </a:rPr>
              <a:t>program products or materials used with a particular study population in a specific setting</a:t>
            </a:r>
          </a:p>
          <a:p>
            <a:pPr marL="0" lvl="0" indent="0" algn="l" rtl="0">
              <a:lnSpc>
                <a:spcPct val="136363"/>
              </a:lnSpc>
              <a:spcBef>
                <a:spcPts val="1100"/>
              </a:spcBef>
              <a:spcAft>
                <a:spcPts val="0"/>
              </a:spcAft>
              <a:buClr>
                <a:schemeClr val="dk1"/>
              </a:buClr>
              <a:buSzPts val="1100"/>
              <a:buFont typeface="Arial"/>
              <a:buNone/>
            </a:pPr>
            <a:endParaRPr lang="en-US" sz="1100" b="0" dirty="0">
              <a:solidFill>
                <a:srgbClr val="222222"/>
              </a:solidFill>
              <a:highlight>
                <a:srgbClr val="FFFFFF"/>
              </a:highlight>
              <a:latin typeface="Roboto"/>
              <a:ea typeface="Roboto"/>
              <a:cs typeface="Roboto"/>
              <a:sym typeface="Roboto"/>
            </a:endParaRPr>
          </a:p>
          <a:p>
            <a:pPr marL="0" lvl="0" indent="0" algn="l" rtl="0">
              <a:lnSpc>
                <a:spcPct val="136363"/>
              </a:lnSpc>
              <a:spcBef>
                <a:spcPts val="1100"/>
              </a:spcBef>
              <a:spcAft>
                <a:spcPts val="0"/>
              </a:spcAft>
              <a:buClr>
                <a:schemeClr val="dk1"/>
              </a:buClr>
              <a:buSzPts val="1100"/>
              <a:buFont typeface="Arial"/>
              <a:buNone/>
            </a:pPr>
            <a:r>
              <a:rPr lang="en-US" sz="1100" b="0" dirty="0">
                <a:solidFill>
                  <a:srgbClr val="222222"/>
                </a:solidFill>
                <a:highlight>
                  <a:srgbClr val="FFFFFF"/>
                </a:highlight>
                <a:latin typeface="Roboto"/>
                <a:ea typeface="Roboto"/>
                <a:cs typeface="Roboto"/>
                <a:sym typeface="Roboto"/>
              </a:rPr>
              <a:t>Given that the programs on this website are based on evidence-derived research studies, they may be particularly effective in serving the populations and communities in the settings in which they were originally tested.</a:t>
            </a:r>
            <a:endParaRPr lang="en-US" sz="1400" b="0" dirty="0">
              <a:solidFill>
                <a:schemeClr val="dk1"/>
              </a:solidFill>
              <a:highlight>
                <a:srgbClr val="FFFFFF"/>
              </a:highlight>
              <a:latin typeface="Times New Roman"/>
              <a:ea typeface="Roboto"/>
              <a:cs typeface="Times New Roman"/>
              <a:sym typeface="Times New Roman"/>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a:highlight>
                <a:srgbClr val="FFFFFF"/>
              </a:highlight>
            </a:endParaRPr>
          </a:p>
          <a:p>
            <a:r>
              <a:rPr lang="en-US" dirty="0"/>
              <a:t>Starred here are EBCCPs that focus on screening.</a:t>
            </a:r>
          </a:p>
          <a:p>
            <a:endParaRPr lang="en-US" dirty="0"/>
          </a:p>
          <a:p>
            <a:r>
              <a:rPr lang="en-US" dirty="0"/>
              <a:t>Each of these program areas contain detailed information about populations of focus and community type that the intervention was designed for and tested with. This should help with integrating a health equity approach when choosing an EBI.</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86F15E9-0BE7-4FE3-9441-9D32F467902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96245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lvl="0" indent="0" algn="l">
              <a:spcBef>
                <a:spcPts val="0"/>
              </a:spcBef>
              <a:spcAft>
                <a:spcPts val="0"/>
              </a:spcAft>
              <a:buNone/>
            </a:pPr>
            <a:r>
              <a:rPr lang="en-US" u="none" dirty="0">
                <a:solidFill>
                  <a:schemeClr val="hlink"/>
                </a:solidFill>
                <a:cs typeface="Calibri" panose="020F0502020204030204"/>
              </a:rPr>
              <a:t>In terms of including EBIs in your work, such as Cancer Control plans: </a:t>
            </a:r>
            <a:endParaRPr lang="en-US" dirty="0"/>
          </a:p>
          <a:p>
            <a:pPr marL="171450" indent="-171450">
              <a:buFont typeface="Arial" panose="020B0604020202020204" pitchFamily="34" charset="0"/>
              <a:buChar char="•"/>
            </a:pPr>
            <a:r>
              <a:rPr lang="en-US" dirty="0"/>
              <a:t>48% of cancer control planners used EBI resources in 2010</a:t>
            </a:r>
          </a:p>
          <a:p>
            <a:pPr marL="171450" indent="-171450">
              <a:buFont typeface="Arial"/>
              <a:buChar char="•"/>
            </a:pPr>
            <a:r>
              <a:rPr lang="en-US" dirty="0"/>
              <a:t>Planners often request assistance to help them use EBIs more </a:t>
            </a:r>
          </a:p>
          <a:p>
            <a:pPr marL="171450" indent="-171450">
              <a:buFont typeface="Arial"/>
              <a:buChar char="•"/>
            </a:pPr>
            <a:r>
              <a:rPr lang="en-US" dirty="0"/>
              <a:t>Help is also requested to adapt resources for their context</a:t>
            </a:r>
          </a:p>
          <a:p>
            <a:pPr marL="171450" indent="-171450">
              <a:buFont typeface="Arial"/>
              <a:buChar char="•"/>
            </a:pPr>
            <a:r>
              <a:rPr lang="en-US" dirty="0"/>
              <a:t>Funders are increasingly interested in supporting evidence-based projects</a:t>
            </a:r>
          </a:p>
          <a:p>
            <a:pPr marL="171450" indent="-171450">
              <a:buFont typeface="Arial"/>
              <a:buChar char="•"/>
            </a:pPr>
            <a:endParaRPr lang="en-US" dirty="0"/>
          </a:p>
          <a:p>
            <a:endParaRPr lang="en-US" u="sng" dirty="0">
              <a:solidFill>
                <a:schemeClr val="hlink"/>
              </a:solidFill>
              <a:cs typeface="Calibri" panose="020F0502020204030204"/>
            </a:endParaRPr>
          </a:p>
          <a:p>
            <a:endParaRPr lang="en-US" u="sng" dirty="0">
              <a:solidFill>
                <a:schemeClr val="hlink"/>
              </a:solidFill>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86F15E9-0BE7-4FE3-9441-9D32F467902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70052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dirty="0">
                <a:solidFill>
                  <a:srgbClr val="1155CC"/>
                </a:solidFill>
                <a:highlight>
                  <a:srgbClr val="FFFFFF"/>
                </a:highlight>
                <a:latin typeface="Times New Roman"/>
                <a:ea typeface="Times New Roman"/>
                <a:cs typeface="Times New Roman"/>
                <a:sym typeface="Times New Roman"/>
              </a:rPr>
              <a:t>Choosing an EBI is very important as you probably could tell by the last presentation on mapping context in order to ensure a match between the needs of your setting and the intervention.  Some questions to help guide your decision include: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dirty="0">
              <a:solidFill>
                <a:srgbClr val="1155CC"/>
              </a:solidFill>
              <a:highlight>
                <a:srgbClr val="FFFFFF"/>
              </a:highlight>
              <a:latin typeface="Times New Roman"/>
              <a:ea typeface="Times New Roman"/>
              <a:cs typeface="Times New Roman"/>
              <a:sym typeface="Times New Roman"/>
            </a:endParaRPr>
          </a:p>
          <a:p>
            <a:pPr marL="417195" lvl="1" indent="-160020">
              <a:spcAft>
                <a:spcPts val="1000"/>
              </a:spcAft>
            </a:pPr>
            <a:r>
              <a:rPr lang="en-US" sz="2400" dirty="0"/>
              <a:t>How much </a:t>
            </a:r>
            <a:r>
              <a:rPr lang="en-US" sz="2400" b="1" dirty="0">
                <a:solidFill>
                  <a:srgbClr val="0097DA"/>
                </a:solidFill>
              </a:rPr>
              <a:t>evidence </a:t>
            </a:r>
            <a:r>
              <a:rPr lang="en-US" sz="2400" dirty="0"/>
              <a:t>is available and what is the quality of evidence?</a:t>
            </a:r>
          </a:p>
          <a:p>
            <a:pPr marL="417195" lvl="1" indent="-160020">
              <a:spcAft>
                <a:spcPts val="1000"/>
              </a:spcAft>
            </a:pPr>
            <a:r>
              <a:rPr lang="en-US" sz="2400" dirty="0"/>
              <a:t>How </a:t>
            </a:r>
            <a:r>
              <a:rPr lang="en-US" sz="2400" b="1" dirty="0">
                <a:solidFill>
                  <a:srgbClr val="0097DA"/>
                </a:solidFill>
              </a:rPr>
              <a:t>ready </a:t>
            </a:r>
            <a:r>
              <a:rPr lang="en-US" sz="2400" dirty="0"/>
              <a:t>is your setting for change?</a:t>
            </a:r>
          </a:p>
          <a:p>
            <a:pPr marL="417195" lvl="1" indent="-160020">
              <a:spcAft>
                <a:spcPts val="1000"/>
              </a:spcAft>
            </a:pPr>
            <a:r>
              <a:rPr lang="en-US" sz="2400" dirty="0"/>
              <a:t>How much </a:t>
            </a:r>
            <a:r>
              <a:rPr lang="en-US" sz="2400" b="1" dirty="0">
                <a:solidFill>
                  <a:srgbClr val="0097DA"/>
                </a:solidFill>
              </a:rPr>
              <a:t>buy-in is there </a:t>
            </a:r>
            <a:r>
              <a:rPr lang="en-US" sz="2400" dirty="0"/>
              <a:t>from executive and clinical champions?</a:t>
            </a:r>
          </a:p>
          <a:p>
            <a:pPr marL="417195" lvl="1" indent="-160020">
              <a:spcAft>
                <a:spcPts val="1000"/>
              </a:spcAft>
            </a:pPr>
            <a:r>
              <a:rPr lang="en-US" sz="2400" dirty="0"/>
              <a:t>What </a:t>
            </a:r>
            <a:r>
              <a:rPr lang="en-US" sz="2400" b="1" dirty="0">
                <a:solidFill>
                  <a:srgbClr val="0097DA"/>
                </a:solidFill>
              </a:rPr>
              <a:t>resources </a:t>
            </a:r>
            <a:r>
              <a:rPr lang="en-US" sz="2400" dirty="0"/>
              <a:t>will you need to initiate and sustain this intervention?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none" dirty="0">
              <a:solidFill>
                <a:srgbClr val="1155CC"/>
              </a:solidFill>
              <a:highlight>
                <a:srgbClr val="FFFFFF"/>
              </a:highlight>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dirty="0">
                <a:solidFill>
                  <a:srgbClr val="1155CC"/>
                </a:solidFill>
                <a:highlight>
                  <a:srgbClr val="FFFFFF"/>
                </a:highlight>
                <a:latin typeface="Times New Roman"/>
                <a:ea typeface="Times New Roman"/>
                <a:cs typeface="Times New Roman"/>
                <a:sym typeface="Times New Roman"/>
              </a:rPr>
              <a:t>Another thing to consider before making a final decisions is how much adaptation is going to be needed to ensure a good fit between your EBI and the setting?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sng" dirty="0">
              <a:solidFill>
                <a:srgbClr val="1155CC"/>
              </a:solidFill>
              <a:highlight>
                <a:srgbClr val="FFFFFF"/>
              </a:highlight>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sng" dirty="0">
              <a:solidFill>
                <a:srgbClr val="1155CC"/>
              </a:solidFill>
              <a:highlight>
                <a:srgbClr val="FFFFFF"/>
              </a:highlight>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u="sng" dirty="0">
              <a:solidFill>
                <a:srgbClr val="1155CC"/>
              </a:solidFill>
              <a:highlight>
                <a:srgbClr val="FFFFFF"/>
              </a:highlight>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86F15E9-0BE7-4FE3-9441-9D32F467902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09689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u="sng" dirty="0">
              <a:solidFill>
                <a:srgbClr val="1155CC"/>
              </a:solidFill>
              <a:highlight>
                <a:srgbClr val="FCFCFC"/>
              </a:highlight>
              <a:latin typeface="Roboto"/>
              <a:ea typeface="Roboto"/>
            </a:endParaRP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highlight>
                  <a:srgbClr val="FCFCFC"/>
                </a:highlight>
                <a:latin typeface="Roboto"/>
                <a:ea typeface="Roboto"/>
              </a:rPr>
              <a:t>A reminder from the last session-–you should reflect on fit by asking yourself (and stakeholders) these questions:</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What EBIs might be </a:t>
            </a:r>
            <a:r>
              <a:rPr lang="en-US" sz="1100" b="1" dirty="0">
                <a:solidFill>
                  <a:srgbClr val="0097DA"/>
                </a:solidFill>
              </a:rPr>
              <a:t>valued </a:t>
            </a:r>
            <a:r>
              <a:rPr lang="en-US" sz="1100" dirty="0"/>
              <a:t>in this context?</a:t>
            </a:r>
            <a:endParaRPr lang="en-US" sz="1050" dirty="0"/>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Does the community/organization express a </a:t>
            </a:r>
            <a:r>
              <a:rPr lang="en-US" sz="1100" b="1" dirty="0">
                <a:solidFill>
                  <a:srgbClr val="0097DA"/>
                </a:solidFill>
              </a:rPr>
              <a:t>need </a:t>
            </a:r>
            <a:r>
              <a:rPr lang="en-US" sz="1100" dirty="0"/>
              <a:t>for this EBI</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Are all stakeholders in </a:t>
            </a:r>
            <a:r>
              <a:rPr lang="en-US" sz="1100" b="1" dirty="0">
                <a:solidFill>
                  <a:srgbClr val="0097DA"/>
                </a:solidFill>
              </a:rPr>
              <a:t>agreement </a:t>
            </a:r>
            <a:r>
              <a:rPr lang="en-US" sz="1100" dirty="0"/>
              <a:t>about the degree of fit?</a:t>
            </a:r>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Is the EBI addressing a </a:t>
            </a:r>
            <a:r>
              <a:rPr lang="en-US" sz="1100" b="1" dirty="0">
                <a:solidFill>
                  <a:srgbClr val="0097DA"/>
                </a:solidFill>
              </a:rPr>
              <a:t>high priority</a:t>
            </a:r>
            <a:r>
              <a:rPr lang="en-US" sz="1100" dirty="0">
                <a:solidFill>
                  <a:srgbClr val="00B0F0"/>
                </a:solidFill>
              </a:rPr>
              <a:t> </a:t>
            </a:r>
            <a:r>
              <a:rPr lang="en-US" sz="1100" dirty="0"/>
              <a:t>of your organization?</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u="sng" dirty="0">
              <a:solidFill>
                <a:srgbClr val="1155CC"/>
              </a:solidFill>
              <a:highlight>
                <a:srgbClr val="FCFCFC"/>
              </a:highlight>
              <a:latin typeface="Roboto"/>
              <a:ea typeface="Roboto"/>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86F15E9-0BE7-4FE3-9441-9D32F467902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49033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lvl="0" indent="0" algn="l" rtl="0">
              <a:spcBef>
                <a:spcPts val="1200"/>
              </a:spcBef>
              <a:spcAft>
                <a:spcPts val="0"/>
              </a:spcAft>
              <a:buNone/>
            </a:pPr>
            <a:endParaRPr lang="en-US" b="1" dirty="0"/>
          </a:p>
          <a:p>
            <a:pPr marL="0" lvl="0" indent="0" algn="l" rtl="0">
              <a:spcBef>
                <a:spcPts val="1200"/>
              </a:spcBef>
              <a:spcAft>
                <a:spcPts val="0"/>
              </a:spcAft>
              <a:buNone/>
            </a:pPr>
            <a:r>
              <a:rPr lang="en-US" dirty="0"/>
              <a:t>Tools listed here are all located in your companion guide.</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86F15E9-0BE7-4FE3-9441-9D32F467902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66649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sz="800" dirty="0"/>
              <a:t>As well as all references.</a:t>
            </a:r>
          </a:p>
          <a:p>
            <a:pPr marL="0" indent="0">
              <a:lnSpc>
                <a:spcPct val="120000"/>
              </a:lnSpc>
              <a:buNone/>
            </a:pPr>
            <a:endParaRPr lang="en-US" sz="800" dirty="0"/>
          </a:p>
          <a:p>
            <a:endParaRPr lang="en-US" dirty="0"/>
          </a:p>
        </p:txBody>
      </p:sp>
      <p:sp>
        <p:nvSpPr>
          <p:cNvPr id="4" name="Slide Number Placeholder 3"/>
          <p:cNvSpPr>
            <a:spLocks noGrp="1"/>
          </p:cNvSpPr>
          <p:nvPr>
            <p:ph type="sldNum" sz="quarter" idx="5"/>
          </p:nvPr>
        </p:nvSpPr>
        <p:spPr/>
        <p:txBody>
          <a:bodyPr/>
          <a:lstStyle/>
          <a:p>
            <a:fld id="{3CDC1649-DBBD-C440-8ED3-38AAFF8180F5}" type="slidenum">
              <a:rPr lang="en-US" smtClean="0"/>
              <a:t>18</a:t>
            </a:fld>
            <a:endParaRPr lang="en-US" dirty="0"/>
          </a:p>
        </p:txBody>
      </p:sp>
    </p:spTree>
    <p:extLst>
      <p:ext uri="{BB962C8B-B14F-4D97-AF65-F5344CB8AC3E}">
        <p14:creationId xmlns:p14="http://schemas.microsoft.com/office/powerpoint/2010/main" val="3510696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to all those listed here who helped in developing this training.  </a:t>
            </a:r>
          </a:p>
          <a:p>
            <a:endParaRPr lang="en-US" b="1" dirty="0"/>
          </a:p>
        </p:txBody>
      </p:sp>
      <p:sp>
        <p:nvSpPr>
          <p:cNvPr id="4" name="Slide Number Placeholder 3"/>
          <p:cNvSpPr>
            <a:spLocks noGrp="1"/>
          </p:cNvSpPr>
          <p:nvPr>
            <p:ph type="sldNum" sz="quarter" idx="5"/>
          </p:nvPr>
        </p:nvSpPr>
        <p:spPr/>
        <p:txBody>
          <a:bodyPr/>
          <a:lstStyle/>
          <a:p>
            <a:fld id="{3CDC1649-DBBD-C440-8ED3-38AAFF8180F5}" type="slidenum">
              <a:rPr lang="en-US" smtClean="0"/>
              <a:t>19</a:t>
            </a:fld>
            <a:endParaRPr lang="en-US" dirty="0"/>
          </a:p>
        </p:txBody>
      </p:sp>
    </p:spTree>
    <p:extLst>
      <p:ext uri="{BB962C8B-B14F-4D97-AF65-F5344CB8AC3E}">
        <p14:creationId xmlns:p14="http://schemas.microsoft.com/office/powerpoint/2010/main" val="51837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This session was supported by a Cooperative Agreement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p:txBody>
      </p:sp>
      <p:sp>
        <p:nvSpPr>
          <p:cNvPr id="4" name="Slide Number Placeholder 3"/>
          <p:cNvSpPr>
            <a:spLocks noGrp="1"/>
          </p:cNvSpPr>
          <p:nvPr>
            <p:ph type="sldNum" sz="quarter" idx="5"/>
          </p:nvPr>
        </p:nvSpPr>
        <p:spPr/>
        <p:txBody>
          <a:bodyPr/>
          <a:lstStyle/>
          <a:p>
            <a:fld id="{3CDC1649-DBBD-C440-8ED3-38AAFF8180F5}" type="slidenum">
              <a:rPr lang="en-US" smtClean="0"/>
              <a:t>2</a:t>
            </a:fld>
            <a:endParaRPr lang="en-US" dirty="0"/>
          </a:p>
        </p:txBody>
      </p:sp>
    </p:spTree>
    <p:extLst>
      <p:ext uri="{BB962C8B-B14F-4D97-AF65-F5344CB8AC3E}">
        <p14:creationId xmlns:p14="http://schemas.microsoft.com/office/powerpoint/2010/main" val="416176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main learning objective is that learners should be able to </a:t>
            </a:r>
            <a:r>
              <a:rPr lang="en-US" sz="1200" dirty="0"/>
              <a:t>describe sources and examples of evidence-based interventions (EBIs) after this quick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CDC1649-DBBD-C440-8ED3-38AAFF8180F5}" type="slidenum">
              <a:rPr lang="en-US" smtClean="0"/>
              <a:t>3</a:t>
            </a:fld>
            <a:endParaRPr lang="en-US" dirty="0"/>
          </a:p>
        </p:txBody>
      </p:sp>
    </p:spTree>
    <p:extLst>
      <p:ext uri="{BB962C8B-B14F-4D97-AF65-F5344CB8AC3E}">
        <p14:creationId xmlns:p14="http://schemas.microsoft.com/office/powerpoint/2010/main" val="281891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plan for the session is to introduce the landscape of evidence. </a:t>
            </a:r>
          </a:p>
        </p:txBody>
      </p:sp>
      <p:sp>
        <p:nvSpPr>
          <p:cNvPr id="4" name="Slide Number Placeholder 3"/>
          <p:cNvSpPr>
            <a:spLocks noGrp="1"/>
          </p:cNvSpPr>
          <p:nvPr>
            <p:ph type="sldNum" sz="quarter" idx="5"/>
          </p:nvPr>
        </p:nvSpPr>
        <p:spPr/>
        <p:txBody>
          <a:bodyPr/>
          <a:lstStyle/>
          <a:p>
            <a:fld id="{3CDC1649-DBBD-C440-8ED3-38AAFF8180F5}" type="slidenum">
              <a:rPr lang="en-US" smtClean="0"/>
              <a:t>4</a:t>
            </a:fld>
            <a:endParaRPr lang="en-US" dirty="0"/>
          </a:p>
        </p:txBody>
      </p:sp>
    </p:spTree>
    <p:extLst>
      <p:ext uri="{BB962C8B-B14F-4D97-AF65-F5344CB8AC3E}">
        <p14:creationId xmlns:p14="http://schemas.microsoft.com/office/powerpoint/2010/main" val="2210099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EBIs are health-focused interventions with evidence demonstrating the ability to change a behavior or outcome. These come in many different forms such as: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Procedures which are written documents depicting the necessary steps of a practice</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Programs: </a:t>
            </a:r>
            <a:r>
              <a:rPr lang="en-US" sz="1100" b="0" i="0" u="none" strike="noStrike" cap="none" dirty="0">
                <a:solidFill>
                  <a:srgbClr val="000000"/>
                </a:solidFill>
                <a:effectLst/>
                <a:latin typeface="Arial"/>
                <a:cs typeface="Arial"/>
                <a:sym typeface="Arial"/>
              </a:rPr>
              <a:t>S</a:t>
            </a:r>
            <a:r>
              <a:rPr lang="en-US" sz="1100" b="0" i="0" u="none" strike="noStrike" cap="none" dirty="0">
                <a:solidFill>
                  <a:srgbClr val="000000"/>
                </a:solidFill>
                <a:effectLst/>
                <a:latin typeface="Arial"/>
                <a:ea typeface="Arial"/>
                <a:cs typeface="Arial"/>
                <a:sym typeface="Arial"/>
              </a:rPr>
              <a:t>hort-term interventions that create temporary improvements in the wake of challenges. </a:t>
            </a:r>
            <a:endParaRPr lang="en-US" dirty="0"/>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Products: A thing or object that is a result of productive actions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Policies: policy (little p) is a guiding principle used to set direction in an organization; Policy (big P) </a:t>
            </a:r>
            <a:r>
              <a:rPr lang="en-US" sz="1100" b="0" i="0" u="none" strike="noStrike" cap="none" dirty="0">
                <a:solidFill>
                  <a:srgbClr val="000000"/>
                </a:solidFill>
                <a:effectLst/>
                <a:latin typeface="Arial"/>
                <a:cs typeface="Arial"/>
                <a:sym typeface="Arial"/>
              </a:rPr>
              <a:t>guides the rules </a:t>
            </a:r>
            <a:r>
              <a:rPr lang="en-US" sz="1100" b="0" i="0" u="none" strike="noStrike" cap="none" dirty="0">
                <a:solidFill>
                  <a:srgbClr val="000000"/>
                </a:solidFill>
                <a:effectLst/>
                <a:latin typeface="Arial"/>
                <a:ea typeface="Arial"/>
                <a:cs typeface="Arial"/>
                <a:sym typeface="Arial"/>
              </a:rPr>
              <a:t>we collectively choose to live by, as articulated in legislation and regulation. They inform our socially accepted morals and ethics.</a:t>
            </a:r>
            <a:endParaRPr lang="en-US" dirty="0"/>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Pills: Medicine itself.</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Practices: An activity or process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Principles: A high level ideal or value guiding behavior internally</a:t>
            </a: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86F15E9-0BE7-4FE3-9441-9D32F467902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17416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Now we are going to do a matching game. Match the blue words to the right EBI type. Let’s start with “colorectal cancer early detection pilot program”. Where do you think that would go? </a:t>
            </a:r>
          </a:p>
          <a:p>
            <a:r>
              <a:rPr lang="en-US" dirty="0"/>
              <a:t>Continue going down the word bank list.</a:t>
            </a:r>
          </a:p>
          <a:p>
            <a:endParaRPr lang="en-US" dirty="0"/>
          </a:p>
        </p:txBody>
      </p:sp>
    </p:spTree>
    <p:extLst>
      <p:ext uri="{BB962C8B-B14F-4D97-AF65-F5344CB8AC3E}">
        <p14:creationId xmlns:p14="http://schemas.microsoft.com/office/powerpoint/2010/main" val="229388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Next we will examine what does evidence even mean?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97D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97DA"/>
                </a:solidFill>
              </a:rPr>
              <a:t>Two examples of evidence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97D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97DA"/>
                </a:solidFill>
              </a:rPr>
              <a:t>Systematic reviews: </a:t>
            </a:r>
            <a:r>
              <a:rPr lang="en-US" sz="1200" dirty="0"/>
              <a:t>Summaries of evidence made up of multiple studies and recommendations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97DA"/>
                </a:solidFill>
              </a:rPr>
              <a:t>Guideline synthesis: </a:t>
            </a:r>
            <a:r>
              <a:rPr lang="en-US" sz="1200" dirty="0"/>
              <a:t>Synthesis of systematic reviews of research-tested interventions used to help practitioners select interventions for implementation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86F15E9-0BE7-4FE3-9441-9D32F467902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06555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Practitioners know their setting best therefore lived experience matters.</a:t>
            </a:r>
          </a:p>
          <a:p>
            <a:r>
              <a:rPr lang="en-US" dirty="0"/>
              <a:t>Practitioners know their patients, context and needs best.</a:t>
            </a:r>
            <a:endParaRPr lang="en-US" sz="1200" b="0" i="0" u="none" strike="noStrike" cap="none" dirty="0">
              <a:solidFill>
                <a:schemeClr val="tx1"/>
              </a:solidFill>
              <a:effectLst/>
              <a:latin typeface="+mn-lt"/>
              <a:ea typeface="+mn-ea"/>
              <a:cs typeface="+mn-cs"/>
            </a:endParaRPr>
          </a:p>
          <a:p>
            <a:endParaRPr lang="en-US" sz="1100" b="0" i="0" u="none" strike="noStrike" cap="none" dirty="0">
              <a:solidFill>
                <a:srgbClr val="000000"/>
              </a:solidFill>
              <a:effectLst/>
              <a:latin typeface="Arial"/>
              <a:ea typeface="Arial"/>
              <a:cs typeface="Arial"/>
              <a:sym typeface="Arial"/>
            </a:endParaRPr>
          </a:p>
          <a:p>
            <a:r>
              <a:rPr lang="en-US" dirty="0"/>
              <a:t>Some ways that this knowledge can inform implementation research include:</a:t>
            </a:r>
          </a:p>
          <a:p>
            <a:pPr marL="417195" lvl="1" indent="-160020">
              <a:lnSpc>
                <a:spcPct val="150000"/>
              </a:lnSpc>
            </a:pPr>
            <a:r>
              <a:rPr lang="en-US" sz="2400" dirty="0"/>
              <a:t>-Rigorous quality improvement efforts</a:t>
            </a:r>
          </a:p>
          <a:p>
            <a:pPr marL="417195" lvl="1" indent="-160020">
              <a:lnSpc>
                <a:spcPct val="150000"/>
              </a:lnSpc>
            </a:pPr>
            <a:r>
              <a:rPr lang="en-US" sz="2400" dirty="0"/>
              <a:t>-Getting stakeholders involved in evaluation </a:t>
            </a:r>
          </a:p>
          <a:p>
            <a:pPr marL="417195" lvl="1" indent="-160020">
              <a:lnSpc>
                <a:spcPct val="150000"/>
              </a:lnSpc>
            </a:pPr>
            <a:r>
              <a:rPr lang="en-US" sz="2400" dirty="0"/>
              <a:t>-Co-creating with implementation scientists</a:t>
            </a:r>
          </a:p>
          <a:p>
            <a:pPr marL="0" marR="0" lvl="0" indent="-200025" algn="l" defTabSz="914400" rtl="0" eaLnBrk="1" fontAlgn="auto" latinLnBrk="0" hangingPunct="1">
              <a:lnSpc>
                <a:spcPct val="150000"/>
              </a:lnSpc>
              <a:spcBef>
                <a:spcPts val="0"/>
              </a:spcBef>
              <a:spcAft>
                <a:spcPts val="0"/>
              </a:spcAft>
              <a:buClrTx/>
              <a:buSzTx/>
              <a:buFontTx/>
              <a:buNone/>
              <a:tabLst/>
              <a:defRPr/>
            </a:pPr>
            <a:endParaRPr lang="en-US" sz="2400" dirty="0"/>
          </a:p>
          <a:p>
            <a:pPr marL="0" marR="0" lvl="0" indent="-200025" algn="l" defTabSz="914400" rtl="0" eaLnBrk="1" fontAlgn="auto" latinLnBrk="0" hangingPunct="1">
              <a:lnSpc>
                <a:spcPct val="150000"/>
              </a:lnSpc>
              <a:spcBef>
                <a:spcPts val="0"/>
              </a:spcBef>
              <a:spcAft>
                <a:spcPts val="0"/>
              </a:spcAft>
              <a:buClrTx/>
              <a:buSzTx/>
              <a:buFontTx/>
              <a:buNone/>
              <a:tabLst/>
              <a:defRPr/>
            </a:pPr>
            <a:r>
              <a:rPr lang="en-US" sz="2400" dirty="0"/>
              <a:t>You might ask yourself (or your team): </a:t>
            </a:r>
            <a:r>
              <a:rPr lang="en-US" sz="2400" b="0" i="0" u="none" strike="noStrike" cap="none" dirty="0">
                <a:solidFill>
                  <a:srgbClr val="000000"/>
                </a:solidFill>
                <a:effectLst/>
                <a:latin typeface="Arial"/>
                <a:cs typeface="Arial"/>
                <a:sym typeface="Arial"/>
              </a:rPr>
              <a:t>w</a:t>
            </a:r>
            <a:r>
              <a:rPr lang="en-US" sz="2400" b="0" i="0" u="none" strike="noStrike" cap="none" dirty="0">
                <a:solidFill>
                  <a:srgbClr val="000000"/>
                </a:solidFill>
                <a:effectLst/>
                <a:latin typeface="Arial"/>
                <a:ea typeface="Arial"/>
                <a:cs typeface="Arial"/>
                <a:sym typeface="Arial"/>
              </a:rPr>
              <a:t>ho is critical to the implementation of your cancer screening objective that might have this type of knowledge?</a:t>
            </a:r>
          </a:p>
          <a:p>
            <a:pPr marL="417195" lvl="1" indent="-160020">
              <a:lnSpc>
                <a:spcPct val="150000"/>
              </a:lnSpc>
            </a:pPr>
            <a:endParaRPr lang="en-US" sz="2400" dirty="0"/>
          </a:p>
          <a:p>
            <a:endParaRPr lang="en-US" dirty="0"/>
          </a:p>
        </p:txBody>
      </p:sp>
    </p:spTree>
    <p:extLst>
      <p:ext uri="{BB962C8B-B14F-4D97-AF65-F5344CB8AC3E}">
        <p14:creationId xmlns:p14="http://schemas.microsoft.com/office/powerpoint/2010/main" val="126931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There are also many resources that synthesize evidence for you as practitioners. The Campbell Corporation and the Cochrane Group both are useful resources that have already done the work of synthesizing evidence for you.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86F15E9-0BE7-4FE3-9441-9D32F467902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60498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3"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257169"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1"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3"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2"/>
            <a:ext cx="3200400" cy="541931"/>
          </a:xfrm>
          <a:prstGeom prst="rect">
            <a:avLst/>
          </a:prstGeom>
        </p:spPr>
      </p:pic>
    </p:spTree>
    <p:extLst>
      <p:ext uri="{BB962C8B-B14F-4D97-AF65-F5344CB8AC3E}">
        <p14:creationId xmlns:p14="http://schemas.microsoft.com/office/powerpoint/2010/main" val="132128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08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225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99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552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xmlns="">
                <a:solidFill>
                  <a:srgbClr val="0C52B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8185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14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 y="281"/>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82" y="5833569"/>
            <a:ext cx="2430023" cy="548641"/>
          </a:xfrm>
          <a:prstGeom prst="rect">
            <a:avLst/>
          </a:prstGeom>
        </p:spPr>
      </p:pic>
    </p:spTree>
    <p:extLst>
      <p:ext uri="{BB962C8B-B14F-4D97-AF65-F5344CB8AC3E}">
        <p14:creationId xmlns:p14="http://schemas.microsoft.com/office/powerpoint/2010/main" val="347621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3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61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459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233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8.xml"/><Relationship Id="rId7" Type="http://schemas.openxmlformats.org/officeDocument/2006/relationships/tags" Target="../tags/tag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11" Type="http://schemas.openxmlformats.org/officeDocument/2006/relationships/image" Target="../media/image7.png"/><Relationship Id="rId5" Type="http://schemas.openxmlformats.org/officeDocument/2006/relationships/slideLayout" Target="../slideLayouts/slideLayout10.xml"/><Relationship Id="rId10" Type="http://schemas.openxmlformats.org/officeDocument/2006/relationships/image" Target="../media/image6.png"/><Relationship Id="rId4" Type="http://schemas.openxmlformats.org/officeDocument/2006/relationships/slideLayout" Target="../slideLayouts/slideLayout9.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4572000" y="-66427"/>
            <a:ext cx="4663440" cy="7000629"/>
          </a:xfrm>
          <a:prstGeom prst="rect">
            <a:avLst/>
          </a:prstGeom>
        </p:spPr>
      </p:pic>
      <p:pic>
        <p:nvPicPr>
          <p:cNvPr id="8" name="Picture 7"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66427"/>
            <a:ext cx="4663440" cy="7000629"/>
          </a:xfrm>
          <a:prstGeom prst="rect">
            <a:avLst/>
          </a:prstGeom>
        </p:spPr>
      </p:pic>
      <p:sp>
        <p:nvSpPr>
          <p:cNvPr id="1026" name="Rectangle 2"/>
          <p:cNvSpPr>
            <a:spLocks noGrp="1" noChangeArrowheads="1"/>
          </p:cNvSpPr>
          <p:nvPr>
            <p:ph type="title"/>
            <p:custDataLst>
              <p:tags r:id="rId7"/>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xmlns="">
                <a:solidFill>
                  <a:srgbClr val="0C52B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8"/>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636004" y="5840275"/>
            <a:ext cx="3200400" cy="541932"/>
          </a:xfrm>
          <a:prstGeom prst="rect">
            <a:avLst/>
          </a:prstGeom>
        </p:spPr>
      </p:pic>
      <p:pic>
        <p:nvPicPr>
          <p:cNvPr id="3" name="Picture 2"/>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81003" y="5745480"/>
            <a:ext cx="960421" cy="731520"/>
          </a:xfrm>
          <a:prstGeom prst="rect">
            <a:avLst/>
          </a:prstGeom>
        </p:spPr>
      </p:pic>
    </p:spTree>
    <p:extLst>
      <p:ext uri="{BB962C8B-B14F-4D97-AF65-F5344CB8AC3E}">
        <p14:creationId xmlns:p14="http://schemas.microsoft.com/office/powerpoint/2010/main" val="906310836"/>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70" r:id="rId4"/>
    <p:sldLayoutId id="2147483671" r:id="rId5"/>
  </p:sldLayoutIdLst>
  <p:txStyles>
    <p:titleStyle>
      <a:lvl1pPr algn="ctr" rtl="0" eaLnBrk="0" fontAlgn="base" hangingPunct="0">
        <a:spcBef>
          <a:spcPct val="0"/>
        </a:spcBef>
        <a:spcAft>
          <a:spcPct val="0"/>
        </a:spcAft>
        <a:defRPr sz="2475"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025">
          <a:solidFill>
            <a:srgbClr val="365F91"/>
          </a:solidFill>
          <a:latin typeface="Trebuchet MS" pitchFamily="34" charset="0"/>
        </a:defRPr>
      </a:lvl2pPr>
      <a:lvl3pPr algn="ctr" rtl="0" eaLnBrk="0" fontAlgn="base" hangingPunct="0">
        <a:spcBef>
          <a:spcPct val="0"/>
        </a:spcBef>
        <a:spcAft>
          <a:spcPct val="0"/>
        </a:spcAft>
        <a:defRPr sz="2025">
          <a:solidFill>
            <a:srgbClr val="365F91"/>
          </a:solidFill>
          <a:latin typeface="Trebuchet MS" pitchFamily="34" charset="0"/>
        </a:defRPr>
      </a:lvl3pPr>
      <a:lvl4pPr algn="ctr" rtl="0" eaLnBrk="0" fontAlgn="base" hangingPunct="0">
        <a:spcBef>
          <a:spcPct val="0"/>
        </a:spcBef>
        <a:spcAft>
          <a:spcPct val="0"/>
        </a:spcAft>
        <a:defRPr sz="2025">
          <a:solidFill>
            <a:srgbClr val="365F91"/>
          </a:solidFill>
          <a:latin typeface="Trebuchet MS" pitchFamily="34" charset="0"/>
        </a:defRPr>
      </a:lvl4pPr>
      <a:lvl5pPr algn="ctr" rtl="0" eaLnBrk="0" fontAlgn="base" hangingPunct="0">
        <a:spcBef>
          <a:spcPct val="0"/>
        </a:spcBef>
        <a:spcAft>
          <a:spcPct val="0"/>
        </a:spcAft>
        <a:defRPr sz="2025">
          <a:solidFill>
            <a:srgbClr val="365F91"/>
          </a:solidFill>
          <a:latin typeface="Trebuchet MS" pitchFamily="34" charset="0"/>
        </a:defRPr>
      </a:lvl5pPr>
      <a:lvl6pPr marL="257175" algn="ctr" rtl="0" fontAlgn="base">
        <a:spcBef>
          <a:spcPct val="0"/>
        </a:spcBef>
        <a:spcAft>
          <a:spcPct val="0"/>
        </a:spcAft>
        <a:defRPr sz="2475">
          <a:solidFill>
            <a:srgbClr val="365F91"/>
          </a:solidFill>
          <a:latin typeface="Arial" charset="0"/>
        </a:defRPr>
      </a:lvl6pPr>
      <a:lvl7pPr marL="514350" algn="ctr" rtl="0" fontAlgn="base">
        <a:spcBef>
          <a:spcPct val="0"/>
        </a:spcBef>
        <a:spcAft>
          <a:spcPct val="0"/>
        </a:spcAft>
        <a:defRPr sz="2475">
          <a:solidFill>
            <a:srgbClr val="365F91"/>
          </a:solidFill>
          <a:latin typeface="Arial" charset="0"/>
        </a:defRPr>
      </a:lvl7pPr>
      <a:lvl8pPr marL="771525" algn="ctr" rtl="0" fontAlgn="base">
        <a:spcBef>
          <a:spcPct val="0"/>
        </a:spcBef>
        <a:spcAft>
          <a:spcPct val="0"/>
        </a:spcAft>
        <a:defRPr sz="2475">
          <a:solidFill>
            <a:srgbClr val="365F91"/>
          </a:solidFill>
          <a:latin typeface="Arial" charset="0"/>
        </a:defRPr>
      </a:lvl8pPr>
      <a:lvl9pPr marL="1028700" algn="ctr" rtl="0" fontAlgn="base">
        <a:spcBef>
          <a:spcPct val="0"/>
        </a:spcBef>
        <a:spcAft>
          <a:spcPct val="0"/>
        </a:spcAft>
        <a:defRPr sz="2475">
          <a:solidFill>
            <a:srgbClr val="365F91"/>
          </a:solidFill>
          <a:latin typeface="Arial" charset="0"/>
        </a:defRPr>
      </a:lvl9pPr>
    </p:titleStyle>
    <p:bodyStyle>
      <a:lvl1pPr marL="192881" indent="-192881" algn="l" rtl="0" eaLnBrk="0" fontAlgn="base" hangingPunct="0">
        <a:spcBef>
          <a:spcPct val="20000"/>
        </a:spcBef>
        <a:spcAft>
          <a:spcPct val="0"/>
        </a:spcAft>
        <a:buChar char="•"/>
        <a:defRPr sz="1800">
          <a:solidFill>
            <a:schemeClr val="tx1">
              <a:lumMod val="75000"/>
              <a:lumOff val="25000"/>
            </a:schemeClr>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lumMod val="75000"/>
              <a:lumOff val="25000"/>
            </a:schemeClr>
          </a:solidFill>
          <a:latin typeface="+mn-lt"/>
        </a:defRPr>
      </a:lvl2pPr>
      <a:lvl3pPr marL="642938" indent="-128588" algn="l" rtl="0" eaLnBrk="0" fontAlgn="base" hangingPunct="0">
        <a:spcBef>
          <a:spcPct val="20000"/>
        </a:spcBef>
        <a:spcAft>
          <a:spcPct val="0"/>
        </a:spcAft>
        <a:buChar char="•"/>
        <a:defRPr sz="1350">
          <a:solidFill>
            <a:schemeClr val="tx1">
              <a:lumMod val="75000"/>
              <a:lumOff val="25000"/>
            </a:schemeClr>
          </a:solidFill>
          <a:latin typeface="+mn-lt"/>
        </a:defRPr>
      </a:lvl3pPr>
      <a:lvl4pPr marL="900113" indent="-128588" algn="l" rtl="0" eaLnBrk="0" fontAlgn="base" hangingPunct="0">
        <a:spcBef>
          <a:spcPct val="20000"/>
        </a:spcBef>
        <a:spcAft>
          <a:spcPct val="0"/>
        </a:spcAft>
        <a:buChar char="–"/>
        <a:defRPr sz="1125">
          <a:solidFill>
            <a:schemeClr val="tx1">
              <a:lumMod val="75000"/>
              <a:lumOff val="25000"/>
            </a:schemeClr>
          </a:solidFill>
          <a:latin typeface="+mn-lt"/>
        </a:defRPr>
      </a:lvl4pPr>
      <a:lvl5pPr marL="1157288" indent="-128588" algn="l" rtl="0" eaLnBrk="0" fontAlgn="base" hangingPunct="0">
        <a:spcBef>
          <a:spcPct val="20000"/>
        </a:spcBef>
        <a:spcAft>
          <a:spcPct val="0"/>
        </a:spcAft>
        <a:buChar char="»"/>
        <a:defRPr sz="1125">
          <a:solidFill>
            <a:schemeClr val="tx1">
              <a:lumMod val="75000"/>
              <a:lumOff val="25000"/>
            </a:schemeClr>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4514852" y="-76200"/>
            <a:ext cx="4629340" cy="6949440"/>
          </a:xfrm>
          <a:prstGeom prst="rect">
            <a:avLst/>
          </a:prstGeom>
        </p:spPr>
      </p:pic>
      <p:pic>
        <p:nvPicPr>
          <p:cNvPr id="8" name="Picture 7"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 y="-76200"/>
            <a:ext cx="4629340" cy="6949440"/>
          </a:xfrm>
          <a:prstGeom prst="rect">
            <a:avLst/>
          </a:prstGeom>
        </p:spPr>
      </p:pic>
      <p:sp>
        <p:nvSpPr>
          <p:cNvPr id="1026" name="Rectangle 2"/>
          <p:cNvSpPr>
            <a:spLocks noGrp="1" noChangeArrowheads="1"/>
          </p:cNvSpPr>
          <p:nvPr>
            <p:ph type="title"/>
            <p:custDataLst>
              <p:tags r:id="rId7"/>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8"/>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406382" y="5833569"/>
            <a:ext cx="2430023" cy="548641"/>
          </a:xfrm>
          <a:prstGeom prst="rect">
            <a:avLst/>
          </a:prstGeom>
        </p:spPr>
      </p:pic>
      <p:pic>
        <p:nvPicPr>
          <p:cNvPr id="5" name="Picture 4"/>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81002" y="5715002"/>
            <a:ext cx="819149" cy="831892"/>
          </a:xfrm>
          <a:prstGeom prst="rect">
            <a:avLst/>
          </a:prstGeom>
        </p:spPr>
      </p:pic>
    </p:spTree>
    <p:extLst>
      <p:ext uri="{BB962C8B-B14F-4D97-AF65-F5344CB8AC3E}">
        <p14:creationId xmlns:p14="http://schemas.microsoft.com/office/powerpoint/2010/main" val="2942585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ctr" rtl="0" eaLnBrk="0" fontAlgn="base" hangingPunct="0">
        <a:spcBef>
          <a:spcPct val="0"/>
        </a:spcBef>
        <a:spcAft>
          <a:spcPct val="0"/>
        </a:spcAft>
        <a:defRPr sz="2475"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025">
          <a:solidFill>
            <a:srgbClr val="365F91"/>
          </a:solidFill>
          <a:latin typeface="Trebuchet MS" pitchFamily="34" charset="0"/>
        </a:defRPr>
      </a:lvl2pPr>
      <a:lvl3pPr algn="ctr" rtl="0" eaLnBrk="0" fontAlgn="base" hangingPunct="0">
        <a:spcBef>
          <a:spcPct val="0"/>
        </a:spcBef>
        <a:spcAft>
          <a:spcPct val="0"/>
        </a:spcAft>
        <a:defRPr sz="2025">
          <a:solidFill>
            <a:srgbClr val="365F91"/>
          </a:solidFill>
          <a:latin typeface="Trebuchet MS" pitchFamily="34" charset="0"/>
        </a:defRPr>
      </a:lvl3pPr>
      <a:lvl4pPr algn="ctr" rtl="0" eaLnBrk="0" fontAlgn="base" hangingPunct="0">
        <a:spcBef>
          <a:spcPct val="0"/>
        </a:spcBef>
        <a:spcAft>
          <a:spcPct val="0"/>
        </a:spcAft>
        <a:defRPr sz="2025">
          <a:solidFill>
            <a:srgbClr val="365F91"/>
          </a:solidFill>
          <a:latin typeface="Trebuchet MS" pitchFamily="34" charset="0"/>
        </a:defRPr>
      </a:lvl4pPr>
      <a:lvl5pPr algn="ctr" rtl="0" eaLnBrk="0" fontAlgn="base" hangingPunct="0">
        <a:spcBef>
          <a:spcPct val="0"/>
        </a:spcBef>
        <a:spcAft>
          <a:spcPct val="0"/>
        </a:spcAft>
        <a:defRPr sz="2025">
          <a:solidFill>
            <a:srgbClr val="365F91"/>
          </a:solidFill>
          <a:latin typeface="Trebuchet MS" pitchFamily="34" charset="0"/>
        </a:defRPr>
      </a:lvl5pPr>
      <a:lvl6pPr marL="257175" algn="ctr" rtl="0" fontAlgn="base">
        <a:spcBef>
          <a:spcPct val="0"/>
        </a:spcBef>
        <a:spcAft>
          <a:spcPct val="0"/>
        </a:spcAft>
        <a:defRPr sz="2475">
          <a:solidFill>
            <a:srgbClr val="365F91"/>
          </a:solidFill>
          <a:latin typeface="Arial" charset="0"/>
        </a:defRPr>
      </a:lvl6pPr>
      <a:lvl7pPr marL="514350" algn="ctr" rtl="0" fontAlgn="base">
        <a:spcBef>
          <a:spcPct val="0"/>
        </a:spcBef>
        <a:spcAft>
          <a:spcPct val="0"/>
        </a:spcAft>
        <a:defRPr sz="2475">
          <a:solidFill>
            <a:srgbClr val="365F91"/>
          </a:solidFill>
          <a:latin typeface="Arial" charset="0"/>
        </a:defRPr>
      </a:lvl7pPr>
      <a:lvl8pPr marL="771525" algn="ctr" rtl="0" fontAlgn="base">
        <a:spcBef>
          <a:spcPct val="0"/>
        </a:spcBef>
        <a:spcAft>
          <a:spcPct val="0"/>
        </a:spcAft>
        <a:defRPr sz="2475">
          <a:solidFill>
            <a:srgbClr val="365F91"/>
          </a:solidFill>
          <a:latin typeface="Arial" charset="0"/>
        </a:defRPr>
      </a:lvl8pPr>
      <a:lvl9pPr marL="1028700" algn="ctr" rtl="0" fontAlgn="base">
        <a:spcBef>
          <a:spcPct val="0"/>
        </a:spcBef>
        <a:spcAft>
          <a:spcPct val="0"/>
        </a:spcAft>
        <a:defRPr sz="2475">
          <a:solidFill>
            <a:srgbClr val="365F91"/>
          </a:solidFill>
          <a:latin typeface="Arial" charset="0"/>
        </a:defRPr>
      </a:lvl9pPr>
    </p:titleStyle>
    <p:bodyStyle>
      <a:lvl1pPr marL="192881" indent="-192881" algn="l" rtl="0" eaLnBrk="0" fontAlgn="base" hangingPunct="0">
        <a:spcBef>
          <a:spcPct val="20000"/>
        </a:spcBef>
        <a:spcAft>
          <a:spcPct val="0"/>
        </a:spcAft>
        <a:buChar char="•"/>
        <a:defRPr sz="1800">
          <a:solidFill>
            <a:schemeClr val="tx1">
              <a:lumMod val="75000"/>
              <a:lumOff val="25000"/>
            </a:schemeClr>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lumMod val="75000"/>
              <a:lumOff val="25000"/>
            </a:schemeClr>
          </a:solidFill>
          <a:latin typeface="+mn-lt"/>
        </a:defRPr>
      </a:lvl2pPr>
      <a:lvl3pPr marL="642938" indent="-128588" algn="l" rtl="0" eaLnBrk="0" fontAlgn="base" hangingPunct="0">
        <a:spcBef>
          <a:spcPct val="20000"/>
        </a:spcBef>
        <a:spcAft>
          <a:spcPct val="0"/>
        </a:spcAft>
        <a:buChar char="•"/>
        <a:defRPr sz="1350">
          <a:solidFill>
            <a:schemeClr val="tx1">
              <a:lumMod val="75000"/>
              <a:lumOff val="25000"/>
            </a:schemeClr>
          </a:solidFill>
          <a:latin typeface="+mn-lt"/>
        </a:defRPr>
      </a:lvl3pPr>
      <a:lvl4pPr marL="900113" indent="-128588" algn="l" rtl="0" eaLnBrk="0" fontAlgn="base" hangingPunct="0">
        <a:spcBef>
          <a:spcPct val="20000"/>
        </a:spcBef>
        <a:spcAft>
          <a:spcPct val="0"/>
        </a:spcAft>
        <a:buChar char="–"/>
        <a:defRPr sz="1125">
          <a:solidFill>
            <a:schemeClr val="tx1">
              <a:lumMod val="75000"/>
              <a:lumOff val="25000"/>
            </a:schemeClr>
          </a:solidFill>
          <a:latin typeface="+mn-lt"/>
        </a:defRPr>
      </a:lvl4pPr>
      <a:lvl5pPr marL="1157288" indent="-128588" algn="l" rtl="0" eaLnBrk="0" fontAlgn="base" hangingPunct="0">
        <a:spcBef>
          <a:spcPct val="20000"/>
        </a:spcBef>
        <a:spcAft>
          <a:spcPct val="0"/>
        </a:spcAft>
        <a:buChar char="»"/>
        <a:defRPr sz="1125">
          <a:solidFill>
            <a:schemeClr val="tx1">
              <a:lumMod val="75000"/>
              <a:lumOff val="25000"/>
            </a:schemeClr>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communityguide.or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www.ahrq.gov/sites/default/files/wysiwyg/professionals/clinicians-providers/guidelines-recommendations/guide/cpsguide.pdf" TargetMode="External"/><Relationship Id="rId5" Type="http://schemas.openxmlformats.org/officeDocument/2006/relationships/hyperlink" Target="https://uihc.org/evidence-based-practice" TargetMode="External"/><Relationship Id="rId4" Type="http://schemas.openxmlformats.org/officeDocument/2006/relationships/hyperlink" Target="https://ebccp.cancercontrol.cancer.gov/index.do"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epoc.cochrane.org/" TargetMode="External"/><Relationship Id="rId4" Type="http://schemas.openxmlformats.org/officeDocument/2006/relationships/hyperlink" Target="https://www.campbellcollaboratio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EC8A290-79E7-46A4-8A36-B2D582702BE3}"/>
              </a:ext>
            </a:extLst>
          </p:cNvPr>
          <p:cNvSpPr>
            <a:spLocks noGrp="1"/>
          </p:cNvSpPr>
          <p:nvPr/>
        </p:nvSpPr>
        <p:spPr>
          <a:xfrm>
            <a:off x="2522775" y="1211529"/>
            <a:ext cx="6324599" cy="18859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5000" b="1" dirty="0"/>
              <a:t>How to Find Evidence-Based Interventions for Cancer Control</a:t>
            </a:r>
          </a:p>
          <a:p>
            <a:endParaRPr lang="en-US" dirty="0"/>
          </a:p>
        </p:txBody>
      </p:sp>
      <p:sp>
        <p:nvSpPr>
          <p:cNvPr id="2" name="Title 1" hidden="1">
            <a:extLst>
              <a:ext uri="{FF2B5EF4-FFF2-40B4-BE49-F238E27FC236}">
                <a16:creationId xmlns:a16="http://schemas.microsoft.com/office/drawing/2014/main" id="{AD5FF773-8DD0-F36C-777B-E5E010E25F8F}"/>
              </a:ext>
            </a:extLst>
          </p:cNvPr>
          <p:cNvSpPr>
            <a:spLocks noGrp="1"/>
          </p:cNvSpPr>
          <p:nvPr>
            <p:ph type="title"/>
          </p:nvPr>
        </p:nvSpPr>
        <p:spPr/>
        <p:txBody>
          <a:bodyPr/>
          <a:lstStyle/>
          <a:p>
            <a:r>
              <a:rPr lang="en-US" dirty="0"/>
              <a:t>How to find evidence-based interventions for cancer control</a:t>
            </a:r>
          </a:p>
        </p:txBody>
      </p:sp>
    </p:spTree>
    <p:extLst>
      <p:ext uri="{BB962C8B-B14F-4D97-AF65-F5344CB8AC3E}">
        <p14:creationId xmlns:p14="http://schemas.microsoft.com/office/powerpoint/2010/main" val="213316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395200-C562-AF47-BC63-BFD6C5C7FC2D}"/>
              </a:ext>
            </a:extLst>
          </p:cNvPr>
          <p:cNvSpPr txBox="1"/>
          <p:nvPr/>
        </p:nvSpPr>
        <p:spPr>
          <a:xfrm>
            <a:off x="7461899" y="5319645"/>
            <a:ext cx="1770259" cy="223138"/>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kern="0" dirty="0">
                <a:solidFill>
                  <a:srgbClr val="FFFFFF">
                    <a:lumMod val="65000"/>
                  </a:srgbClr>
                </a:solidFill>
              </a:rPr>
              <a:t>The Community Guide, n.d.</a:t>
            </a:r>
            <a:endParaRPr lang="en-US" dirty="0"/>
          </a:p>
        </p:txBody>
      </p:sp>
      <p:pic>
        <p:nvPicPr>
          <p:cNvPr id="4" name="Picture 7" descr="Screenshot of the community guide screenshot">
            <a:extLst>
              <a:ext uri="{FF2B5EF4-FFF2-40B4-BE49-F238E27FC236}">
                <a16:creationId xmlns:a16="http://schemas.microsoft.com/office/drawing/2014/main" id="{5744AE78-6EC4-4610-93F9-97A36C8D7B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531" y="1340617"/>
            <a:ext cx="7344393" cy="3814989"/>
          </a:xfrm>
          <a:prstGeom prst="rect">
            <a:avLst/>
          </a:prstGeom>
        </p:spPr>
      </p:pic>
      <p:pic>
        <p:nvPicPr>
          <p:cNvPr id="3" name="Picture 5" descr="EBI icon">
            <a:extLst>
              <a:ext uri="{FF2B5EF4-FFF2-40B4-BE49-F238E27FC236}">
                <a16:creationId xmlns:a16="http://schemas.microsoft.com/office/drawing/2014/main" id="{80807626-AF64-43A1-907E-96AC969466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4164" y="353650"/>
            <a:ext cx="1247775" cy="1133475"/>
          </a:xfrm>
          <a:prstGeom prst="rect">
            <a:avLst/>
          </a:prstGeom>
        </p:spPr>
      </p:pic>
      <p:sp>
        <p:nvSpPr>
          <p:cNvPr id="2" name="Title 1">
            <a:extLst>
              <a:ext uri="{FF2B5EF4-FFF2-40B4-BE49-F238E27FC236}">
                <a16:creationId xmlns:a16="http://schemas.microsoft.com/office/drawing/2014/main" id="{3D03F7D3-E447-DE48-B491-6E5B0B68A91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The Community Guide</a:t>
            </a:r>
          </a:p>
        </p:txBody>
      </p:sp>
    </p:spTree>
    <p:extLst>
      <p:ext uri="{BB962C8B-B14F-4D97-AF65-F5344CB8AC3E}">
        <p14:creationId xmlns:p14="http://schemas.microsoft.com/office/powerpoint/2010/main" val="254331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2FA1377-2963-D740-B7F2-5BF7B0F19515}"/>
              </a:ext>
            </a:extLst>
          </p:cNvPr>
          <p:cNvSpPr txBox="1"/>
          <p:nvPr/>
        </p:nvSpPr>
        <p:spPr>
          <a:xfrm>
            <a:off x="7449199" y="5332345"/>
            <a:ext cx="1770259" cy="223138"/>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kern="0" dirty="0">
                <a:solidFill>
                  <a:srgbClr val="FFFFFF">
                    <a:lumMod val="65000"/>
                  </a:srgbClr>
                </a:solidFill>
              </a:rPr>
              <a:t>The Community Guide, n.d.</a:t>
            </a:r>
            <a:endParaRPr lang="en-US" dirty="0"/>
          </a:p>
        </p:txBody>
      </p:sp>
      <p:pic>
        <p:nvPicPr>
          <p:cNvPr id="6" name="Picture 5" descr="The community guide website screenshot">
            <a:extLst>
              <a:ext uri="{FF2B5EF4-FFF2-40B4-BE49-F238E27FC236}">
                <a16:creationId xmlns:a16="http://schemas.microsoft.com/office/drawing/2014/main" id="{791A055B-70B7-2240-BDA5-2FD51BB88491}"/>
              </a:ext>
            </a:extLst>
          </p:cNvPr>
          <p:cNvPicPr>
            <a:picLocks noChangeAspect="1"/>
          </p:cNvPicPr>
          <p:nvPr/>
        </p:nvPicPr>
        <p:blipFill>
          <a:blip r:embed="rId3"/>
          <a:stretch>
            <a:fillRect/>
          </a:stretch>
        </p:blipFill>
        <p:spPr>
          <a:xfrm>
            <a:off x="824721" y="1147148"/>
            <a:ext cx="6979443" cy="4186422"/>
          </a:xfrm>
          <a:prstGeom prst="rect">
            <a:avLst/>
          </a:prstGeom>
        </p:spPr>
      </p:pic>
      <p:pic>
        <p:nvPicPr>
          <p:cNvPr id="5" name="Picture 5" descr="EBI icon">
            <a:extLst>
              <a:ext uri="{FF2B5EF4-FFF2-40B4-BE49-F238E27FC236}">
                <a16:creationId xmlns:a16="http://schemas.microsoft.com/office/drawing/2014/main" id="{9AF86EC8-AB0C-9D47-889E-C82A7251B9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4164" y="353650"/>
            <a:ext cx="1247775" cy="1133475"/>
          </a:xfrm>
          <a:prstGeom prst="rect">
            <a:avLst/>
          </a:prstGeom>
        </p:spPr>
      </p:pic>
      <p:sp>
        <p:nvSpPr>
          <p:cNvPr id="2" name="Title 1">
            <a:extLst>
              <a:ext uri="{FF2B5EF4-FFF2-40B4-BE49-F238E27FC236}">
                <a16:creationId xmlns:a16="http://schemas.microsoft.com/office/drawing/2014/main" id="{3C751AE2-434A-C74C-89F0-1450627BE337}"/>
              </a:ext>
            </a:extLst>
          </p:cNvPr>
          <p:cNvSpPr>
            <a:spLocks noGrp="1"/>
          </p:cNvSpPr>
          <p:nvPr>
            <p:ph type="title"/>
          </p:nvPr>
        </p:nvSpPr>
        <p:spPr/>
        <p:txBody>
          <a:bodyPr>
            <a:normAutofit/>
          </a:bodyPr>
          <a:lstStyle/>
          <a:p>
            <a:pPr algn="l"/>
            <a:r>
              <a:rPr lang="en-US" sz="3600" dirty="0">
                <a:solidFill>
                  <a:schemeClr val="tx1"/>
                </a:solidFill>
              </a:rPr>
              <a:t>The Community Guide</a:t>
            </a:r>
          </a:p>
        </p:txBody>
      </p:sp>
    </p:spTree>
    <p:extLst>
      <p:ext uri="{BB962C8B-B14F-4D97-AF65-F5344CB8AC3E}">
        <p14:creationId xmlns:p14="http://schemas.microsoft.com/office/powerpoint/2010/main" val="1598866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AE0C5CA-CB1B-3441-8A7C-3EC3C398BA3D}"/>
              </a:ext>
            </a:extLst>
          </p:cNvPr>
          <p:cNvSpPr txBox="1"/>
          <p:nvPr/>
        </p:nvSpPr>
        <p:spPr>
          <a:xfrm>
            <a:off x="8205377" y="5352807"/>
            <a:ext cx="996536" cy="223138"/>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kern="0" dirty="0">
                <a:solidFill>
                  <a:srgbClr val="FFFFFF">
                    <a:lumMod val="65000"/>
                  </a:srgbClr>
                </a:solidFill>
              </a:rPr>
              <a:t>A.H.R.Q., n.d.</a:t>
            </a:r>
            <a:endParaRPr lang="en-US" dirty="0"/>
          </a:p>
        </p:txBody>
      </p:sp>
      <p:pic>
        <p:nvPicPr>
          <p:cNvPr id="7" name="Content Placeholder 6" descr="Screenshot of the guide to clinical preventive services 2014">
            <a:extLst>
              <a:ext uri="{FF2B5EF4-FFF2-40B4-BE49-F238E27FC236}">
                <a16:creationId xmlns:a16="http://schemas.microsoft.com/office/drawing/2014/main" id="{6D01CDCC-5A12-6B48-B718-C00E9F61AFE2}"/>
              </a:ext>
            </a:extLst>
          </p:cNvPr>
          <p:cNvPicPr>
            <a:picLocks noGrp="1" noChangeAspect="1"/>
          </p:cNvPicPr>
          <p:nvPr>
            <p:ph sz="half" idx="1"/>
          </p:nvPr>
        </p:nvPicPr>
        <p:blipFill>
          <a:blip r:embed="rId3"/>
          <a:stretch>
            <a:fillRect/>
          </a:stretch>
        </p:blipFill>
        <p:spPr>
          <a:xfrm>
            <a:off x="1284075" y="1663043"/>
            <a:ext cx="2695673" cy="3660562"/>
          </a:xfrm>
        </p:spPr>
      </p:pic>
      <p:sp>
        <p:nvSpPr>
          <p:cNvPr id="4" name="Content Placeholder 3">
            <a:extLst>
              <a:ext uri="{FF2B5EF4-FFF2-40B4-BE49-F238E27FC236}">
                <a16:creationId xmlns:a16="http://schemas.microsoft.com/office/drawing/2014/main" id="{C5F1360A-9EA4-6F4B-AF15-FB4480D94D25}"/>
              </a:ext>
            </a:extLst>
          </p:cNvPr>
          <p:cNvSpPr>
            <a:spLocks noGrp="1"/>
          </p:cNvSpPr>
          <p:nvPr>
            <p:ph sz="half" idx="2"/>
          </p:nvPr>
        </p:nvSpPr>
        <p:spPr>
          <a:xfrm>
            <a:off x="4574721" y="2424713"/>
            <a:ext cx="3028950" cy="2004209"/>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Cancer Screening</a:t>
            </a:r>
            <a:endParaRPr lang="en-US" dirty="0"/>
          </a:p>
          <a:p>
            <a:pPr lvl="2"/>
            <a:r>
              <a:rPr lang="en-US" sz="2400" dirty="0"/>
              <a:t>Breast</a:t>
            </a:r>
          </a:p>
          <a:p>
            <a:pPr lvl="2"/>
            <a:r>
              <a:rPr lang="en-US" sz="2400" dirty="0"/>
              <a:t>Cervical</a:t>
            </a:r>
          </a:p>
          <a:p>
            <a:pPr lvl="2"/>
            <a:r>
              <a:rPr lang="en-US" sz="2400" dirty="0"/>
              <a:t>Lung</a:t>
            </a:r>
          </a:p>
          <a:p>
            <a:pPr lvl="2"/>
            <a:r>
              <a:rPr lang="en-US" sz="2400" dirty="0"/>
              <a:t>Colorectal</a:t>
            </a:r>
          </a:p>
        </p:txBody>
      </p:sp>
      <p:pic>
        <p:nvPicPr>
          <p:cNvPr id="3" name="Picture 5" descr="EBI icon">
            <a:extLst>
              <a:ext uri="{FF2B5EF4-FFF2-40B4-BE49-F238E27FC236}">
                <a16:creationId xmlns:a16="http://schemas.microsoft.com/office/drawing/2014/main" id="{F9B0D91E-925D-45AD-A0EB-E8C0F399B8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4164" y="353650"/>
            <a:ext cx="1247775" cy="1133475"/>
          </a:xfrm>
          <a:prstGeom prst="rect">
            <a:avLst/>
          </a:prstGeom>
        </p:spPr>
      </p:pic>
      <p:sp>
        <p:nvSpPr>
          <p:cNvPr id="2" name="Title 1">
            <a:extLst>
              <a:ext uri="{FF2B5EF4-FFF2-40B4-BE49-F238E27FC236}">
                <a16:creationId xmlns:a16="http://schemas.microsoft.com/office/drawing/2014/main" id="{3E907D9D-FBB1-3C45-A9AA-A1D686709516}"/>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Guide to Clinical Preventive Services</a:t>
            </a:r>
          </a:p>
        </p:txBody>
      </p:sp>
    </p:spTree>
    <p:extLst>
      <p:ext uri="{BB962C8B-B14F-4D97-AF65-F5344CB8AC3E}">
        <p14:creationId xmlns:p14="http://schemas.microsoft.com/office/powerpoint/2010/main" val="2485663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ational Cancer Institute website screenshot">
            <a:extLst>
              <a:ext uri="{FF2B5EF4-FFF2-40B4-BE49-F238E27FC236}">
                <a16:creationId xmlns:a16="http://schemas.microsoft.com/office/drawing/2014/main" id="{1FE30886-D3D5-5D44-AA59-B2793B6A7C47}"/>
              </a:ext>
            </a:extLst>
          </p:cNvPr>
          <p:cNvPicPr>
            <a:picLocks noChangeAspect="1"/>
          </p:cNvPicPr>
          <p:nvPr/>
        </p:nvPicPr>
        <p:blipFill>
          <a:blip r:embed="rId3"/>
          <a:stretch>
            <a:fillRect/>
          </a:stretch>
        </p:blipFill>
        <p:spPr>
          <a:xfrm>
            <a:off x="457201" y="1588601"/>
            <a:ext cx="7508786" cy="2867536"/>
          </a:xfrm>
          <a:prstGeom prst="rect">
            <a:avLst/>
          </a:prstGeom>
        </p:spPr>
      </p:pic>
      <p:sp>
        <p:nvSpPr>
          <p:cNvPr id="2" name="TextBox 1">
            <a:extLst>
              <a:ext uri="{FF2B5EF4-FFF2-40B4-BE49-F238E27FC236}">
                <a16:creationId xmlns:a16="http://schemas.microsoft.com/office/drawing/2014/main" id="{75851034-6368-9B48-9AF0-A70165DE923E}"/>
              </a:ext>
            </a:extLst>
          </p:cNvPr>
          <p:cNvSpPr txBox="1"/>
          <p:nvPr/>
        </p:nvSpPr>
        <p:spPr>
          <a:xfrm>
            <a:off x="7318287" y="5328017"/>
            <a:ext cx="1938623" cy="223138"/>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kern="0" dirty="0">
                <a:solidFill>
                  <a:srgbClr val="FFFFFF">
                    <a:lumMod val="65000"/>
                  </a:srgbClr>
                </a:solidFill>
              </a:rPr>
              <a:t>National Cancer Institute, n.d.</a:t>
            </a:r>
            <a:endParaRPr lang="en-US" dirty="0"/>
          </a:p>
        </p:txBody>
      </p:sp>
      <p:sp>
        <p:nvSpPr>
          <p:cNvPr id="5" name="Text Placeholder 4" descr="National Cancer Institute website screenshot">
            <a:extLst>
              <a:ext uri="{FF2B5EF4-FFF2-40B4-BE49-F238E27FC236}">
                <a16:creationId xmlns:a16="http://schemas.microsoft.com/office/drawing/2014/main" id="{945F02A4-D0A3-E747-B6EF-A77F288379CF}"/>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endParaRPr lang="en-US" dirty="0"/>
          </a:p>
        </p:txBody>
      </p:sp>
      <p:sp>
        <p:nvSpPr>
          <p:cNvPr id="10" name="5-Point Star 9">
            <a:extLst>
              <a:ext uri="{FF2B5EF4-FFF2-40B4-BE49-F238E27FC236}">
                <a16:creationId xmlns:a16="http://schemas.microsoft.com/office/drawing/2014/main" id="{B3F6D2D4-80C2-BF45-8363-EDF74CF4E712}"/>
              </a:ext>
              <a:ext uri="{C183D7F6-B498-43B3-948B-1728B52AA6E4}">
                <adec:decorative xmlns:adec="http://schemas.microsoft.com/office/drawing/2017/decorative" val="1"/>
              </a:ext>
            </a:extLst>
          </p:cNvPr>
          <p:cNvSpPr/>
          <p:nvPr/>
        </p:nvSpPr>
        <p:spPr>
          <a:xfrm>
            <a:off x="381162" y="3623367"/>
            <a:ext cx="209227" cy="162733"/>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1400" kern="0" dirty="0"/>
          </a:p>
        </p:txBody>
      </p:sp>
      <p:sp>
        <p:nvSpPr>
          <p:cNvPr id="9" name="5-Point Star 8">
            <a:extLst>
              <a:ext uri="{FF2B5EF4-FFF2-40B4-BE49-F238E27FC236}">
                <a16:creationId xmlns:a16="http://schemas.microsoft.com/office/drawing/2014/main" id="{B7580478-21C3-D542-9340-7C61B2F3D1E3}"/>
              </a:ext>
              <a:ext uri="{C183D7F6-B498-43B3-948B-1728B52AA6E4}">
                <adec:decorative xmlns:adec="http://schemas.microsoft.com/office/drawing/2017/decorative" val="1"/>
              </a:ext>
            </a:extLst>
          </p:cNvPr>
          <p:cNvSpPr/>
          <p:nvPr/>
        </p:nvSpPr>
        <p:spPr>
          <a:xfrm>
            <a:off x="381162" y="3380568"/>
            <a:ext cx="209227" cy="162733"/>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1400" kern="0" dirty="0"/>
          </a:p>
        </p:txBody>
      </p:sp>
      <p:sp>
        <p:nvSpPr>
          <p:cNvPr id="8" name="5-Point Star 7">
            <a:extLst>
              <a:ext uri="{FF2B5EF4-FFF2-40B4-BE49-F238E27FC236}">
                <a16:creationId xmlns:a16="http://schemas.microsoft.com/office/drawing/2014/main" id="{3B19E093-5377-E244-B9AA-76217FAB0EE5}"/>
              </a:ext>
              <a:ext uri="{C183D7F6-B498-43B3-948B-1728B52AA6E4}">
                <adec:decorative xmlns:adec="http://schemas.microsoft.com/office/drawing/2017/decorative" val="1"/>
              </a:ext>
            </a:extLst>
          </p:cNvPr>
          <p:cNvSpPr/>
          <p:nvPr/>
        </p:nvSpPr>
        <p:spPr>
          <a:xfrm>
            <a:off x="381162" y="3158400"/>
            <a:ext cx="209227" cy="162733"/>
          </a:xfrm>
          <a:prstGeom prst="star5">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1400" kern="0" dirty="0"/>
          </a:p>
        </p:txBody>
      </p:sp>
      <p:pic>
        <p:nvPicPr>
          <p:cNvPr id="4" name="Picture 7" descr="FLU-FIT icon">
            <a:extLst>
              <a:ext uri="{FF2B5EF4-FFF2-40B4-BE49-F238E27FC236}">
                <a16:creationId xmlns:a16="http://schemas.microsoft.com/office/drawing/2014/main" id="{C5BF8C78-1B2F-4BFC-BA9C-455B8501CD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26189" y="148259"/>
            <a:ext cx="971550" cy="1790700"/>
          </a:xfrm>
          <a:prstGeom prst="rect">
            <a:avLst/>
          </a:prstGeom>
        </p:spPr>
      </p:pic>
      <p:sp>
        <p:nvSpPr>
          <p:cNvPr id="3" name="Title 2">
            <a:extLst>
              <a:ext uri="{FF2B5EF4-FFF2-40B4-BE49-F238E27FC236}">
                <a16:creationId xmlns:a16="http://schemas.microsoft.com/office/drawing/2014/main" id="{CFC6AEF7-5B5C-8145-A359-1EC99B512105}"/>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Evidence-Based Cancer Control Programs</a:t>
            </a:r>
            <a:endParaRPr lang="en-US" sz="3600" dirty="0"/>
          </a:p>
        </p:txBody>
      </p:sp>
    </p:spTree>
    <p:extLst>
      <p:ext uri="{BB962C8B-B14F-4D97-AF65-F5344CB8AC3E}">
        <p14:creationId xmlns:p14="http://schemas.microsoft.com/office/powerpoint/2010/main" val="2564584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EDB6B9-5DAE-7C4B-9436-0434AA0A553B}"/>
              </a:ext>
            </a:extLst>
          </p:cNvPr>
          <p:cNvSpPr txBox="1"/>
          <p:nvPr/>
        </p:nvSpPr>
        <p:spPr>
          <a:xfrm>
            <a:off x="7684135" y="5331285"/>
            <a:ext cx="1521788" cy="223138"/>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kern="0" dirty="0">
                <a:solidFill>
                  <a:srgbClr val="FFFFFF">
                    <a:lumMod val="65000"/>
                  </a:srgbClr>
                </a:solidFill>
              </a:rPr>
              <a:t>Hannon et al., 2010</a:t>
            </a:r>
            <a:endParaRPr lang="en-US" dirty="0"/>
          </a:p>
        </p:txBody>
      </p:sp>
      <p:sp>
        <p:nvSpPr>
          <p:cNvPr id="5" name="Text Placeholder 4">
            <a:extLst>
              <a:ext uri="{FF2B5EF4-FFF2-40B4-BE49-F238E27FC236}">
                <a16:creationId xmlns:a16="http://schemas.microsoft.com/office/drawing/2014/main" id="{945F02A4-D0A3-E747-B6EF-A77F288379CF}"/>
              </a:ext>
            </a:extLst>
          </p:cNvPr>
          <p:cNvSpPr>
            <a:spLocks noGrp="1"/>
          </p:cNvSpPr>
          <p:nvPr>
            <p:ph idx="1"/>
          </p:nvPr>
        </p:nvSpPr>
        <p:spPr/>
        <p:txBody>
          <a:bodyPr vert="horz" wrap="square" lIns="68580" tIns="34290" rIns="68580" bIns="3429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endParaRPr lang="en-US" sz="2400" dirty="0"/>
          </a:p>
          <a:p>
            <a:pPr marL="0" lvl="0" indent="0">
              <a:buNone/>
            </a:pPr>
            <a:r>
              <a:rPr lang="en-US" sz="2400" dirty="0"/>
              <a:t>48% of cancer control planners used EBI resources in 2010</a:t>
            </a:r>
            <a:endParaRPr lang="en-US" sz="1850" dirty="0"/>
          </a:p>
          <a:p>
            <a:pPr marL="0" indent="0">
              <a:buNone/>
            </a:pPr>
            <a:endParaRPr lang="en-US" sz="2400" dirty="0"/>
          </a:p>
          <a:p>
            <a:pPr marL="0" indent="0">
              <a:buNone/>
            </a:pPr>
            <a:r>
              <a:rPr lang="en-US" sz="2400" dirty="0"/>
              <a:t>Planners request assistance to help them use EBIs more &amp; adapt resources for their context</a:t>
            </a:r>
            <a:endParaRPr lang="en-US" dirty="0"/>
          </a:p>
          <a:p>
            <a:pPr marL="0" indent="0">
              <a:buNone/>
            </a:pPr>
            <a:endParaRPr lang="en-US" sz="2400" dirty="0"/>
          </a:p>
          <a:p>
            <a:pPr marL="0" indent="0">
              <a:buNone/>
            </a:pPr>
            <a:r>
              <a:rPr lang="en-US" sz="2400" dirty="0"/>
              <a:t>Funders are increasingly interested in supporting evidence-based projects</a:t>
            </a:r>
            <a:endParaRPr lang="en-US" sz="1850" dirty="0"/>
          </a:p>
        </p:txBody>
      </p:sp>
      <p:pic>
        <p:nvPicPr>
          <p:cNvPr id="2" name="Picture 5" descr="EBI icon">
            <a:extLst>
              <a:ext uri="{FF2B5EF4-FFF2-40B4-BE49-F238E27FC236}">
                <a16:creationId xmlns:a16="http://schemas.microsoft.com/office/drawing/2014/main" id="{90D5190C-1919-4F5C-87E3-0090D80B27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4164" y="353650"/>
            <a:ext cx="1247775" cy="1133475"/>
          </a:xfrm>
          <a:prstGeom prst="rect">
            <a:avLst/>
          </a:prstGeom>
        </p:spPr>
      </p:pic>
      <p:sp>
        <p:nvSpPr>
          <p:cNvPr id="3" name="Title 2">
            <a:extLst>
              <a:ext uri="{FF2B5EF4-FFF2-40B4-BE49-F238E27FC236}">
                <a16:creationId xmlns:a16="http://schemas.microsoft.com/office/drawing/2014/main" id="{8BB9FFD7-A687-3742-93BF-813DD71E1689}"/>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Cancer Control Plans and EBIs</a:t>
            </a:r>
            <a:endParaRPr lang="en-US" sz="3600" dirty="0"/>
          </a:p>
        </p:txBody>
      </p:sp>
    </p:spTree>
    <p:extLst>
      <p:ext uri="{BB962C8B-B14F-4D97-AF65-F5344CB8AC3E}">
        <p14:creationId xmlns:p14="http://schemas.microsoft.com/office/powerpoint/2010/main" val="3283380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AE9E3A-264C-F143-93C8-5B854EF1F385}"/>
              </a:ext>
            </a:extLst>
          </p:cNvPr>
          <p:cNvSpPr txBox="1"/>
          <p:nvPr/>
        </p:nvSpPr>
        <p:spPr>
          <a:xfrm>
            <a:off x="7821390" y="5341282"/>
            <a:ext cx="1439954" cy="223138"/>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kern="0" dirty="0">
                <a:solidFill>
                  <a:srgbClr val="FFFFFF">
                    <a:lumMod val="65000"/>
                  </a:srgbClr>
                </a:solidFill>
              </a:rPr>
              <a:t>Fernández et al., 2014</a:t>
            </a:r>
          </a:p>
        </p:txBody>
      </p:sp>
      <p:pic>
        <p:nvPicPr>
          <p:cNvPr id="4" name="Picture 5" descr="Imagine of woman thinking">
            <a:extLst>
              <a:ext uri="{FF2B5EF4-FFF2-40B4-BE49-F238E27FC236}">
                <a16:creationId xmlns:a16="http://schemas.microsoft.com/office/drawing/2014/main" id="{C59378D3-B0F4-4735-89D7-240828D4AA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35" b="-405"/>
          <a:stretch/>
        </p:blipFill>
        <p:spPr>
          <a:xfrm>
            <a:off x="7208549" y="2450196"/>
            <a:ext cx="1221615" cy="1312879"/>
          </a:xfrm>
          <a:prstGeom prst="rect">
            <a:avLst/>
          </a:prstGeom>
        </p:spPr>
      </p:pic>
      <p:sp>
        <p:nvSpPr>
          <p:cNvPr id="5" name="Text Placeholder 4">
            <a:extLst>
              <a:ext uri="{FF2B5EF4-FFF2-40B4-BE49-F238E27FC236}">
                <a16:creationId xmlns:a16="http://schemas.microsoft.com/office/drawing/2014/main" id="{945F02A4-D0A3-E747-B6EF-A77F288379CF}"/>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dirty="0"/>
              <a:t>Selecting among many available interventions:</a:t>
            </a:r>
            <a:endParaRPr lang="en-US" dirty="0"/>
          </a:p>
          <a:p>
            <a:pPr marL="417195" lvl="1" indent="-160020">
              <a:spcAft>
                <a:spcPts val="1000"/>
              </a:spcAft>
            </a:pPr>
            <a:r>
              <a:rPr lang="en-US" sz="2400" dirty="0"/>
              <a:t>How much </a:t>
            </a:r>
            <a:r>
              <a:rPr lang="en-US" sz="2400" b="1" dirty="0">
                <a:solidFill>
                  <a:srgbClr val="0097DA"/>
                </a:solidFill>
              </a:rPr>
              <a:t>evidence </a:t>
            </a:r>
            <a:r>
              <a:rPr lang="en-US" sz="2400" dirty="0"/>
              <a:t>is available and what is the quality of evidence?</a:t>
            </a:r>
          </a:p>
          <a:p>
            <a:pPr marL="417195" lvl="1" indent="-160020">
              <a:spcAft>
                <a:spcPts val="1000"/>
              </a:spcAft>
            </a:pPr>
            <a:r>
              <a:rPr lang="en-US" sz="2400" dirty="0"/>
              <a:t>How </a:t>
            </a:r>
            <a:r>
              <a:rPr lang="en-US" sz="2400" b="1" dirty="0">
                <a:solidFill>
                  <a:srgbClr val="0097DA"/>
                </a:solidFill>
              </a:rPr>
              <a:t>ready </a:t>
            </a:r>
            <a:r>
              <a:rPr lang="en-US" sz="2400" dirty="0"/>
              <a:t>is your setting for change?</a:t>
            </a:r>
          </a:p>
          <a:p>
            <a:pPr marL="417195" lvl="1" indent="-160020">
              <a:spcAft>
                <a:spcPts val="1000"/>
              </a:spcAft>
            </a:pPr>
            <a:r>
              <a:rPr lang="en-US" sz="2400" dirty="0"/>
              <a:t>How much </a:t>
            </a:r>
            <a:r>
              <a:rPr lang="en-US" sz="2400" b="1" dirty="0">
                <a:solidFill>
                  <a:srgbClr val="0097DA"/>
                </a:solidFill>
              </a:rPr>
              <a:t>buy-in </a:t>
            </a:r>
            <a:r>
              <a:rPr lang="en-US" sz="2400" dirty="0">
                <a:solidFill>
                  <a:schemeClr val="tx1"/>
                </a:solidFill>
              </a:rPr>
              <a:t>is there </a:t>
            </a:r>
            <a:r>
              <a:rPr lang="en-US" sz="2400" dirty="0"/>
              <a:t>from executive and clinical champions?</a:t>
            </a:r>
          </a:p>
          <a:p>
            <a:pPr marL="417195" lvl="1" indent="-160020">
              <a:spcAft>
                <a:spcPts val="1000"/>
              </a:spcAft>
            </a:pPr>
            <a:r>
              <a:rPr lang="en-US" sz="2400" dirty="0"/>
              <a:t>What </a:t>
            </a:r>
            <a:r>
              <a:rPr lang="en-US" sz="2400" b="1" dirty="0">
                <a:solidFill>
                  <a:srgbClr val="0097DA"/>
                </a:solidFill>
              </a:rPr>
              <a:t>resources </a:t>
            </a:r>
            <a:r>
              <a:rPr lang="en-US" sz="2400" dirty="0"/>
              <a:t>will you need to initiate and sustain this intervention?</a:t>
            </a:r>
          </a:p>
        </p:txBody>
      </p:sp>
      <p:pic>
        <p:nvPicPr>
          <p:cNvPr id="2" name="Picture 5" descr="EBI icon">
            <a:extLst>
              <a:ext uri="{FF2B5EF4-FFF2-40B4-BE49-F238E27FC236}">
                <a16:creationId xmlns:a16="http://schemas.microsoft.com/office/drawing/2014/main" id="{45005795-767F-4E10-B68D-8728B2A557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4164" y="353650"/>
            <a:ext cx="1247775" cy="1133475"/>
          </a:xfrm>
          <a:prstGeom prst="rect">
            <a:avLst/>
          </a:prstGeom>
        </p:spPr>
      </p:pic>
      <p:sp>
        <p:nvSpPr>
          <p:cNvPr id="3" name="Title 2">
            <a:extLst>
              <a:ext uri="{FF2B5EF4-FFF2-40B4-BE49-F238E27FC236}">
                <a16:creationId xmlns:a16="http://schemas.microsoft.com/office/drawing/2014/main" id="{29D28268-FC4A-854F-9A2F-245268B22E9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Choosing an EBI </a:t>
            </a:r>
            <a:endParaRPr lang="en-US" sz="3600" dirty="0"/>
          </a:p>
        </p:txBody>
      </p:sp>
    </p:spTree>
    <p:extLst>
      <p:ext uri="{BB962C8B-B14F-4D97-AF65-F5344CB8AC3E}">
        <p14:creationId xmlns:p14="http://schemas.microsoft.com/office/powerpoint/2010/main" val="1965616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a:xfrm>
            <a:off x="457200" y="1600201"/>
            <a:ext cx="7826190" cy="38862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dirty="0"/>
              <a:t>Ask:</a:t>
            </a:r>
          </a:p>
          <a:p>
            <a:pPr marL="417830" lvl="1" indent="-160655">
              <a:lnSpc>
                <a:spcPct val="114999"/>
              </a:lnSpc>
            </a:pPr>
            <a:r>
              <a:rPr lang="en-US" sz="2400" dirty="0"/>
              <a:t>What EBIs might be </a:t>
            </a:r>
            <a:r>
              <a:rPr lang="en-US" sz="2400" b="1" dirty="0">
                <a:solidFill>
                  <a:srgbClr val="0097DA"/>
                </a:solidFill>
              </a:rPr>
              <a:t>valued </a:t>
            </a:r>
            <a:r>
              <a:rPr lang="en-US" sz="2400" dirty="0"/>
              <a:t>in this context?</a:t>
            </a:r>
            <a:endParaRPr lang="en-US" sz="1850" dirty="0"/>
          </a:p>
          <a:p>
            <a:pPr marL="417830" lvl="1" indent="-160655">
              <a:lnSpc>
                <a:spcPct val="114999"/>
              </a:lnSpc>
            </a:pPr>
            <a:r>
              <a:rPr lang="en-US" sz="2400" dirty="0"/>
              <a:t>Does the community/ organization express a </a:t>
            </a:r>
            <a:r>
              <a:rPr lang="en-US" sz="2400" b="1" dirty="0">
                <a:solidFill>
                  <a:srgbClr val="0097DA"/>
                </a:solidFill>
              </a:rPr>
              <a:t>need </a:t>
            </a:r>
            <a:r>
              <a:rPr lang="en-US" sz="2400" dirty="0"/>
              <a:t>for this EBI?</a:t>
            </a:r>
          </a:p>
          <a:p>
            <a:pPr marL="417830" lvl="1" indent="-160655">
              <a:lnSpc>
                <a:spcPct val="114999"/>
              </a:lnSpc>
            </a:pPr>
            <a:r>
              <a:rPr lang="en-US" sz="2400" dirty="0"/>
              <a:t>Are all stakeholders in </a:t>
            </a:r>
            <a:r>
              <a:rPr lang="en-US" sz="2400" b="1" dirty="0">
                <a:solidFill>
                  <a:srgbClr val="0097DA"/>
                </a:solidFill>
              </a:rPr>
              <a:t>agreement </a:t>
            </a:r>
            <a:r>
              <a:rPr lang="en-US" sz="2400" dirty="0"/>
              <a:t>about the degree of fit?</a:t>
            </a:r>
          </a:p>
          <a:p>
            <a:pPr marL="417830" lvl="1" indent="-160655">
              <a:lnSpc>
                <a:spcPct val="114999"/>
              </a:lnSpc>
            </a:pPr>
            <a:r>
              <a:rPr lang="en-US" sz="2400" dirty="0"/>
              <a:t>Is the EBI addressing a </a:t>
            </a:r>
            <a:r>
              <a:rPr lang="en-US" sz="2400" b="1" dirty="0">
                <a:solidFill>
                  <a:srgbClr val="0097DA"/>
                </a:solidFill>
              </a:rPr>
              <a:t>high priority</a:t>
            </a:r>
            <a:r>
              <a:rPr lang="en-US" sz="2400" dirty="0">
                <a:solidFill>
                  <a:srgbClr val="00B0F0"/>
                </a:solidFill>
              </a:rPr>
              <a:t> </a:t>
            </a:r>
            <a:r>
              <a:rPr lang="en-US" sz="2400" dirty="0"/>
              <a:t>of your organization?</a:t>
            </a:r>
          </a:p>
        </p:txBody>
      </p:sp>
      <p:pic>
        <p:nvPicPr>
          <p:cNvPr id="2" name="Picture 5" descr="CFIR icon">
            <a:extLst>
              <a:ext uri="{FF2B5EF4-FFF2-40B4-BE49-F238E27FC236}">
                <a16:creationId xmlns:a16="http://schemas.microsoft.com/office/drawing/2014/main" id="{B6C7AD4D-6921-4D39-9D40-7BE7A0EDA8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3410" y="304033"/>
            <a:ext cx="1438275" cy="847725"/>
          </a:xfrm>
          <a:prstGeom prst="rect">
            <a:avLst/>
          </a:prstGeom>
        </p:spPr>
      </p:pic>
      <p:sp>
        <p:nvSpPr>
          <p:cNvPr id="5" name="Title 4">
            <a:extLst>
              <a:ext uri="{FF2B5EF4-FFF2-40B4-BE49-F238E27FC236}">
                <a16:creationId xmlns:a16="http://schemas.microsoft.com/office/drawing/2014/main" id="{ACC2A343-86A5-FA48-98E1-A578A4C148D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Assess Contextual Fit</a:t>
            </a:r>
            <a:endParaRPr lang="en-US" sz="3600" dirty="0"/>
          </a:p>
        </p:txBody>
      </p:sp>
    </p:spTree>
    <p:extLst>
      <p:ext uri="{BB962C8B-B14F-4D97-AF65-F5344CB8AC3E}">
        <p14:creationId xmlns:p14="http://schemas.microsoft.com/office/powerpoint/2010/main" val="4183198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5F02A4-D0A3-E747-B6EF-A77F288379CF}"/>
              </a:ext>
            </a:extLst>
          </p:cNvPr>
          <p:cNvSpPr>
            <a:spLocks noGrp="1"/>
          </p:cNvSpPr>
          <p:nvPr>
            <p:ph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71450" indent="-171450">
              <a:lnSpc>
                <a:spcPct val="150000"/>
              </a:lnSpc>
            </a:pPr>
            <a:r>
              <a:rPr lang="en-US" sz="1600" dirty="0">
                <a:hlinkClick r:id="rId3"/>
              </a:rPr>
              <a:t>The Community Guide</a:t>
            </a:r>
            <a:endParaRPr lang="en-US" sz="1600" dirty="0"/>
          </a:p>
          <a:p>
            <a:pPr marL="171450" indent="-171450">
              <a:lnSpc>
                <a:spcPct val="150000"/>
              </a:lnSpc>
            </a:pPr>
            <a:r>
              <a:rPr lang="en-US" sz="1600" dirty="0">
                <a:hlinkClick r:id="rId4"/>
              </a:rPr>
              <a:t>National Cancer Institute Evidence-Based Cancer Control Programs (EBCCP)</a:t>
            </a:r>
            <a:endParaRPr lang="en-US" sz="1600" dirty="0"/>
          </a:p>
          <a:p>
            <a:pPr marL="171450" indent="-171450"/>
            <a:r>
              <a:rPr lang="en-US" sz="1600" dirty="0"/>
              <a:t>Steele, B. C., Rose., J. M., </a:t>
            </a:r>
            <a:r>
              <a:rPr lang="en-US" sz="1600" dirty="0" err="1"/>
              <a:t>Chovnick</a:t>
            </a:r>
            <a:r>
              <a:rPr lang="en-US" sz="1600" dirty="0"/>
              <a:t>, G., Townsend, J. S., </a:t>
            </a:r>
            <a:r>
              <a:rPr lang="en-US" sz="1600" dirty="0" err="1"/>
              <a:t>Stockmyer</a:t>
            </a:r>
            <a:r>
              <a:rPr lang="en-US" sz="1600" dirty="0"/>
              <a:t>, C. K., Fonseka, J., &amp; Richardson, L. C. (2016). Use of evidence-based practices and resources among Comprehensive Cancer Control Programs. </a:t>
            </a:r>
            <a:r>
              <a:rPr lang="en-US" sz="1600" i="1" dirty="0"/>
              <a:t>Journal of Public Health Management and Practice, 21</a:t>
            </a:r>
            <a:r>
              <a:rPr lang="en-US" sz="1600" dirty="0"/>
              <a:t>(5). </a:t>
            </a:r>
            <a:r>
              <a:rPr lang="en-US" sz="1600" dirty="0" err="1"/>
              <a:t>doi</a:t>
            </a:r>
            <a:r>
              <a:rPr lang="en-US" sz="1600" dirty="0"/>
              <a:t>: 10.1097/PHH.0000000000000053.</a:t>
            </a:r>
          </a:p>
          <a:p>
            <a:pPr marL="192405" indent="-192405">
              <a:lnSpc>
                <a:spcPct val="114999"/>
              </a:lnSpc>
              <a:spcAft>
                <a:spcPts val="500"/>
              </a:spcAft>
            </a:pPr>
            <a:r>
              <a:rPr lang="en-US" sz="1600" dirty="0">
                <a:sym typeface="Georgia"/>
                <a:hlinkClick r:id="rId5"/>
              </a:rPr>
              <a:t>University of Iowa Hospitals and Clinics: Evidence-Based Practices</a:t>
            </a:r>
            <a:endParaRPr lang="en-US" sz="1600" dirty="0">
              <a:solidFill>
                <a:srgbClr val="4597A0"/>
              </a:solidFill>
            </a:endParaRPr>
          </a:p>
          <a:p>
            <a:pPr marL="192405" indent="-192405">
              <a:lnSpc>
                <a:spcPct val="114999"/>
              </a:lnSpc>
              <a:spcAft>
                <a:spcPts val="500"/>
              </a:spcAft>
            </a:pPr>
            <a:r>
              <a:rPr lang="en-US" sz="1600" dirty="0">
                <a:hlinkClick r:id="rId6"/>
              </a:rPr>
              <a:t>US Preventive Services Task Force: The Clinical Guide to Preventive Services</a:t>
            </a:r>
            <a:endParaRPr lang="en-US" sz="1600" dirty="0"/>
          </a:p>
        </p:txBody>
      </p:sp>
      <p:sp>
        <p:nvSpPr>
          <p:cNvPr id="3" name="Title 2">
            <a:extLst>
              <a:ext uri="{FF2B5EF4-FFF2-40B4-BE49-F238E27FC236}">
                <a16:creationId xmlns:a16="http://schemas.microsoft.com/office/drawing/2014/main" id="{B4A7CFB8-2391-C440-B401-BC5911A3703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Tools and Supplemental Resources</a:t>
            </a:r>
          </a:p>
        </p:txBody>
      </p:sp>
    </p:spTree>
    <p:extLst>
      <p:ext uri="{BB962C8B-B14F-4D97-AF65-F5344CB8AC3E}">
        <p14:creationId xmlns:p14="http://schemas.microsoft.com/office/powerpoint/2010/main" val="1808277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0FA73-C975-D34E-92C4-3757FCFC5107}"/>
              </a:ext>
            </a:extLst>
          </p:cNvPr>
          <p:cNvSpPr>
            <a:spLocks noGrp="1"/>
          </p:cNvSpPr>
          <p:nvPr>
            <p:ph idx="1"/>
          </p:nvPr>
        </p:nvSpPr>
        <p:spPr/>
        <p:txBody>
          <a:bodyPr>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20000"/>
              </a:lnSpc>
              <a:buNone/>
            </a:pPr>
            <a:r>
              <a:rPr lang="en-US" sz="4800" dirty="0"/>
              <a:t>Agency for Healthcare Research and Quality. (2014). </a:t>
            </a:r>
            <a:r>
              <a:rPr lang="en-US" sz="4800" i="1" dirty="0"/>
              <a:t>Guide to clinical preventive services</a:t>
            </a:r>
            <a:r>
              <a:rPr lang="en-US" sz="4800" dirty="0"/>
              <a:t>.</a:t>
            </a:r>
          </a:p>
          <a:p>
            <a:pPr marL="0" indent="0">
              <a:lnSpc>
                <a:spcPct val="120000"/>
              </a:lnSpc>
              <a:buNone/>
            </a:pPr>
            <a:r>
              <a:rPr lang="en-US" sz="4800" dirty="0"/>
              <a:t>    https://www.ahrq.gov/prevention/guidelines/guide/index.html</a:t>
            </a:r>
          </a:p>
          <a:p>
            <a:pPr marL="0" indent="0">
              <a:lnSpc>
                <a:spcPct val="110000"/>
              </a:lnSpc>
              <a:buNone/>
            </a:pPr>
            <a:r>
              <a:rPr lang="en-US" sz="4800" dirty="0"/>
              <a:t>Fernández, M. E., Melvin, C. L., Leeman, J., Ribisl, K. M., Allen, J. D., Kegler, M. C., Bastani, R., Ory, </a:t>
            </a:r>
          </a:p>
          <a:p>
            <a:pPr marL="0" indent="0">
              <a:lnSpc>
                <a:spcPct val="110000"/>
              </a:lnSpc>
              <a:buNone/>
            </a:pPr>
            <a:r>
              <a:rPr lang="en-US" sz="4800" dirty="0"/>
              <a:t>    M. G., Risendal, B. C., Hannon, P. A., Kreuter, M. W., &amp; Hebert, J. R. (2014). The cancer prevention and control     </a:t>
            </a:r>
          </a:p>
          <a:p>
            <a:pPr marL="0" indent="0">
              <a:lnSpc>
                <a:spcPct val="110000"/>
              </a:lnSpc>
              <a:buNone/>
            </a:pPr>
            <a:r>
              <a:rPr lang="en-US" sz="4800" dirty="0"/>
              <a:t>    research network: An interactive systems approach to advancing cancer control implementation </a:t>
            </a:r>
          </a:p>
          <a:p>
            <a:pPr marL="0" indent="0">
              <a:lnSpc>
                <a:spcPct val="110000"/>
              </a:lnSpc>
              <a:buNone/>
            </a:pPr>
            <a:r>
              <a:rPr lang="en-US" sz="4800" dirty="0"/>
              <a:t>    research and practice. </a:t>
            </a:r>
            <a:r>
              <a:rPr lang="en-US" sz="4800" i="1" dirty="0"/>
              <a:t>Cancer Epidemiology, Biomarkers &amp; Prevention, 23</a:t>
            </a:r>
            <a:r>
              <a:rPr lang="en-US" sz="4800" dirty="0"/>
              <a:t>(11), 2512–2521. doi: </a:t>
            </a:r>
          </a:p>
          <a:p>
            <a:pPr marL="0" indent="0">
              <a:lnSpc>
                <a:spcPct val="110000"/>
              </a:lnSpc>
              <a:buNone/>
            </a:pPr>
            <a:r>
              <a:rPr lang="en-US" sz="4800" dirty="0"/>
              <a:t>    10.1158/1055-9965.EPI-14-0097</a:t>
            </a:r>
          </a:p>
          <a:p>
            <a:pPr marL="0" indent="0">
              <a:lnSpc>
                <a:spcPct val="110000"/>
              </a:lnSpc>
              <a:buNone/>
            </a:pPr>
            <a:r>
              <a:rPr lang="en-US" sz="4800" dirty="0"/>
              <a:t>Green, L. W. (2008). Making research relevant: If it is an evidence-based practice, where's the practice-based</a:t>
            </a:r>
          </a:p>
          <a:p>
            <a:pPr marL="0" indent="0">
              <a:lnSpc>
                <a:spcPct val="110000"/>
              </a:lnSpc>
              <a:buNone/>
            </a:pPr>
            <a:r>
              <a:rPr lang="en-US" sz="4800" dirty="0"/>
              <a:t>    evidence? </a:t>
            </a:r>
            <a:r>
              <a:rPr lang="en-US" sz="4800" i="1" dirty="0"/>
              <a:t>Family Practice, 25</a:t>
            </a:r>
            <a:r>
              <a:rPr lang="en-US" sz="4800" dirty="0"/>
              <a:t> Suppl 1:i20-4. doi: 10.1093/fampra/cmn055. Epub 2008 Sep 15.</a:t>
            </a:r>
          </a:p>
          <a:p>
            <a:pPr marL="0" indent="0">
              <a:lnSpc>
                <a:spcPct val="110000"/>
              </a:lnSpc>
              <a:buNone/>
            </a:pPr>
            <a:r>
              <a:rPr lang="en-US" sz="4800" dirty="0"/>
              <a:t>Hannon, P. A., Fernandez, M. E., Williams, R. S., Mullen, P. D., Escoffery, C., Kreuter, M. W., Pfeiffer, D., Kegler, M. </a:t>
            </a:r>
          </a:p>
          <a:p>
            <a:pPr marL="0" indent="0">
              <a:lnSpc>
                <a:spcPct val="110000"/>
              </a:lnSpc>
              <a:buNone/>
            </a:pPr>
            <a:r>
              <a:rPr lang="en-US" sz="4800" dirty="0"/>
              <a:t>    C., Reese, L., Mistry, R., &amp; Bowen, D. J. (2010). Cancer control planners' perceptions and use of evidence</a:t>
            </a:r>
          </a:p>
          <a:p>
            <a:pPr marL="0" indent="0">
              <a:lnSpc>
                <a:spcPct val="110000"/>
              </a:lnSpc>
              <a:buNone/>
            </a:pPr>
            <a:r>
              <a:rPr lang="en-US" sz="4800" dirty="0"/>
              <a:t>    based programs. </a:t>
            </a:r>
            <a:r>
              <a:rPr lang="en-US" sz="4800" i="1" dirty="0"/>
              <a:t>Journal of Public Health Management and Practice, 16</a:t>
            </a:r>
            <a:r>
              <a:rPr lang="en-US" sz="4800" dirty="0"/>
              <a:t>(3), E1–E8.</a:t>
            </a:r>
          </a:p>
          <a:p>
            <a:pPr marL="0" indent="0">
              <a:lnSpc>
                <a:spcPct val="110000"/>
              </a:lnSpc>
              <a:buNone/>
            </a:pPr>
            <a:r>
              <a:rPr lang="en-US" sz="4800" dirty="0"/>
              <a:t>    doi: 10.1097/phh.0b013e3181b3a3b1</a:t>
            </a:r>
          </a:p>
          <a:p>
            <a:pPr marL="0" indent="0">
              <a:lnSpc>
                <a:spcPct val="110000"/>
              </a:lnSpc>
              <a:buNone/>
            </a:pPr>
            <a:r>
              <a:rPr lang="en-US" sz="4800" dirty="0"/>
              <a:t>Jacobs, J. A., Jones, E., Gabella, B. A., Spring, B., &amp; Brownson, R. C. (2012). Tools for implementing an evidence-</a:t>
            </a:r>
          </a:p>
          <a:p>
            <a:pPr marL="0" indent="0">
              <a:lnSpc>
                <a:spcPct val="110000"/>
              </a:lnSpc>
              <a:buNone/>
            </a:pPr>
            <a:r>
              <a:rPr lang="en-US" sz="4800" dirty="0"/>
              <a:t>    based approach in public health practice. </a:t>
            </a:r>
            <a:r>
              <a:rPr lang="en-US" sz="4800" i="1" dirty="0"/>
              <a:t>Preventing Chronic Disease, 9</a:t>
            </a:r>
            <a:r>
              <a:rPr lang="en-US" sz="4800" dirty="0"/>
              <a:t>, E116. doi: 10.5888/pcd9.110324</a:t>
            </a:r>
          </a:p>
          <a:p>
            <a:pPr marL="0" indent="0">
              <a:buNone/>
            </a:pPr>
            <a:r>
              <a:rPr lang="en-US" sz="4800" dirty="0"/>
              <a:t>National Cancer Institute (n.d). </a:t>
            </a:r>
            <a:r>
              <a:rPr lang="en-US" sz="4800" i="1" dirty="0"/>
              <a:t>Evidence-based cancer control programs (EBCCP)</a:t>
            </a:r>
            <a:r>
              <a:rPr lang="en-US" sz="4800" dirty="0"/>
              <a:t>. </a:t>
            </a:r>
          </a:p>
          <a:p>
            <a:pPr marL="0" indent="0">
              <a:buNone/>
            </a:pPr>
            <a:r>
              <a:rPr lang="en-US" sz="4800" dirty="0"/>
              <a:t>     https://ebccp.cancercontrol.cancer.gov/index.do</a:t>
            </a:r>
          </a:p>
          <a:p>
            <a:pPr marL="0" indent="0">
              <a:buNone/>
            </a:pPr>
            <a:r>
              <a:rPr lang="en-US" sz="4800" dirty="0"/>
              <a:t>The Community Guide. (n.d.). </a:t>
            </a:r>
            <a:r>
              <a:rPr lang="en-US" sz="4800" i="1" dirty="0"/>
              <a:t>Search the community guide. </a:t>
            </a:r>
            <a:r>
              <a:rPr lang="en-US" sz="4800" dirty="0"/>
              <a:t>https://www.thecommunityguide.org/search/cancer</a:t>
            </a:r>
          </a:p>
          <a:p>
            <a:pPr marL="0" indent="0">
              <a:buNone/>
            </a:pPr>
            <a:r>
              <a:rPr lang="en-US" sz="4800" dirty="0"/>
              <a:t>University of Washington (n.d). </a:t>
            </a:r>
            <a:r>
              <a:rPr lang="en-US" sz="4800" i="1" dirty="0"/>
              <a:t>Study design</a:t>
            </a:r>
            <a:r>
              <a:rPr lang="en-US" sz="4800" dirty="0"/>
              <a:t>. </a:t>
            </a:r>
          </a:p>
          <a:p>
            <a:pPr marL="0" indent="0">
              <a:buNone/>
            </a:pPr>
            <a:r>
              <a:rPr lang="en-US" sz="4800" dirty="0"/>
              <a:t>     https://impsciuw.org/implementation-science/research/designing-is-research/</a:t>
            </a:r>
          </a:p>
        </p:txBody>
      </p:sp>
      <p:sp>
        <p:nvSpPr>
          <p:cNvPr id="2" name="Title 1">
            <a:extLst>
              <a:ext uri="{FF2B5EF4-FFF2-40B4-BE49-F238E27FC236}">
                <a16:creationId xmlns:a16="http://schemas.microsoft.com/office/drawing/2014/main" id="{7E4BD326-D820-BB4A-997B-112BEE3EF6E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1089791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31EAF6-2EE9-A64F-8A51-FB3C5895AF43}"/>
              </a:ext>
            </a:extLst>
          </p:cNvPr>
          <p:cNvSpPr>
            <a:spLocks noGrp="1"/>
          </p:cNvSpPr>
          <p:nvPr>
            <p:ph sz="half" idx="1"/>
          </p:nvPr>
        </p:nvSpPr>
        <p:spPr>
          <a:xfrm>
            <a:off x="457200" y="1366837"/>
            <a:ext cx="4038600" cy="3886200"/>
          </a:xfrm>
        </p:spPr>
        <p:txBody>
          <a:bodyPr/>
          <a:lstStyle/>
          <a:p>
            <a:pPr marL="0" indent="0">
              <a:lnSpc>
                <a:spcPct val="130000"/>
              </a:lnSpc>
              <a:spcBef>
                <a:spcPts val="0"/>
              </a:spcBef>
              <a:spcAft>
                <a:spcPts val="0"/>
              </a:spcAft>
              <a:buNone/>
            </a:pPr>
            <a:r>
              <a:rPr lang="en-US" sz="2000" b="1" u="sng" dirty="0">
                <a:solidFill>
                  <a:schemeClr val="tx2"/>
                </a:solidFill>
                <a:ea typeface="+mn-lt"/>
                <a:cs typeface="+mn-lt"/>
              </a:rPr>
              <a:t>PI:</a:t>
            </a:r>
          </a:p>
          <a:p>
            <a:pPr marL="0" indent="0">
              <a:lnSpc>
                <a:spcPct val="130000"/>
              </a:lnSpc>
              <a:spcBef>
                <a:spcPts val="0"/>
              </a:spcBef>
              <a:spcAft>
                <a:spcPts val="0"/>
              </a:spcAft>
              <a:buNone/>
            </a:pPr>
            <a:r>
              <a:rPr lang="en-US" sz="2000" dirty="0">
                <a:solidFill>
                  <a:schemeClr val="tx2"/>
                </a:solidFill>
                <a:ea typeface="+mn-lt"/>
                <a:cs typeface="+mn-lt"/>
              </a:rPr>
              <a:t>Mandi L. Pratt-Chapman PhD</a:t>
            </a:r>
          </a:p>
          <a:p>
            <a:pPr marL="0" indent="0">
              <a:lnSpc>
                <a:spcPct val="130000"/>
              </a:lnSpc>
              <a:spcBef>
                <a:spcPts val="0"/>
              </a:spcBef>
              <a:spcAft>
                <a:spcPts val="0"/>
              </a:spcAft>
              <a:buNone/>
            </a:pPr>
            <a:r>
              <a:rPr lang="en-US" sz="2000" b="1" u="sng" dirty="0">
                <a:solidFill>
                  <a:schemeClr val="tx2"/>
                </a:solidFill>
                <a:ea typeface="+mn-lt"/>
                <a:cs typeface="+mn-lt"/>
              </a:rPr>
              <a:t>Staff:   </a:t>
            </a:r>
          </a:p>
          <a:p>
            <a:pPr marL="0" indent="0">
              <a:lnSpc>
                <a:spcPct val="130000"/>
              </a:lnSpc>
              <a:spcBef>
                <a:spcPts val="0"/>
              </a:spcBef>
              <a:spcAft>
                <a:spcPts val="0"/>
              </a:spcAft>
              <a:buNone/>
            </a:pPr>
            <a:r>
              <a:rPr lang="en-US" sz="2000" dirty="0">
                <a:solidFill>
                  <a:schemeClr val="tx2"/>
                </a:solidFill>
                <a:ea typeface="+mn-lt"/>
                <a:cs typeface="+mn-lt"/>
              </a:rPr>
              <a:t>Sarah Adler</a:t>
            </a:r>
          </a:p>
          <a:p>
            <a:pPr marL="0" indent="0">
              <a:lnSpc>
                <a:spcPct val="130000"/>
              </a:lnSpc>
              <a:spcBef>
                <a:spcPts val="0"/>
              </a:spcBef>
              <a:spcAft>
                <a:spcPts val="0"/>
              </a:spcAft>
              <a:buNone/>
            </a:pPr>
            <a:r>
              <a:rPr lang="en-US" sz="2000" dirty="0">
                <a:solidFill>
                  <a:schemeClr val="tx2"/>
                </a:solidFill>
                <a:ea typeface="+mn-lt"/>
                <a:cs typeface="+mn-lt"/>
              </a:rPr>
              <a:t>Joseph Astorino</a:t>
            </a:r>
          </a:p>
          <a:p>
            <a:pPr marL="0" indent="0">
              <a:lnSpc>
                <a:spcPct val="130000"/>
              </a:lnSpc>
              <a:spcBef>
                <a:spcPts val="0"/>
              </a:spcBef>
              <a:spcAft>
                <a:spcPts val="0"/>
              </a:spcAft>
              <a:buNone/>
            </a:pPr>
            <a:r>
              <a:rPr lang="en-US" sz="2000" dirty="0">
                <a:solidFill>
                  <a:schemeClr val="tx2"/>
                </a:solidFill>
                <a:ea typeface="+mn-lt"/>
                <a:cs typeface="+mn-lt"/>
              </a:rPr>
              <a:t>Leila Habib</a:t>
            </a:r>
          </a:p>
          <a:p>
            <a:pPr marL="0" indent="0">
              <a:lnSpc>
                <a:spcPct val="130000"/>
              </a:lnSpc>
              <a:spcBef>
                <a:spcPts val="0"/>
              </a:spcBef>
              <a:spcAft>
                <a:spcPts val="0"/>
              </a:spcAft>
              <a:buNone/>
            </a:pPr>
            <a:r>
              <a:rPr lang="en-US" sz="2000" dirty="0">
                <a:solidFill>
                  <a:schemeClr val="tx2"/>
                </a:solidFill>
                <a:ea typeface="+mn-lt"/>
                <a:cs typeface="+mn-lt"/>
              </a:rPr>
              <a:t>Sarah Kerch</a:t>
            </a:r>
          </a:p>
          <a:p>
            <a:pPr marL="0" indent="0">
              <a:lnSpc>
                <a:spcPct val="130000"/>
              </a:lnSpc>
              <a:spcBef>
                <a:spcPts val="0"/>
              </a:spcBef>
              <a:spcAft>
                <a:spcPts val="0"/>
              </a:spcAft>
              <a:buNone/>
            </a:pPr>
            <a:r>
              <a:rPr lang="en-US" sz="2000" b="1" u="sng" dirty="0">
                <a:solidFill>
                  <a:schemeClr val="tx2"/>
                </a:solidFill>
                <a:ea typeface="+mn-lt"/>
                <a:cs typeface="+mn-lt"/>
              </a:rPr>
              <a:t>Workgroup Members: </a:t>
            </a:r>
          </a:p>
          <a:p>
            <a:pPr marL="0" indent="0">
              <a:lnSpc>
                <a:spcPct val="130000"/>
              </a:lnSpc>
              <a:buNone/>
            </a:pPr>
            <a:r>
              <a:rPr lang="en-US" sz="2000" dirty="0">
                <a:solidFill>
                  <a:schemeClr val="tx1"/>
                </a:solidFill>
              </a:rPr>
              <a:t>Erin Hahn</a:t>
            </a:r>
          </a:p>
          <a:p>
            <a:pPr marL="0" indent="0">
              <a:lnSpc>
                <a:spcPct val="130000"/>
              </a:lnSpc>
              <a:buNone/>
            </a:pPr>
            <a:r>
              <a:rPr lang="en-US" sz="2000" dirty="0">
                <a:solidFill>
                  <a:schemeClr val="tx1"/>
                </a:solidFill>
              </a:rPr>
              <a:t>Kelly Wells Sittig</a:t>
            </a:r>
          </a:p>
        </p:txBody>
      </p:sp>
      <p:sp>
        <p:nvSpPr>
          <p:cNvPr id="2" name="Title 1">
            <a:extLst>
              <a:ext uri="{FF2B5EF4-FFF2-40B4-BE49-F238E27FC236}">
                <a16:creationId xmlns:a16="http://schemas.microsoft.com/office/drawing/2014/main" id="{D5B6FFCE-6FEE-1947-9AAE-6ABEB472C15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Acknowledgments</a:t>
            </a:r>
          </a:p>
        </p:txBody>
      </p:sp>
    </p:spTree>
    <p:extLst>
      <p:ext uri="{BB962C8B-B14F-4D97-AF65-F5344CB8AC3E}">
        <p14:creationId xmlns:p14="http://schemas.microsoft.com/office/powerpoint/2010/main" val="189106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8D8FBFD-051D-A141-BE7D-673A03329B3D}"/>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This session was supported by Cooperative Agreement #NU58DP006461-03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p:txBody>
      </p:sp>
      <p:sp>
        <p:nvSpPr>
          <p:cNvPr id="2" name="Title 1">
            <a:extLst>
              <a:ext uri="{FF2B5EF4-FFF2-40B4-BE49-F238E27FC236}">
                <a16:creationId xmlns:a16="http://schemas.microsoft.com/office/drawing/2014/main" id="{99D94FF0-F101-7840-A3A4-679340366A5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Disclosure</a:t>
            </a:r>
          </a:p>
        </p:txBody>
      </p:sp>
    </p:spTree>
    <p:extLst>
      <p:ext uri="{BB962C8B-B14F-4D97-AF65-F5344CB8AC3E}">
        <p14:creationId xmlns:p14="http://schemas.microsoft.com/office/powerpoint/2010/main" val="314729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42DDD-E6A1-1547-842C-CDE082FBFCA0}"/>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lvl="0" indent="0">
              <a:lnSpc>
                <a:spcPct val="150000"/>
              </a:lnSpc>
              <a:spcAft>
                <a:spcPts val="200"/>
              </a:spcAft>
              <a:buNone/>
            </a:pPr>
            <a:r>
              <a:rPr lang="en-US" sz="2400" dirty="0"/>
              <a:t>Describe sources and examples of evidence-based interventions (EBIs)</a:t>
            </a:r>
          </a:p>
        </p:txBody>
      </p:sp>
      <p:pic>
        <p:nvPicPr>
          <p:cNvPr id="4" name="Picture 4" descr="Books and a laptop on the table">
            <a:extLst>
              <a:ext uri="{FF2B5EF4-FFF2-40B4-BE49-F238E27FC236}">
                <a16:creationId xmlns:a16="http://schemas.microsoft.com/office/drawing/2014/main" id="{9CF5287A-2472-4845-8A73-83F2848D1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178" y="248729"/>
            <a:ext cx="1887188" cy="1254153"/>
          </a:xfrm>
          <a:prstGeom prst="rect">
            <a:avLst/>
          </a:prstGeom>
        </p:spPr>
      </p:pic>
      <p:sp>
        <p:nvSpPr>
          <p:cNvPr id="2" name="Title 1">
            <a:extLst>
              <a:ext uri="{FF2B5EF4-FFF2-40B4-BE49-F238E27FC236}">
                <a16:creationId xmlns:a16="http://schemas.microsoft.com/office/drawing/2014/main" id="{C5DD4533-3232-D540-9895-29A500379ABB}"/>
              </a:ext>
            </a:extLst>
          </p:cNvPr>
          <p:cNvSpPr>
            <a:spLocks noGrp="1"/>
          </p:cNvSpPr>
          <p:nvPr>
            <p:ph type="title"/>
          </p:nvPr>
        </p:nvSpPr>
        <p:spPr>
          <a:xfrm>
            <a:off x="2436419" y="304800"/>
            <a:ext cx="6250381"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Learning Objectives</a:t>
            </a:r>
          </a:p>
        </p:txBody>
      </p:sp>
    </p:spTree>
    <p:extLst>
      <p:ext uri="{BB962C8B-B14F-4D97-AF65-F5344CB8AC3E}">
        <p14:creationId xmlns:p14="http://schemas.microsoft.com/office/powerpoint/2010/main" val="5407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lstStyle/>
          <a:p>
            <a:pPr marL="257175" lvl="1" indent="0">
              <a:lnSpc>
                <a:spcPct val="150000"/>
              </a:lnSpc>
              <a:spcBef>
                <a:spcPts val="0"/>
              </a:spcBef>
              <a:spcAft>
                <a:spcPts val="200"/>
              </a:spcAft>
              <a:buNone/>
            </a:pPr>
            <a:r>
              <a:rPr lang="en-US" sz="2400" dirty="0">
                <a:solidFill>
                  <a:schemeClr val="tx1"/>
                </a:solidFill>
                <a:ea typeface="+mn-lt"/>
                <a:cs typeface="+mn-lt"/>
              </a:rPr>
              <a:t>Introduce landscape of evidence </a:t>
            </a:r>
          </a:p>
        </p:txBody>
      </p:sp>
      <p:pic>
        <p:nvPicPr>
          <p:cNvPr id="5" name="Picture 5" descr="Calendar icon">
            <a:extLst>
              <a:ext uri="{FF2B5EF4-FFF2-40B4-BE49-F238E27FC236}">
                <a16:creationId xmlns:a16="http://schemas.microsoft.com/office/drawing/2014/main" id="{7C111C62-D77A-4D8E-9DFD-8BDEE73DE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114043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64A6473-615E-884B-B023-9D41BC248E49}"/>
              </a:ext>
            </a:extLst>
          </p:cNvPr>
          <p:cNvSpPr txBox="1"/>
          <p:nvPr/>
        </p:nvSpPr>
        <p:spPr>
          <a:xfrm>
            <a:off x="7425707" y="5177896"/>
            <a:ext cx="1911671" cy="498278"/>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kern="0" dirty="0">
                <a:solidFill>
                  <a:srgbClr val="FFFFFF">
                    <a:lumMod val="65000"/>
                  </a:srgbClr>
                </a:solidFill>
              </a:rPr>
              <a:t>Jacobs et al., 2012</a:t>
            </a:r>
            <a:endParaRPr lang="en-US" dirty="0"/>
          </a:p>
          <a:p>
            <a:r>
              <a:rPr lang="en-US" sz="1000" kern="0" dirty="0">
                <a:solidFill>
                  <a:srgbClr val="FFFFFF">
                    <a:lumMod val="65000"/>
                  </a:srgbClr>
                </a:solidFill>
              </a:rPr>
              <a:t>University of Washington, n.d.</a:t>
            </a:r>
          </a:p>
          <a:p>
            <a:pPr algn="r"/>
            <a:endParaRPr lang="en-US" sz="788" kern="0" dirty="0">
              <a:solidFill>
                <a:srgbClr val="FFFFFF">
                  <a:lumMod val="65000"/>
                </a:srgbClr>
              </a:solidFill>
            </a:endParaRPr>
          </a:p>
        </p:txBody>
      </p:sp>
      <p:sp>
        <p:nvSpPr>
          <p:cNvPr id="3" name="TextBox 2">
            <a:extLst>
              <a:ext uri="{FF2B5EF4-FFF2-40B4-BE49-F238E27FC236}">
                <a16:creationId xmlns:a16="http://schemas.microsoft.com/office/drawing/2014/main" id="{220CC512-D619-3546-998F-02122971FE95}"/>
              </a:ext>
            </a:extLst>
          </p:cNvPr>
          <p:cNvSpPr txBox="1"/>
          <p:nvPr/>
        </p:nvSpPr>
        <p:spPr>
          <a:xfrm>
            <a:off x="1983993" y="3713064"/>
            <a:ext cx="5176747" cy="1546577"/>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00" kern="0" dirty="0"/>
              <a:t>Health-focused interventions with </a:t>
            </a:r>
            <a:r>
              <a:rPr lang="en-US" sz="2400" b="1" kern="0" dirty="0">
                <a:solidFill>
                  <a:srgbClr val="0097DA"/>
                </a:solidFill>
              </a:rPr>
              <a:t>evidence demonstrating the ability to change a behavior or outcome</a:t>
            </a:r>
            <a:endParaRPr lang="en-US" sz="2400" dirty="0"/>
          </a:p>
          <a:p>
            <a:pPr algn="ctr"/>
            <a:endParaRPr lang="en-US" sz="2400" kern="0" dirty="0"/>
          </a:p>
        </p:txBody>
      </p:sp>
      <p:pic>
        <p:nvPicPr>
          <p:cNvPr id="9" name="Google Shape;95;p19" descr="List of the following icons: procedures, programs, products, policies, pills, practices and principles">
            <a:extLst>
              <a:ext uri="{FF2B5EF4-FFF2-40B4-BE49-F238E27FC236}">
                <a16:creationId xmlns:a16="http://schemas.microsoft.com/office/drawing/2014/main" id="{89F40B31-8823-EE46-AAFA-CBE289EDF476}"/>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485900" y="2113636"/>
            <a:ext cx="6172200" cy="1291131"/>
          </a:xfrm>
          <a:prstGeom prst="rect">
            <a:avLst/>
          </a:prstGeom>
          <a:noFill/>
          <a:ln>
            <a:solidFill>
              <a:schemeClr val="tx1"/>
            </a:solidFill>
          </a:ln>
        </p:spPr>
      </p:pic>
      <p:pic>
        <p:nvPicPr>
          <p:cNvPr id="5" name="Picture 5" descr="EBI icon">
            <a:extLst>
              <a:ext uri="{FF2B5EF4-FFF2-40B4-BE49-F238E27FC236}">
                <a16:creationId xmlns:a16="http://schemas.microsoft.com/office/drawing/2014/main" id="{C859FDB4-C4F5-46E4-8EB4-AEB9C5D0A1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0671" y="319014"/>
            <a:ext cx="1247775" cy="1133475"/>
          </a:xfrm>
          <a:prstGeom prst="rect">
            <a:avLst/>
          </a:prstGeom>
        </p:spPr>
      </p:pic>
      <p:sp>
        <p:nvSpPr>
          <p:cNvPr id="4" name="Title 3">
            <a:extLst>
              <a:ext uri="{FF2B5EF4-FFF2-40B4-BE49-F238E27FC236}">
                <a16:creationId xmlns:a16="http://schemas.microsoft.com/office/drawing/2014/main" id="{82F16657-79FA-D748-BE69-B7646410CAC0}"/>
              </a:ext>
            </a:extLst>
          </p:cNvPr>
          <p:cNvSpPr>
            <a:spLocks noGrp="1"/>
          </p:cNvSpPr>
          <p:nvPr>
            <p:ph type="title"/>
          </p:nvPr>
        </p:nvSpPr>
        <p:spPr>
          <a:xfrm>
            <a:off x="457200" y="316493"/>
            <a:ext cx="8229600" cy="129501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What are Evidence-Based Interventions (EBIs)?</a:t>
            </a:r>
          </a:p>
        </p:txBody>
      </p:sp>
    </p:spTree>
    <p:extLst>
      <p:ext uri="{BB962C8B-B14F-4D97-AF65-F5344CB8AC3E}">
        <p14:creationId xmlns:p14="http://schemas.microsoft.com/office/powerpoint/2010/main" val="395032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30845DE-3623-425A-B770-94A947743357}"/>
              </a:ext>
            </a:extLst>
          </p:cNvPr>
          <p:cNvSpPr txBox="1">
            <a:spLocks/>
          </p:cNvSpPr>
          <p:nvPr/>
        </p:nvSpPr>
        <p:spPr bwMode="auto">
          <a:xfrm>
            <a:off x="5279243" y="1531199"/>
            <a:ext cx="3013364" cy="3606364"/>
          </a:xfrm>
          <a:prstGeom prst="rect">
            <a:avLst/>
          </a:prstGeom>
          <a:no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rmAutofit fontScale="92500" lnSpcReduction="10000"/>
          </a:bodyPr>
          <a:lstStyle>
            <a:lvl1pPr marL="257175" indent="-257175" algn="l" rtl="0" eaLnBrk="0" fontAlgn="base" hangingPunct="0">
              <a:spcBef>
                <a:spcPct val="20000"/>
              </a:spcBef>
              <a:spcAft>
                <a:spcPct val="0"/>
              </a:spcAft>
              <a:buChar char="•"/>
              <a:defRPr sz="24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8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500">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500">
                <a:solidFill>
                  <a:schemeClr val="tx1">
                    <a:lumMod val="75000"/>
                    <a:lumOff val="25000"/>
                  </a:schemeClr>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buClr>
                <a:srgbClr val="000000"/>
              </a:buClr>
              <a:buNone/>
            </a:pPr>
            <a:endParaRPr lang="en-US" sz="1800" b="1" kern="0" dirty="0">
              <a:solidFill>
                <a:srgbClr val="0097DA"/>
              </a:solidFill>
              <a:latin typeface="Arial"/>
              <a:cs typeface="Arial"/>
            </a:endParaRPr>
          </a:p>
          <a:p>
            <a:pPr marL="0" indent="0" algn="ctr">
              <a:buNone/>
            </a:pPr>
            <a:r>
              <a:rPr lang="en-US" sz="1800" b="1" kern="0" dirty="0">
                <a:solidFill>
                  <a:schemeClr val="tx1"/>
                </a:solidFill>
                <a:latin typeface="Arial"/>
                <a:cs typeface="Arial"/>
              </a:rPr>
              <a:t>Word Bank </a:t>
            </a:r>
            <a:endParaRPr lang="en-US" dirty="0">
              <a:solidFill>
                <a:schemeClr val="tx1"/>
              </a:solidFill>
            </a:endParaRPr>
          </a:p>
          <a:p>
            <a:pPr marL="0" indent="0" algn="ctr">
              <a:buNone/>
            </a:pPr>
            <a:endParaRPr lang="en-US" sz="1800" b="1" kern="0" dirty="0">
              <a:solidFill>
                <a:srgbClr val="0097DA"/>
              </a:solidFill>
              <a:latin typeface="Arial"/>
              <a:sym typeface="Arial"/>
            </a:endParaRPr>
          </a:p>
          <a:p>
            <a:pPr marL="0" indent="0">
              <a:buNone/>
            </a:pPr>
            <a:r>
              <a:rPr lang="en-US" sz="1800" b="1" kern="0" dirty="0">
                <a:solidFill>
                  <a:srgbClr val="0097DA"/>
                </a:solidFill>
                <a:latin typeface="Arial"/>
                <a:sym typeface="Arial"/>
              </a:rPr>
              <a:t>Colorectal cancer early detection pilot program</a:t>
            </a:r>
            <a:endParaRPr lang="en-US" sz="1800" b="1" kern="0" dirty="0">
              <a:solidFill>
                <a:srgbClr val="0097DA"/>
              </a:solidFill>
              <a:latin typeface="Arial"/>
              <a:cs typeface="Arial"/>
            </a:endParaRPr>
          </a:p>
          <a:p>
            <a:pPr marL="0" indent="0">
              <a:buNone/>
            </a:pPr>
            <a:endParaRPr lang="en-US" sz="1800" b="1" kern="0" dirty="0">
              <a:solidFill>
                <a:srgbClr val="0097DA"/>
              </a:solidFill>
              <a:latin typeface="Arial"/>
              <a:cs typeface="Arial"/>
            </a:endParaRPr>
          </a:p>
          <a:p>
            <a:pPr marL="0" indent="0">
              <a:buClr>
                <a:srgbClr val="000000"/>
              </a:buClr>
              <a:buNone/>
            </a:pPr>
            <a:r>
              <a:rPr lang="en-US" sz="1800" b="1" kern="0" dirty="0">
                <a:solidFill>
                  <a:srgbClr val="0097DA"/>
                </a:solidFill>
                <a:latin typeface="Arial"/>
                <a:sym typeface="Arial"/>
              </a:rPr>
              <a:t>Paid time off for screening</a:t>
            </a:r>
            <a:endParaRPr lang="en-US" sz="1800" b="1" kern="0" dirty="0">
              <a:solidFill>
                <a:srgbClr val="0097DA"/>
              </a:solidFill>
              <a:latin typeface="Arial"/>
              <a:cs typeface="Arial"/>
            </a:endParaRPr>
          </a:p>
          <a:p>
            <a:pPr marL="0" indent="0">
              <a:buNone/>
            </a:pPr>
            <a:endParaRPr lang="en-US" sz="1800" b="1" kern="0" dirty="0">
              <a:solidFill>
                <a:srgbClr val="0097DA"/>
              </a:solidFill>
              <a:latin typeface="Arial"/>
              <a:cs typeface="Arial"/>
            </a:endParaRPr>
          </a:p>
          <a:p>
            <a:pPr marL="0" indent="0">
              <a:buNone/>
            </a:pPr>
            <a:r>
              <a:rPr lang="en-US" sz="1800" b="1" kern="0" dirty="0">
                <a:solidFill>
                  <a:srgbClr val="0097DA"/>
                </a:solidFill>
                <a:latin typeface="Arial"/>
                <a:sym typeface="Arial"/>
              </a:rPr>
              <a:t>Coordinating transportation to colorectal cancer screening </a:t>
            </a:r>
            <a:endParaRPr lang="en-US" sz="1800" b="1" kern="0" dirty="0">
              <a:solidFill>
                <a:srgbClr val="0097DA"/>
              </a:solidFill>
              <a:latin typeface="Arial"/>
              <a:cs typeface="Arial"/>
            </a:endParaRPr>
          </a:p>
          <a:p>
            <a:pPr marL="0" indent="0">
              <a:buNone/>
            </a:pPr>
            <a:endParaRPr lang="en-US" sz="1800" b="1" kern="0" dirty="0">
              <a:solidFill>
                <a:srgbClr val="0097DA"/>
              </a:solidFill>
              <a:latin typeface="Arial"/>
              <a:cs typeface="Arial"/>
            </a:endParaRPr>
          </a:p>
          <a:p>
            <a:pPr marL="0" indent="0">
              <a:buNone/>
            </a:pPr>
            <a:r>
              <a:rPr lang="en-US" sz="1800" b="1" kern="0" dirty="0">
                <a:solidFill>
                  <a:srgbClr val="0097DA"/>
                </a:solidFill>
                <a:latin typeface="Arial"/>
                <a:sym typeface="Arial"/>
              </a:rPr>
              <a:t>FLU-FIT Kit</a:t>
            </a:r>
            <a:endParaRPr lang="en-US" sz="1800" b="1" kern="0" dirty="0">
              <a:solidFill>
                <a:srgbClr val="0097DA"/>
              </a:solidFill>
              <a:latin typeface="Arial"/>
              <a:cs typeface="Arial"/>
            </a:endParaRPr>
          </a:p>
          <a:p>
            <a:pPr marL="0" indent="0">
              <a:buNone/>
            </a:pPr>
            <a:endParaRPr lang="en-US" sz="1800" b="1" kern="0" dirty="0">
              <a:solidFill>
                <a:srgbClr val="0097DA"/>
              </a:solidFill>
              <a:latin typeface="Arial"/>
              <a:cs typeface="Arial"/>
            </a:endParaRPr>
          </a:p>
        </p:txBody>
      </p:sp>
      <p:sp>
        <p:nvSpPr>
          <p:cNvPr id="8" name="TextBox 7">
            <a:extLst>
              <a:ext uri="{FF2B5EF4-FFF2-40B4-BE49-F238E27FC236}">
                <a16:creationId xmlns:a16="http://schemas.microsoft.com/office/drawing/2014/main" id="{590B0EF6-7135-3D9A-92DA-E9A828D35CE6}"/>
              </a:ext>
            </a:extLst>
          </p:cNvPr>
          <p:cNvSpPr txBox="1"/>
          <p:nvPr/>
        </p:nvSpPr>
        <p:spPr>
          <a:xfrm>
            <a:off x="1555200" y="3804786"/>
            <a:ext cx="3595856" cy="923330"/>
          </a:xfrm>
          <a:prstGeom prst="rect">
            <a:avLst/>
          </a:prstGeom>
          <a:noFill/>
        </p:spPr>
        <p:txBody>
          <a:bodyPr wrap="none" rtlCol="0">
            <a:spAutoFit/>
          </a:bodyPr>
          <a:lstStyle/>
          <a:p>
            <a:pPr marL="192405" indent="-192405"/>
            <a:r>
              <a:rPr lang="en-US" b="1" kern="0" dirty="0">
                <a:solidFill>
                  <a:srgbClr val="0097DA"/>
                </a:solidFill>
                <a:latin typeface="Arial"/>
                <a:cs typeface="Arial"/>
                <a:sym typeface="Arial"/>
              </a:rPr>
              <a:t>Coordinating transportation to </a:t>
            </a:r>
          </a:p>
          <a:p>
            <a:pPr marL="192405" indent="-192405"/>
            <a:r>
              <a:rPr lang="en-US" b="1" kern="0" dirty="0">
                <a:solidFill>
                  <a:srgbClr val="0097DA"/>
                </a:solidFill>
                <a:latin typeface="Arial"/>
                <a:cs typeface="Arial"/>
                <a:sym typeface="Arial"/>
              </a:rPr>
              <a:t>colorectal cancer screening </a:t>
            </a:r>
            <a:endParaRPr lang="en-US" b="1" kern="0" dirty="0">
              <a:solidFill>
                <a:srgbClr val="0097DA"/>
              </a:solidFill>
              <a:latin typeface="Arial"/>
              <a:cs typeface="Arial"/>
            </a:endParaRPr>
          </a:p>
          <a:p>
            <a:endParaRPr lang="en-US" dirty="0"/>
          </a:p>
        </p:txBody>
      </p:sp>
      <p:sp>
        <p:nvSpPr>
          <p:cNvPr id="7" name="TextBox 6">
            <a:extLst>
              <a:ext uri="{FF2B5EF4-FFF2-40B4-BE49-F238E27FC236}">
                <a16:creationId xmlns:a16="http://schemas.microsoft.com/office/drawing/2014/main" id="{C54D6FF2-A77B-DD96-6833-0788B7C7210E}"/>
              </a:ext>
            </a:extLst>
          </p:cNvPr>
          <p:cNvSpPr txBox="1"/>
          <p:nvPr/>
        </p:nvSpPr>
        <p:spPr>
          <a:xfrm>
            <a:off x="1614383" y="2821388"/>
            <a:ext cx="3477491" cy="923330"/>
          </a:xfrm>
          <a:prstGeom prst="rect">
            <a:avLst/>
          </a:prstGeom>
          <a:noFill/>
        </p:spPr>
        <p:txBody>
          <a:bodyPr wrap="square" rtlCol="0">
            <a:spAutoFit/>
          </a:bodyPr>
          <a:lstStyle/>
          <a:p>
            <a:pPr marL="192405" indent="-192405"/>
            <a:r>
              <a:rPr lang="en-US" b="1" kern="0" dirty="0">
                <a:solidFill>
                  <a:srgbClr val="0097DA"/>
                </a:solidFill>
                <a:latin typeface="Arial"/>
                <a:cs typeface="Arial"/>
                <a:sym typeface="Arial"/>
              </a:rPr>
              <a:t>Colorectal cancer </a:t>
            </a:r>
          </a:p>
          <a:p>
            <a:pPr marL="192405" indent="-192405"/>
            <a:r>
              <a:rPr lang="en-US" b="1" kern="0" dirty="0">
                <a:solidFill>
                  <a:srgbClr val="0097DA"/>
                </a:solidFill>
                <a:latin typeface="Arial"/>
                <a:cs typeface="Arial"/>
                <a:sym typeface="Arial"/>
              </a:rPr>
              <a:t>early detection pilot program</a:t>
            </a:r>
            <a:endParaRPr lang="en-US" b="1" kern="0" dirty="0">
              <a:solidFill>
                <a:srgbClr val="0097DA"/>
              </a:solidFill>
              <a:latin typeface="Arial"/>
              <a:cs typeface="Arial"/>
            </a:endParaRPr>
          </a:p>
          <a:p>
            <a:endParaRPr lang="en-US" dirty="0"/>
          </a:p>
        </p:txBody>
      </p:sp>
      <p:sp>
        <p:nvSpPr>
          <p:cNvPr id="6" name="TextBox 5">
            <a:extLst>
              <a:ext uri="{FF2B5EF4-FFF2-40B4-BE49-F238E27FC236}">
                <a16:creationId xmlns:a16="http://schemas.microsoft.com/office/drawing/2014/main" id="{BEE94864-D520-33FB-B68F-37D73897A136}"/>
              </a:ext>
            </a:extLst>
          </p:cNvPr>
          <p:cNvSpPr txBox="1"/>
          <p:nvPr/>
        </p:nvSpPr>
        <p:spPr>
          <a:xfrm>
            <a:off x="1341974" y="2298526"/>
            <a:ext cx="3095719" cy="369332"/>
          </a:xfrm>
          <a:prstGeom prst="rect">
            <a:avLst/>
          </a:prstGeom>
          <a:noFill/>
        </p:spPr>
        <p:txBody>
          <a:bodyPr wrap="none" rtlCol="0">
            <a:spAutoFit/>
          </a:bodyPr>
          <a:lstStyle/>
          <a:p>
            <a:r>
              <a:rPr lang="en-US" b="1" kern="0" dirty="0">
                <a:solidFill>
                  <a:srgbClr val="0097DA"/>
                </a:solidFill>
                <a:latin typeface="Arial"/>
                <a:cs typeface="Arial"/>
                <a:sym typeface="Arial"/>
              </a:rPr>
              <a:t>Paid time off for screening</a:t>
            </a:r>
            <a:endParaRPr lang="en-US" dirty="0"/>
          </a:p>
        </p:txBody>
      </p:sp>
      <p:sp>
        <p:nvSpPr>
          <p:cNvPr id="5" name="TextBox 4">
            <a:extLst>
              <a:ext uri="{FF2B5EF4-FFF2-40B4-BE49-F238E27FC236}">
                <a16:creationId xmlns:a16="http://schemas.microsoft.com/office/drawing/2014/main" id="{588631E1-5837-5F37-E8FF-058BAEA33159}"/>
              </a:ext>
            </a:extLst>
          </p:cNvPr>
          <p:cNvSpPr txBox="1"/>
          <p:nvPr/>
        </p:nvSpPr>
        <p:spPr>
          <a:xfrm>
            <a:off x="1561612" y="1600911"/>
            <a:ext cx="1428596" cy="369332"/>
          </a:xfrm>
          <a:prstGeom prst="rect">
            <a:avLst/>
          </a:prstGeom>
          <a:noFill/>
        </p:spPr>
        <p:txBody>
          <a:bodyPr wrap="none" rtlCol="0">
            <a:spAutoFit/>
          </a:bodyPr>
          <a:lstStyle/>
          <a:p>
            <a:r>
              <a:rPr lang="en-US" b="1" dirty="0">
                <a:solidFill>
                  <a:srgbClr val="0097DA"/>
                </a:solidFill>
                <a:cs typeface="Arial"/>
                <a:sym typeface="Arial"/>
              </a:rPr>
              <a:t>FLU-FIT Kit</a:t>
            </a:r>
            <a:endParaRPr lang="en-US" dirty="0"/>
          </a:p>
        </p:txBody>
      </p:sp>
      <p:sp>
        <p:nvSpPr>
          <p:cNvPr id="3" name="Content Placeholder 2">
            <a:extLst>
              <a:ext uri="{FF2B5EF4-FFF2-40B4-BE49-F238E27FC236}">
                <a16:creationId xmlns:a16="http://schemas.microsoft.com/office/drawing/2014/main" id="{73E09B15-8603-4A73-B522-E364175F6440}"/>
              </a:ext>
            </a:extLst>
          </p:cNvPr>
          <p:cNvSpPr>
            <a:spLocks noGrp="1"/>
          </p:cNvSpPr>
          <p:nvPr>
            <p:ph idx="1"/>
          </p:nvPr>
        </p:nvSpPr>
        <p:spPr>
          <a:xfrm>
            <a:off x="440847" y="1600201"/>
            <a:ext cx="4585855" cy="3872344"/>
          </a:xfrm>
        </p:spPr>
        <p:txBody>
          <a:bodyPr>
            <a:normAutofit/>
          </a:bodyPr>
          <a:lstStyle/>
          <a:p>
            <a:r>
              <a:rPr lang="en-US" dirty="0"/>
              <a:t>Product:</a:t>
            </a:r>
            <a:endParaRPr lang="en-US" b="1" kern="0" dirty="0">
              <a:solidFill>
                <a:srgbClr val="0097DA"/>
              </a:solidFill>
              <a:latin typeface="Arial"/>
              <a:cs typeface="Arial"/>
            </a:endParaRPr>
          </a:p>
          <a:p>
            <a:pPr marL="0" indent="0">
              <a:buNone/>
            </a:pPr>
            <a:endParaRPr lang="en-US" dirty="0"/>
          </a:p>
          <a:p>
            <a:pPr marL="192405" indent="-192405"/>
            <a:r>
              <a:rPr lang="en-US" dirty="0"/>
              <a:t>Policy: </a:t>
            </a:r>
            <a:endParaRPr lang="en-US" dirty="0">
              <a:cs typeface="Arial"/>
            </a:endParaRPr>
          </a:p>
          <a:p>
            <a:pPr marL="0" indent="0">
              <a:buNone/>
            </a:pPr>
            <a:endParaRPr lang="en-US" dirty="0"/>
          </a:p>
          <a:p>
            <a:pPr marL="192405" indent="-192405"/>
            <a:r>
              <a:rPr lang="en-US" dirty="0"/>
              <a:t>Program:</a:t>
            </a:r>
          </a:p>
          <a:p>
            <a:endParaRPr lang="en-US" dirty="0"/>
          </a:p>
          <a:p>
            <a:pPr marL="192405" indent="-192405"/>
            <a:endParaRPr lang="en-US" dirty="0"/>
          </a:p>
          <a:p>
            <a:pPr marL="192405" indent="-192405"/>
            <a:r>
              <a:rPr lang="en-US" dirty="0"/>
              <a:t>Practice:</a:t>
            </a:r>
          </a:p>
        </p:txBody>
      </p:sp>
      <p:pic>
        <p:nvPicPr>
          <p:cNvPr id="10" name="Picture 7" descr="Word bank lists the following: colorectal cancer early detection pilot program, paid time off for screening, coordinating transportation to colorectal cancer screening and FLU-FIT kit">
            <a:extLst>
              <a:ext uri="{FF2B5EF4-FFF2-40B4-BE49-F238E27FC236}">
                <a16:creationId xmlns:a16="http://schemas.microsoft.com/office/drawing/2014/main" id="{380EBD0A-BAB0-184A-94E2-78E34AD616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26189" y="148259"/>
            <a:ext cx="732061" cy="1349289"/>
          </a:xfrm>
          <a:prstGeom prst="rect">
            <a:avLst/>
          </a:prstGeom>
        </p:spPr>
      </p:pic>
      <p:sp>
        <p:nvSpPr>
          <p:cNvPr id="14" name="Title 13">
            <a:extLst>
              <a:ext uri="{FF2B5EF4-FFF2-40B4-BE49-F238E27FC236}">
                <a16:creationId xmlns:a16="http://schemas.microsoft.com/office/drawing/2014/main" id="{BE29F95E-B311-4140-B50A-52CB47DB9307}"/>
              </a:ext>
            </a:extLst>
          </p:cNvPr>
          <p:cNvSpPr>
            <a:spLocks noGrp="1"/>
          </p:cNvSpPr>
          <p:nvPr>
            <p:ph type="title"/>
          </p:nvPr>
        </p:nvSpPr>
        <p:spPr/>
        <p:txBody>
          <a:bodyPr>
            <a:normAutofit/>
          </a:bodyPr>
          <a:lstStyle/>
          <a:p>
            <a:r>
              <a:rPr lang="en-US" sz="4000" dirty="0">
                <a:solidFill>
                  <a:schemeClr val="tx1">
                    <a:lumMod val="95000"/>
                    <a:lumOff val="5000"/>
                  </a:schemeClr>
                </a:solidFill>
              </a:rPr>
              <a:t>Match the EBI </a:t>
            </a:r>
            <a:br>
              <a:rPr lang="en-US" sz="2400" dirty="0">
                <a:solidFill>
                  <a:schemeClr val="tx1">
                    <a:lumMod val="95000"/>
                    <a:lumOff val="5000"/>
                  </a:schemeClr>
                </a:solidFill>
              </a:rPr>
            </a:br>
            <a:endParaRPr lang="en-US" dirty="0"/>
          </a:p>
        </p:txBody>
      </p:sp>
    </p:spTree>
    <p:extLst>
      <p:ext uri="{BB962C8B-B14F-4D97-AF65-F5344CB8AC3E}">
        <p14:creationId xmlns:p14="http://schemas.microsoft.com/office/powerpoint/2010/main" val="219864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45AAA8-2662-5B4A-8BCB-38E2A8DD3EDF}"/>
              </a:ext>
            </a:extLst>
          </p:cNvPr>
          <p:cNvSpPr txBox="1"/>
          <p:nvPr/>
        </p:nvSpPr>
        <p:spPr>
          <a:xfrm>
            <a:off x="7903627" y="5359842"/>
            <a:ext cx="1315323" cy="223138"/>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kern="0" dirty="0">
                <a:solidFill>
                  <a:srgbClr val="FFFFFF">
                    <a:lumMod val="65000"/>
                  </a:srgbClr>
                </a:solidFill>
              </a:rPr>
              <a:t>Jacobs et al., 2012</a:t>
            </a:r>
            <a:endParaRPr lang="en-US" dirty="0"/>
          </a:p>
        </p:txBody>
      </p:sp>
      <p:pic>
        <p:nvPicPr>
          <p:cNvPr id="2" name="Picture 5" descr="Book icon">
            <a:extLst>
              <a:ext uri="{FF2B5EF4-FFF2-40B4-BE49-F238E27FC236}">
                <a16:creationId xmlns:a16="http://schemas.microsoft.com/office/drawing/2014/main" id="{D57010A6-FA84-4CDC-B15A-B7C2FDA5B6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7852" y="2125096"/>
            <a:ext cx="2427487" cy="2216087"/>
          </a:xfrm>
          <a:prstGeom prst="rect">
            <a:avLst/>
          </a:prstGeom>
        </p:spPr>
      </p:pic>
      <p:sp>
        <p:nvSpPr>
          <p:cNvPr id="5" name="Text Placeholder 4">
            <a:extLst>
              <a:ext uri="{FF2B5EF4-FFF2-40B4-BE49-F238E27FC236}">
                <a16:creationId xmlns:a16="http://schemas.microsoft.com/office/drawing/2014/main" id="{BFE13286-B33D-C14F-A690-9FB11BCE98F8}"/>
              </a:ext>
            </a:extLst>
          </p:cNvPr>
          <p:cNvSpPr>
            <a:spLocks noGrp="1"/>
          </p:cNvSpPr>
          <p:nvPr>
            <p:ph idx="1"/>
          </p:nvPr>
        </p:nvSpPr>
        <p:spPr>
          <a:xfrm>
            <a:off x="457200" y="1600201"/>
            <a:ext cx="6370398" cy="38862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92405" indent="-192405"/>
            <a:r>
              <a:rPr lang="en-US" sz="2400" b="1" dirty="0">
                <a:solidFill>
                  <a:srgbClr val="0097DA"/>
                </a:solidFill>
              </a:rPr>
              <a:t>Systematic review: </a:t>
            </a:r>
            <a:r>
              <a:rPr lang="en-US" sz="2400" dirty="0"/>
              <a:t>Summaries of evidence made up of multiple studies and recommendations </a:t>
            </a:r>
            <a:endParaRPr lang="en-US" dirty="0"/>
          </a:p>
          <a:p>
            <a:endParaRPr lang="en-US" sz="2400" dirty="0">
              <a:solidFill>
                <a:srgbClr val="00B0F0"/>
              </a:solidFill>
            </a:endParaRPr>
          </a:p>
          <a:p>
            <a:pPr marL="192405" indent="-192405"/>
            <a:r>
              <a:rPr lang="en-US" sz="2400" b="1" dirty="0">
                <a:solidFill>
                  <a:srgbClr val="0097DA"/>
                </a:solidFill>
              </a:rPr>
              <a:t>Guideline synthesis: </a:t>
            </a:r>
            <a:r>
              <a:rPr lang="en-US" sz="2400" dirty="0"/>
              <a:t>Synthesis of systematic reviews of research-tested interventions used to help practitioners select interventions for implementation </a:t>
            </a:r>
          </a:p>
        </p:txBody>
      </p:sp>
      <p:sp>
        <p:nvSpPr>
          <p:cNvPr id="3" name="Title 2">
            <a:extLst>
              <a:ext uri="{FF2B5EF4-FFF2-40B4-BE49-F238E27FC236}">
                <a16:creationId xmlns:a16="http://schemas.microsoft.com/office/drawing/2014/main" id="{F96976F4-1396-A145-B114-AE047BE4A465}"/>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What Does Evidence Mean?</a:t>
            </a:r>
            <a:endParaRPr lang="en-US" sz="3600" dirty="0"/>
          </a:p>
        </p:txBody>
      </p:sp>
    </p:spTree>
    <p:extLst>
      <p:ext uri="{BB962C8B-B14F-4D97-AF65-F5344CB8AC3E}">
        <p14:creationId xmlns:p14="http://schemas.microsoft.com/office/powerpoint/2010/main" val="270979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188372-9AFA-5344-9F63-ACAEDCB00EB8}"/>
              </a:ext>
            </a:extLst>
          </p:cNvPr>
          <p:cNvSpPr txBox="1"/>
          <p:nvPr/>
        </p:nvSpPr>
        <p:spPr>
          <a:xfrm>
            <a:off x="8329279" y="5346443"/>
            <a:ext cx="890921" cy="223138"/>
          </a:xfrm>
          <a:prstGeom prst="rect">
            <a:avLst/>
          </a:prstGeom>
          <a:noFill/>
        </p:spPr>
        <p:txBody>
          <a:bodyPr wrap="square" lIns="68580" tIns="34290" rIns="68580" bIns="3429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kern="0" dirty="0">
                <a:solidFill>
                  <a:srgbClr val="FFFFFF">
                    <a:lumMod val="65000"/>
                  </a:srgbClr>
                </a:solidFill>
              </a:rPr>
              <a:t>Green, 2008</a:t>
            </a:r>
            <a:endParaRPr lang="en-US" dirty="0"/>
          </a:p>
        </p:txBody>
      </p:sp>
      <p:pic>
        <p:nvPicPr>
          <p:cNvPr id="4" name="Picture 5" descr="Icon of two people having a conversation">
            <a:extLst>
              <a:ext uri="{FF2B5EF4-FFF2-40B4-BE49-F238E27FC236}">
                <a16:creationId xmlns:a16="http://schemas.microsoft.com/office/drawing/2014/main" id="{2057D4AE-0328-477D-94EE-25A9EF7D3A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1449" y="3823359"/>
            <a:ext cx="1852551" cy="1739243"/>
          </a:xfrm>
          <a:prstGeom prst="rect">
            <a:avLst/>
          </a:prstGeom>
        </p:spPr>
      </p:pic>
      <p:sp>
        <p:nvSpPr>
          <p:cNvPr id="3" name="Content Placeholder 2">
            <a:extLst>
              <a:ext uri="{FF2B5EF4-FFF2-40B4-BE49-F238E27FC236}">
                <a16:creationId xmlns:a16="http://schemas.microsoft.com/office/drawing/2014/main" id="{A277AAE9-1E22-EB48-AC13-642E0D013627}"/>
              </a:ext>
            </a:extLst>
          </p:cNvPr>
          <p:cNvSpPr>
            <a:spLocks noGrp="1"/>
          </p:cNvSpPr>
          <p:nvPr>
            <p:ph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buNone/>
            </a:pPr>
            <a:r>
              <a:rPr lang="en-US" sz="2400" dirty="0"/>
              <a:t>Lived experience matters!</a:t>
            </a:r>
          </a:p>
          <a:p>
            <a:pPr marL="417830" lvl="1" indent="-160655">
              <a:lnSpc>
                <a:spcPct val="150000"/>
              </a:lnSpc>
            </a:pPr>
            <a:r>
              <a:rPr lang="en-US" sz="2400" dirty="0"/>
              <a:t>Practitioners know their patients, context and needs best</a:t>
            </a:r>
          </a:p>
          <a:p>
            <a:pPr marL="0" indent="0">
              <a:lnSpc>
                <a:spcPct val="150000"/>
              </a:lnSpc>
              <a:buNone/>
            </a:pPr>
            <a:r>
              <a:rPr lang="en-US" sz="2400" dirty="0"/>
              <a:t>Two-way flow of knowledge can inform implementation</a:t>
            </a:r>
          </a:p>
          <a:p>
            <a:pPr marL="417195" lvl="1" indent="-160020">
              <a:lnSpc>
                <a:spcPct val="150000"/>
              </a:lnSpc>
            </a:pPr>
            <a:r>
              <a:rPr lang="en-US" sz="2400" dirty="0"/>
              <a:t>Identify rigorous quality improvement efforts</a:t>
            </a:r>
          </a:p>
          <a:p>
            <a:pPr marL="417195" lvl="1" indent="-160020">
              <a:lnSpc>
                <a:spcPct val="150000"/>
              </a:lnSpc>
            </a:pPr>
            <a:r>
              <a:rPr lang="en-US" sz="2400" dirty="0"/>
              <a:t>Get stakeholders involved in evaluation </a:t>
            </a:r>
          </a:p>
          <a:p>
            <a:pPr marL="417195" lvl="1" indent="-160020">
              <a:lnSpc>
                <a:spcPct val="150000"/>
              </a:lnSpc>
            </a:pPr>
            <a:r>
              <a:rPr lang="en-US" sz="2400" dirty="0"/>
              <a:t>Co-create with implementation scientists</a:t>
            </a:r>
          </a:p>
        </p:txBody>
      </p:sp>
      <p:sp>
        <p:nvSpPr>
          <p:cNvPr id="2" name="Title 1">
            <a:extLst>
              <a:ext uri="{FF2B5EF4-FFF2-40B4-BE49-F238E27FC236}">
                <a16:creationId xmlns:a16="http://schemas.microsoft.com/office/drawing/2014/main" id="{209F8262-7937-714A-8DF8-F5A158ABBB29}"/>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Practice-Based Evidence </a:t>
            </a:r>
            <a:endParaRPr lang="en-US" sz="3600" dirty="0"/>
          </a:p>
        </p:txBody>
      </p:sp>
    </p:spTree>
    <p:extLst>
      <p:ext uri="{BB962C8B-B14F-4D97-AF65-F5344CB8AC3E}">
        <p14:creationId xmlns:p14="http://schemas.microsoft.com/office/powerpoint/2010/main" val="4150512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BI icon">
            <a:extLst>
              <a:ext uri="{FF2B5EF4-FFF2-40B4-BE49-F238E27FC236}">
                <a16:creationId xmlns:a16="http://schemas.microsoft.com/office/drawing/2014/main" id="{00104D29-8C09-4126-8379-BBBBF0F8BC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4165" y="4351676"/>
            <a:ext cx="1247775" cy="1133475"/>
          </a:xfrm>
          <a:prstGeom prst="rect">
            <a:avLst/>
          </a:prstGeom>
        </p:spPr>
      </p:pic>
      <p:sp>
        <p:nvSpPr>
          <p:cNvPr id="5" name="Text Placeholder 4">
            <a:extLst>
              <a:ext uri="{FF2B5EF4-FFF2-40B4-BE49-F238E27FC236}">
                <a16:creationId xmlns:a16="http://schemas.microsoft.com/office/drawing/2014/main" id="{945F02A4-D0A3-E747-B6EF-A77F288379CF}"/>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r>
              <a:rPr lang="en-US" sz="2400" dirty="0">
                <a:sym typeface="Times New Roman"/>
              </a:rPr>
              <a:t>The Campbell Corporation</a:t>
            </a:r>
            <a:endParaRPr lang="en-US" sz="2400" dirty="0"/>
          </a:p>
          <a:p>
            <a:pPr marL="0" indent="0">
              <a:buNone/>
            </a:pPr>
            <a:r>
              <a:rPr lang="en-US" sz="2400" dirty="0">
                <a:sym typeface="Times New Roman"/>
              </a:rPr>
              <a:t>	</a:t>
            </a:r>
            <a:r>
              <a:rPr lang="en-US" sz="2400" dirty="0">
                <a:sym typeface="Times New Roman"/>
                <a:hlinkClick r:id="rId4"/>
              </a:rPr>
              <a:t>https://www.campbellcollaboration.org</a:t>
            </a:r>
            <a:endParaRPr lang="en-US" sz="2400" dirty="0"/>
          </a:p>
          <a:p>
            <a:pPr lvl="0"/>
            <a:endParaRPr lang="en-US" sz="2400" dirty="0"/>
          </a:p>
          <a:p>
            <a:pPr lvl="0"/>
            <a:r>
              <a:rPr lang="en-US" sz="2400" dirty="0">
                <a:sym typeface="Times New Roman"/>
              </a:rPr>
              <a:t>Cochrane Effective Practice and Organization of Care</a:t>
            </a:r>
            <a:endParaRPr lang="en-US" sz="2400" dirty="0"/>
          </a:p>
          <a:p>
            <a:pPr marL="0" indent="0">
              <a:buNone/>
            </a:pPr>
            <a:r>
              <a:rPr lang="en-US" sz="2400" dirty="0">
                <a:sym typeface="Times New Roman"/>
              </a:rPr>
              <a:t>	</a:t>
            </a:r>
            <a:r>
              <a:rPr lang="en-US" sz="2400" dirty="0">
                <a:sym typeface="Times New Roman"/>
                <a:hlinkClick r:id="rId5"/>
              </a:rPr>
              <a:t>https://epoc.cochrane.org/</a:t>
            </a:r>
            <a:endParaRPr lang="en-US" sz="2400" dirty="0">
              <a:sym typeface="Times New Roman"/>
            </a:endParaRPr>
          </a:p>
        </p:txBody>
      </p:sp>
      <p:sp>
        <p:nvSpPr>
          <p:cNvPr id="3" name="Title 2">
            <a:extLst>
              <a:ext uri="{FF2B5EF4-FFF2-40B4-BE49-F238E27FC236}">
                <a16:creationId xmlns:a16="http://schemas.microsoft.com/office/drawing/2014/main" id="{8E25751A-BF19-0940-8CD7-AFC31D8D53F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Resources that Synthesize Evidence</a:t>
            </a:r>
          </a:p>
        </p:txBody>
      </p:sp>
    </p:spTree>
    <p:extLst>
      <p:ext uri="{BB962C8B-B14F-4D97-AF65-F5344CB8AC3E}">
        <p14:creationId xmlns:p14="http://schemas.microsoft.com/office/powerpoint/2010/main" val="4730961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2072</Words>
  <Application>Microsoft Macintosh PowerPoint</Application>
  <PresentationFormat>On-screen Show (4:3)</PresentationFormat>
  <Paragraphs>218</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Roboto</vt:lpstr>
      <vt:lpstr>Times New Roman</vt:lpstr>
      <vt:lpstr>Trebuchet MS</vt:lpstr>
      <vt:lpstr>3_Default Design</vt:lpstr>
      <vt:lpstr>3_Default Design</vt:lpstr>
      <vt:lpstr>How to find evidence-based interventions for cancer control</vt:lpstr>
      <vt:lpstr>Disclosure</vt:lpstr>
      <vt:lpstr>Learning Objectives</vt:lpstr>
      <vt:lpstr>Session Agenda</vt:lpstr>
      <vt:lpstr>What are Evidence-Based Interventions (EBIs)?</vt:lpstr>
      <vt:lpstr>Match the EBI  </vt:lpstr>
      <vt:lpstr>What Does Evidence Mean?</vt:lpstr>
      <vt:lpstr>Practice-Based Evidence </vt:lpstr>
      <vt:lpstr>Resources that Synthesize Evidence</vt:lpstr>
      <vt:lpstr>The Community Guide</vt:lpstr>
      <vt:lpstr>The Community Guide</vt:lpstr>
      <vt:lpstr>Guide to Clinical Preventive Services</vt:lpstr>
      <vt:lpstr>Evidence-Based Cancer Control Programs</vt:lpstr>
      <vt:lpstr>Cancer Control Plans and EBIs</vt:lpstr>
      <vt:lpstr>Choosing an EBI </vt:lpstr>
      <vt:lpstr>Assess Contextual Fit</vt:lpstr>
      <vt:lpstr>Tools and Supplemental Resources</vt:lpstr>
      <vt:lpstr>References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Evidence and Theories to Inform Implementation</dc:title>
  <dc:creator>Astorino, Joseph</dc:creator>
  <cp:lastModifiedBy>Rangel, Ruta</cp:lastModifiedBy>
  <cp:revision>318</cp:revision>
  <dcterms:created xsi:type="dcterms:W3CDTF">2021-06-02T18:29:05Z</dcterms:created>
  <dcterms:modified xsi:type="dcterms:W3CDTF">2023-08-21T17:56:18Z</dcterms:modified>
</cp:coreProperties>
</file>