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84" r:id="rId2"/>
    <p:sldMasterId id="2147483674" r:id="rId3"/>
  </p:sldMasterIdLst>
  <p:notesMasterIdLst>
    <p:notesMasterId r:id="rId50"/>
  </p:notesMasterIdLst>
  <p:sldIdLst>
    <p:sldId id="616" r:id="rId4"/>
    <p:sldId id="514" r:id="rId5"/>
    <p:sldId id="618" r:id="rId6"/>
    <p:sldId id="619" r:id="rId7"/>
    <p:sldId id="576" r:id="rId8"/>
    <p:sldId id="518" r:id="rId9"/>
    <p:sldId id="620" r:id="rId10"/>
    <p:sldId id="543" r:id="rId11"/>
    <p:sldId id="621" r:id="rId12"/>
    <p:sldId id="549" r:id="rId13"/>
    <p:sldId id="586" r:id="rId14"/>
    <p:sldId id="689" r:id="rId15"/>
    <p:sldId id="524" r:id="rId16"/>
    <p:sldId id="581" r:id="rId17"/>
    <p:sldId id="582" r:id="rId18"/>
    <p:sldId id="580" r:id="rId19"/>
    <p:sldId id="567" r:id="rId20"/>
    <p:sldId id="566" r:id="rId21"/>
    <p:sldId id="626" r:id="rId22"/>
    <p:sldId id="550" r:id="rId23"/>
    <p:sldId id="525" r:id="rId24"/>
    <p:sldId id="553" r:id="rId25"/>
    <p:sldId id="558" r:id="rId26"/>
    <p:sldId id="528" r:id="rId27"/>
    <p:sldId id="556" r:id="rId28"/>
    <p:sldId id="557" r:id="rId29"/>
    <p:sldId id="563" r:id="rId30"/>
    <p:sldId id="551" r:id="rId31"/>
    <p:sldId id="571" r:id="rId32"/>
    <p:sldId id="569" r:id="rId33"/>
    <p:sldId id="623" r:id="rId34"/>
    <p:sldId id="564" r:id="rId35"/>
    <p:sldId id="555" r:id="rId36"/>
    <p:sldId id="624" r:id="rId37"/>
    <p:sldId id="542" r:id="rId38"/>
    <p:sldId id="572" r:id="rId39"/>
    <p:sldId id="536" r:id="rId40"/>
    <p:sldId id="575" r:id="rId41"/>
    <p:sldId id="552" r:id="rId42"/>
    <p:sldId id="570" r:id="rId43"/>
    <p:sldId id="579" r:id="rId44"/>
    <p:sldId id="544" r:id="rId45"/>
    <p:sldId id="577" r:id="rId46"/>
    <p:sldId id="523" r:id="rId47"/>
    <p:sldId id="546" r:id="rId48"/>
    <p:sldId id="617" r:id="rId49"/>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Roboto" panose="02000000000000000000" pitchFamily="2" charset="0"/>
      <p:regular r:id="rId55"/>
      <p:bold r:id="rId56"/>
      <p:italic r:id="rId57"/>
      <p:boldItalic r:id="rId58"/>
    </p:embeddedFont>
    <p:embeddedFont>
      <p:font typeface="Trebuchet MS" panose="020B070302020209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775F5D-0F27-2569-E326-ACF1DD947815}" name="Rachel Silber" initials="RS" userId="vfpHsaki83kNXZ/f9we9JE9eYLoBTU+mDu2TfYLOwT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ndi Chapman" initials="MC" lastIdx="23" clrIdx="0">
    <p:extLst>
      <p:ext uri="{19B8F6BF-5375-455C-9EA6-DF929625EA0E}">
        <p15:presenceInfo xmlns:p15="http://schemas.microsoft.com/office/powerpoint/2012/main" userId="b976dd98c68ce25e" providerId="Windows Live"/>
      </p:ext>
    </p:extLst>
  </p:cmAuthor>
  <p:cmAuthor id="2" name="Astorino, Joseph" initials="AJ" lastIdx="15" clrIdx="1">
    <p:extLst>
      <p:ext uri="{19B8F6BF-5375-455C-9EA6-DF929625EA0E}">
        <p15:presenceInfo xmlns:p15="http://schemas.microsoft.com/office/powerpoint/2012/main" userId="S::jastorino@gwu.edu::221d1765-a7aa-4f95-893b-bd51be3dd945" providerId="AD"/>
      </p:ext>
    </p:extLst>
  </p:cmAuthor>
  <p:cmAuthor id="3" name="Silber, Rachel" initials="SR" lastIdx="3" clrIdx="2">
    <p:extLst>
      <p:ext uri="{19B8F6BF-5375-455C-9EA6-DF929625EA0E}">
        <p15:presenceInfo xmlns:p15="http://schemas.microsoft.com/office/powerpoint/2012/main" userId="S::rsilber21@gwu.edu::37231c7a-649b-4fee-96c0-e556d61161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p:cViewPr varScale="1">
        <p:scale>
          <a:sx n="110" d="100"/>
          <a:sy n="110" d="100"/>
        </p:scale>
        <p:origin x="1216" y="168"/>
      </p:cViewPr>
      <p:guideLst>
        <p:guide orient="horz" pos="2160"/>
        <p:guide pos="2880"/>
      </p:guideLst>
    </p:cSldViewPr>
  </p:slideViewPr>
  <p:outlineViewPr>
    <p:cViewPr>
      <p:scale>
        <a:sx n="33" d="100"/>
        <a:sy n="33" d="100"/>
      </p:scale>
      <p:origin x="0" y="-1828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1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7.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CE97D-2C29-DA4C-97D9-D85DB5D6AF89}" type="doc">
      <dgm:prSet loTypeId="urn:microsoft.com/office/officeart/2005/8/layout/default" loCatId="" qsTypeId="urn:microsoft.com/office/officeart/2005/8/quickstyle/simple1" qsCatId="simple" csTypeId="urn:microsoft.com/office/officeart/2005/8/colors/accent2_2" csCatId="accent2" phldr="1"/>
      <dgm:spPr/>
      <dgm:t>
        <a:bodyPr/>
        <a:lstStyle/>
        <a:p>
          <a:endParaRPr lang="en-US"/>
        </a:p>
      </dgm:t>
    </dgm:pt>
    <dgm:pt modelId="{D53D6A88-9D48-3C4F-8BF8-D99D09958023}">
      <dgm:prSet phldrT="[Text]"/>
      <dgm:spPr>
        <a:solidFill>
          <a:srgbClr val="0097DA"/>
        </a:solidFill>
      </dgm:spPr>
      <dgm:t>
        <a:bodyPr/>
        <a:lstStyle/>
        <a:p>
          <a:r>
            <a:rPr lang="en-US" dirty="0"/>
            <a:t>SMARTIE Objective: 63%</a:t>
          </a:r>
        </a:p>
      </dgm:t>
    </dgm:pt>
    <dgm:pt modelId="{55A7B9F4-B51D-5749-97FA-D7B6A031FB3A}" type="parTrans" cxnId="{D49DCC3B-3E02-5640-8502-CB2003C9DB91}">
      <dgm:prSet/>
      <dgm:spPr/>
      <dgm:t>
        <a:bodyPr/>
        <a:lstStyle/>
        <a:p>
          <a:endParaRPr lang="en-US"/>
        </a:p>
      </dgm:t>
    </dgm:pt>
    <dgm:pt modelId="{4BD325A9-74B6-DD43-A0AB-FB071904661B}" type="sibTrans" cxnId="{D49DCC3B-3E02-5640-8502-CB2003C9DB91}">
      <dgm:prSet/>
      <dgm:spPr/>
      <dgm:t>
        <a:bodyPr/>
        <a:lstStyle/>
        <a:p>
          <a:endParaRPr lang="en-US"/>
        </a:p>
      </dgm:t>
    </dgm:pt>
    <dgm:pt modelId="{B0A510FC-A2C4-9742-A5C0-990320A6AF4A}">
      <dgm:prSet phldrT="[Text]"/>
      <dgm:spPr>
        <a:solidFill>
          <a:srgbClr val="0097DA"/>
        </a:solidFill>
      </dgm:spPr>
      <dgm:t>
        <a:bodyPr/>
        <a:lstStyle/>
        <a:p>
          <a:r>
            <a:rPr lang="en-US" dirty="0"/>
            <a:t>Actual: 60%</a:t>
          </a:r>
        </a:p>
      </dgm:t>
    </dgm:pt>
    <dgm:pt modelId="{291BE1EB-4EA3-0740-8902-09CCAB78A3D7}" type="parTrans" cxnId="{51761396-CA50-5B43-933D-796D4DEF6715}">
      <dgm:prSet/>
      <dgm:spPr/>
      <dgm:t>
        <a:bodyPr/>
        <a:lstStyle/>
        <a:p>
          <a:endParaRPr lang="en-US"/>
        </a:p>
      </dgm:t>
    </dgm:pt>
    <dgm:pt modelId="{9ADF3B73-E523-C740-BCE7-758D297EE239}" type="sibTrans" cxnId="{51761396-CA50-5B43-933D-796D4DEF6715}">
      <dgm:prSet/>
      <dgm:spPr/>
      <dgm:t>
        <a:bodyPr/>
        <a:lstStyle/>
        <a:p>
          <a:endParaRPr lang="en-US"/>
        </a:p>
      </dgm:t>
    </dgm:pt>
    <dgm:pt modelId="{6DBC440B-73A0-F74E-AD68-BD86FAF3450F}" type="pres">
      <dgm:prSet presAssocID="{353CE97D-2C29-DA4C-97D9-D85DB5D6AF89}" presName="diagram" presStyleCnt="0">
        <dgm:presLayoutVars>
          <dgm:dir/>
          <dgm:resizeHandles val="exact"/>
        </dgm:presLayoutVars>
      </dgm:prSet>
      <dgm:spPr/>
    </dgm:pt>
    <dgm:pt modelId="{57DDCD69-47D3-0F4C-8F70-0E09BC60A035}" type="pres">
      <dgm:prSet presAssocID="{D53D6A88-9D48-3C4F-8BF8-D99D09958023}" presName="node" presStyleLbl="node1" presStyleIdx="0" presStyleCnt="2">
        <dgm:presLayoutVars>
          <dgm:bulletEnabled val="1"/>
        </dgm:presLayoutVars>
      </dgm:prSet>
      <dgm:spPr/>
    </dgm:pt>
    <dgm:pt modelId="{27E5268B-5C79-834E-A8C8-1A2BD3455DFD}" type="pres">
      <dgm:prSet presAssocID="{4BD325A9-74B6-DD43-A0AB-FB071904661B}" presName="sibTrans" presStyleCnt="0"/>
      <dgm:spPr/>
    </dgm:pt>
    <dgm:pt modelId="{47CD4890-B6B1-9E44-AE29-73579F02A016}" type="pres">
      <dgm:prSet presAssocID="{B0A510FC-A2C4-9742-A5C0-990320A6AF4A}" presName="node" presStyleLbl="node1" presStyleIdx="1" presStyleCnt="2">
        <dgm:presLayoutVars>
          <dgm:bulletEnabled val="1"/>
        </dgm:presLayoutVars>
      </dgm:prSet>
      <dgm:spPr/>
    </dgm:pt>
  </dgm:ptLst>
  <dgm:cxnLst>
    <dgm:cxn modelId="{D49DCC3B-3E02-5640-8502-CB2003C9DB91}" srcId="{353CE97D-2C29-DA4C-97D9-D85DB5D6AF89}" destId="{D53D6A88-9D48-3C4F-8BF8-D99D09958023}" srcOrd="0" destOrd="0" parTransId="{55A7B9F4-B51D-5749-97FA-D7B6A031FB3A}" sibTransId="{4BD325A9-74B6-DD43-A0AB-FB071904661B}"/>
    <dgm:cxn modelId="{24AABC67-EFC9-914D-BE1C-837478B99BD4}" type="presOf" srcId="{353CE97D-2C29-DA4C-97D9-D85DB5D6AF89}" destId="{6DBC440B-73A0-F74E-AD68-BD86FAF3450F}" srcOrd="0" destOrd="0" presId="urn:microsoft.com/office/officeart/2005/8/layout/default"/>
    <dgm:cxn modelId="{51761396-CA50-5B43-933D-796D4DEF6715}" srcId="{353CE97D-2C29-DA4C-97D9-D85DB5D6AF89}" destId="{B0A510FC-A2C4-9742-A5C0-990320A6AF4A}" srcOrd="1" destOrd="0" parTransId="{291BE1EB-4EA3-0740-8902-09CCAB78A3D7}" sibTransId="{9ADF3B73-E523-C740-BCE7-758D297EE239}"/>
    <dgm:cxn modelId="{C4975BDB-7F81-9643-B701-D3FD2023CB5F}" type="presOf" srcId="{D53D6A88-9D48-3C4F-8BF8-D99D09958023}" destId="{57DDCD69-47D3-0F4C-8F70-0E09BC60A035}" srcOrd="0" destOrd="0" presId="urn:microsoft.com/office/officeart/2005/8/layout/default"/>
    <dgm:cxn modelId="{C30304EB-7B35-A44C-87CF-774E63D75DBF}" type="presOf" srcId="{B0A510FC-A2C4-9742-A5C0-990320A6AF4A}" destId="{47CD4890-B6B1-9E44-AE29-73579F02A016}" srcOrd="0" destOrd="0" presId="urn:microsoft.com/office/officeart/2005/8/layout/default"/>
    <dgm:cxn modelId="{002B8D5B-E6D0-BF48-BD57-EA8B66F391BC}" type="presParOf" srcId="{6DBC440B-73A0-F74E-AD68-BD86FAF3450F}" destId="{57DDCD69-47D3-0F4C-8F70-0E09BC60A035}" srcOrd="0" destOrd="0" presId="urn:microsoft.com/office/officeart/2005/8/layout/default"/>
    <dgm:cxn modelId="{0F49D7E7-3A2A-5040-AC59-9959DEB3A003}" type="presParOf" srcId="{6DBC440B-73A0-F74E-AD68-BD86FAF3450F}" destId="{27E5268B-5C79-834E-A8C8-1A2BD3455DFD}" srcOrd="1" destOrd="0" presId="urn:microsoft.com/office/officeart/2005/8/layout/default"/>
    <dgm:cxn modelId="{90749DD0-4F7C-5E46-9806-8964327C88C0}" type="presParOf" srcId="{6DBC440B-73A0-F74E-AD68-BD86FAF3450F}" destId="{47CD4890-B6B1-9E44-AE29-73579F02A016}"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DCD69-47D3-0F4C-8F70-0E09BC60A035}">
      <dsp:nvSpPr>
        <dsp:cNvPr id="0" name=""/>
        <dsp:cNvSpPr/>
      </dsp:nvSpPr>
      <dsp:spPr>
        <a:xfrm>
          <a:off x="808" y="113370"/>
          <a:ext cx="3152700" cy="1891620"/>
        </a:xfrm>
        <a:prstGeom prst="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SMARTIE Objective: 63%</a:t>
          </a:r>
        </a:p>
      </dsp:txBody>
      <dsp:txXfrm>
        <a:off x="808" y="113370"/>
        <a:ext cx="3152700" cy="1891620"/>
      </dsp:txXfrm>
    </dsp:sp>
    <dsp:sp modelId="{47CD4890-B6B1-9E44-AE29-73579F02A016}">
      <dsp:nvSpPr>
        <dsp:cNvPr id="0" name=""/>
        <dsp:cNvSpPr/>
      </dsp:nvSpPr>
      <dsp:spPr>
        <a:xfrm>
          <a:off x="3468779" y="113370"/>
          <a:ext cx="3152700" cy="1891620"/>
        </a:xfrm>
        <a:prstGeom prst="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Actual: 60%</a:t>
          </a:r>
        </a:p>
      </dsp:txBody>
      <dsp:txXfrm>
        <a:off x="3468779" y="113370"/>
        <a:ext cx="3152700" cy="18916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Welcome to the Evaluation session of the Base Camp.</a:t>
            </a:r>
          </a:p>
        </p:txBody>
      </p:sp>
    </p:spTree>
    <p:extLst>
      <p:ext uri="{BB962C8B-B14F-4D97-AF65-F5344CB8AC3E}">
        <p14:creationId xmlns:p14="http://schemas.microsoft.com/office/powerpoint/2010/main" val="400550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highlight>
                  <a:srgbClr val="FCFCFC"/>
                </a:highlight>
              </a:rPr>
              <a:t>A framework can help you decide which aspects of implementing an intervention are important to understanding so you can uncover why something worked or didn’t work. </a:t>
            </a:r>
            <a:r>
              <a:rPr lang="en-US" dirty="0"/>
              <a:t>We will introduce RE-AIM here, a very common framework in public health.</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u="sng" dirty="0"/>
              <a:t>(Click)</a:t>
            </a:r>
            <a:endParaRPr lang="en-US" dirty="0"/>
          </a:p>
          <a:p>
            <a:pPr marL="457200" indent="-457200">
              <a:spcAft>
                <a:spcPts val="1000"/>
              </a:spcAft>
              <a:buAutoNum type="arabicPeriod"/>
            </a:pPr>
            <a:r>
              <a:rPr lang="en-US" sz="1100" b="1" dirty="0">
                <a:solidFill>
                  <a:srgbClr val="0097DA"/>
                </a:solidFill>
              </a:rPr>
              <a:t>R stands for Reach, reach </a:t>
            </a:r>
            <a:r>
              <a:rPr lang="en-US" sz="1100" dirty="0"/>
              <a:t>into the population</a:t>
            </a:r>
          </a:p>
          <a:p>
            <a:pPr marL="0" indent="0">
              <a:spcAft>
                <a:spcPts val="1000"/>
              </a:spcAft>
              <a:buFontTx/>
              <a:buNone/>
            </a:pPr>
            <a:r>
              <a:rPr lang="en-US" b="1" u="sng" dirty="0"/>
              <a:t>(Click)</a:t>
            </a:r>
            <a:endParaRPr lang="en-US" dirty="0"/>
          </a:p>
          <a:p>
            <a:pPr marL="457200" indent="-457200">
              <a:spcAft>
                <a:spcPts val="1000"/>
              </a:spcAft>
              <a:buAutoNum type="arabicPeriod"/>
            </a:pPr>
            <a:r>
              <a:rPr lang="en-US" sz="1100" b="1" dirty="0">
                <a:solidFill>
                  <a:srgbClr val="0097DA"/>
                </a:solidFill>
              </a:rPr>
              <a:t>E is for Effectiveness </a:t>
            </a:r>
            <a:r>
              <a:rPr lang="en-US" sz="1100" dirty="0"/>
              <a:t>or efficacy of the intervention</a:t>
            </a:r>
          </a:p>
          <a:p>
            <a:pPr marL="0" indent="0">
              <a:spcAft>
                <a:spcPts val="1000"/>
              </a:spcAft>
              <a:buFontTx/>
              <a:buNone/>
            </a:pPr>
            <a:r>
              <a:rPr lang="en-US" b="1" u="sng" dirty="0"/>
              <a:t>(Click)</a:t>
            </a:r>
            <a:endParaRPr lang="en-US" sz="1100" dirty="0"/>
          </a:p>
          <a:p>
            <a:pPr marL="457200" indent="-457200">
              <a:spcAft>
                <a:spcPts val="1000"/>
              </a:spcAft>
              <a:buAutoNum type="arabicPeriod"/>
            </a:pPr>
            <a:r>
              <a:rPr lang="en-US" sz="1100" b="1" dirty="0">
                <a:solidFill>
                  <a:srgbClr val="0097DA"/>
                </a:solidFill>
              </a:rPr>
              <a:t>A is for Adoption </a:t>
            </a:r>
            <a:r>
              <a:rPr lang="en-US" sz="1100" dirty="0"/>
              <a:t>by settings or staff</a:t>
            </a:r>
          </a:p>
          <a:p>
            <a:pPr marL="0" indent="0">
              <a:spcAft>
                <a:spcPts val="1000"/>
              </a:spcAft>
              <a:buFontTx/>
              <a:buNone/>
            </a:pPr>
            <a:r>
              <a:rPr lang="en-US" b="1" u="sng" dirty="0"/>
              <a:t>(Click)</a:t>
            </a:r>
            <a:endParaRPr lang="en-US" sz="1100" dirty="0"/>
          </a:p>
          <a:p>
            <a:pPr marL="457200" indent="-457200">
              <a:spcAft>
                <a:spcPts val="1000"/>
              </a:spcAft>
              <a:buAutoNum type="arabicPeriod"/>
            </a:pPr>
            <a:r>
              <a:rPr lang="en-US" sz="1100" b="1" dirty="0">
                <a:solidFill>
                  <a:srgbClr val="0097DA"/>
                </a:solidFill>
              </a:rPr>
              <a:t>I is for Implementation </a:t>
            </a:r>
            <a:r>
              <a:rPr lang="en-US" sz="1100" dirty="0"/>
              <a:t>consistency and cost of delivery</a:t>
            </a:r>
          </a:p>
          <a:p>
            <a:pPr marL="0" indent="0">
              <a:spcAft>
                <a:spcPts val="1000"/>
              </a:spcAft>
              <a:buFontTx/>
              <a:buNone/>
            </a:pPr>
            <a:r>
              <a:rPr lang="en-US" b="1" u="sng" dirty="0"/>
              <a:t>(Click)</a:t>
            </a:r>
            <a:endParaRPr lang="en-US" sz="1100" dirty="0"/>
          </a:p>
          <a:p>
            <a:pPr marL="457200" indent="-457200">
              <a:spcAft>
                <a:spcPts val="1000"/>
              </a:spcAft>
              <a:buAutoNum type="arabicPeriod"/>
            </a:pPr>
            <a:r>
              <a:rPr lang="en-US" sz="1100" b="1" dirty="0">
                <a:solidFill>
                  <a:srgbClr val="0097DA"/>
                </a:solidFill>
              </a:rPr>
              <a:t>And M is for Maintenance </a:t>
            </a:r>
            <a:r>
              <a:rPr lang="en-US" sz="1100" dirty="0"/>
              <a:t>of intervention effects in individuals and settings over time</a:t>
            </a:r>
          </a:p>
          <a:p>
            <a:endParaRPr lang="en-US" dirty="0"/>
          </a:p>
        </p:txBody>
      </p:sp>
    </p:spTree>
    <p:extLst>
      <p:ext uri="{BB962C8B-B14F-4D97-AF65-F5344CB8AC3E}">
        <p14:creationId xmlns:p14="http://schemas.microsoft.com/office/powerpoint/2010/main" val="211630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For our case example:</a:t>
            </a:r>
          </a:p>
          <a:p>
            <a:pPr marL="0" indent="0">
              <a:buNone/>
            </a:pPr>
            <a:r>
              <a:rPr lang="en-US" sz="1100" b="1" dirty="0">
                <a:solidFill>
                  <a:schemeClr val="tx2"/>
                </a:solidFill>
              </a:rPr>
              <a:t>The EBI is the: </a:t>
            </a:r>
            <a:r>
              <a:rPr lang="en-US" sz="1100" dirty="0"/>
              <a:t>FLU-Fecal Immunochemical Test (</a:t>
            </a:r>
            <a:r>
              <a:rPr lang="en-US" sz="1100" dirty="0">
                <a:solidFill>
                  <a:srgbClr val="0097DA"/>
                </a:solidFill>
              </a:rPr>
              <a:t>FLU-FIT</a:t>
            </a:r>
            <a:r>
              <a:rPr lang="en-US" sz="1100" dirty="0"/>
              <a:t>)                </a:t>
            </a:r>
            <a:endParaRPr lang="en-US" sz="1100" dirty="0">
              <a:solidFill>
                <a:srgbClr val="00B0F0"/>
              </a:solidFill>
            </a:endParaRPr>
          </a:p>
          <a:p>
            <a:pPr marL="0" indent="0">
              <a:buNone/>
            </a:pPr>
            <a:endParaRPr lang="en-US" sz="1100" dirty="0">
              <a:solidFill>
                <a:schemeClr val="tx2"/>
              </a:solidFill>
            </a:endParaRPr>
          </a:p>
          <a:p>
            <a:pPr marL="0" indent="0">
              <a:buNone/>
            </a:pPr>
            <a:r>
              <a:rPr lang="en-US" sz="1100" b="1" dirty="0">
                <a:solidFill>
                  <a:schemeClr val="tx2"/>
                </a:solidFill>
              </a:rPr>
              <a:t>The Implementation Strategy is the: </a:t>
            </a:r>
            <a:r>
              <a:rPr lang="en-US" sz="1100" dirty="0">
                <a:solidFill>
                  <a:srgbClr val="0097DA"/>
                </a:solidFill>
              </a:rPr>
              <a:t>Train-the-Trainer </a:t>
            </a:r>
            <a:r>
              <a:rPr lang="en-US" sz="1100" dirty="0"/>
              <a:t>for Pharmacists</a:t>
            </a:r>
            <a:endParaRPr lang="en-US" dirty="0"/>
          </a:p>
          <a:p>
            <a:pPr marL="0" indent="0">
              <a:buNone/>
            </a:pPr>
            <a:endParaRPr lang="en-US"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And our SMARTIE Objective is: </a:t>
            </a:r>
            <a:r>
              <a:rPr lang="en-US" sz="1100" dirty="0"/>
              <a:t>Increase colorectal cancer screening among Black residents in Ward 7 of Washington D.C. from 48% to 63% in one year by conducting a train the trainer program with 10 pharmacists across 5 pharmacies and including partnerships with 5 community leaders to overcome institutional racism causing colorectal cancer disparities </a:t>
            </a:r>
          </a:p>
          <a:p>
            <a:pPr marL="0" indent="0">
              <a:buNone/>
            </a:pPr>
            <a:endParaRPr lang="en-US" dirty="0"/>
          </a:p>
        </p:txBody>
      </p:sp>
    </p:spTree>
    <p:extLst>
      <p:ext uri="{BB962C8B-B14F-4D97-AF65-F5344CB8AC3E}">
        <p14:creationId xmlns:p14="http://schemas.microsoft.com/office/powerpoint/2010/main" val="114375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work through matching the SMARTIE criteria with the objective.</a:t>
            </a:r>
          </a:p>
          <a:p>
            <a:r>
              <a:rPr lang="en-US" dirty="0"/>
              <a:t>To start, “Specific…” (go through the list) </a:t>
            </a:r>
            <a:r>
              <a:rPr lang="en-US" b="1" u="sng" dirty="0"/>
              <a:t>(Click)</a:t>
            </a:r>
            <a:endParaRPr lang="en-US" dirty="0"/>
          </a:p>
        </p:txBody>
      </p:sp>
    </p:spTree>
    <p:extLst>
      <p:ext uri="{BB962C8B-B14F-4D97-AF65-F5344CB8AC3E}">
        <p14:creationId xmlns:p14="http://schemas.microsoft.com/office/powerpoint/2010/main" val="68985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Each of the aspects of RE-AIM can be addressed using several relatively simple techniques I will speak about next.</a:t>
            </a:r>
          </a:p>
          <a:p>
            <a:r>
              <a:rPr lang="en-US" dirty="0"/>
              <a:t>These are just models of tracking tools used to teach – you might want to add more detail or less.</a:t>
            </a:r>
          </a:p>
          <a:p>
            <a:endParaRPr lang="en-US" dirty="0"/>
          </a:p>
        </p:txBody>
      </p:sp>
    </p:spTree>
    <p:extLst>
      <p:ext uri="{BB962C8B-B14F-4D97-AF65-F5344CB8AC3E}">
        <p14:creationId xmlns:p14="http://schemas.microsoft.com/office/powerpoint/2010/main" val="258652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Some elements of your evaluation to consider:</a:t>
            </a:r>
          </a:p>
          <a:p>
            <a:r>
              <a:rPr lang="en-US" dirty="0"/>
              <a:t>The kits themselves and the intake forms.</a:t>
            </a:r>
          </a:p>
        </p:txBody>
      </p:sp>
    </p:spTree>
    <p:extLst>
      <p:ext uri="{BB962C8B-B14F-4D97-AF65-F5344CB8AC3E}">
        <p14:creationId xmlns:p14="http://schemas.microsoft.com/office/powerpoint/2010/main" val="321063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Also, Tracking Logs for evaluating the adoption of the program by pharmacists and the training program for pharmacists.</a:t>
            </a:r>
          </a:p>
        </p:txBody>
      </p:sp>
    </p:spTree>
    <p:extLst>
      <p:ext uri="{BB962C8B-B14F-4D97-AF65-F5344CB8AC3E}">
        <p14:creationId xmlns:p14="http://schemas.microsoft.com/office/powerpoint/2010/main" val="1897755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Remember that early on, we spoke about the case study context being that the Federally Qualified Health Center was too overwhelmed to take on a new screening program at the moment.  This choice of partnering with pharmacies came with one weakness being a lack of baseline screening rate data.  </a:t>
            </a:r>
          </a:p>
        </p:txBody>
      </p:sp>
    </p:spTree>
    <p:extLst>
      <p:ext uri="{BB962C8B-B14F-4D97-AF65-F5344CB8AC3E}">
        <p14:creationId xmlns:p14="http://schemas.microsoft.com/office/powerpoint/2010/main" val="342117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Remember to reflect on equity early on in the process.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How would you evaluate if your intervention moved the needle on health equity? You can ask yourself and your team: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u="sng" dirty="0"/>
              <a:t>(Click)</a:t>
            </a:r>
            <a:endParaRPr lang="en-US" dirty="0"/>
          </a:p>
          <a:p>
            <a:pPr marL="457200" indent="-457200">
              <a:spcAft>
                <a:spcPts val="1000"/>
              </a:spcAft>
              <a:buAutoNum type="arabicPeriod"/>
            </a:pPr>
            <a:r>
              <a:rPr lang="en-US" sz="2400" dirty="0"/>
              <a:t>Who was included as the </a:t>
            </a:r>
            <a:r>
              <a:rPr lang="en-US" sz="2400" b="1" dirty="0">
                <a:solidFill>
                  <a:srgbClr val="0097DA"/>
                </a:solidFill>
              </a:rPr>
              <a:t>Population(s) of Focus</a:t>
            </a:r>
            <a:r>
              <a:rPr lang="en-US" sz="2400" dirty="0"/>
              <a:t>? </a:t>
            </a:r>
            <a:r>
              <a:rPr lang="en-US" b="1" u="sng" dirty="0"/>
              <a:t>(Click)</a:t>
            </a:r>
            <a:endParaRPr lang="en-US" dirty="0"/>
          </a:p>
          <a:p>
            <a:pPr marL="457200" lvl="0" indent="-457200">
              <a:spcAft>
                <a:spcPts val="1000"/>
              </a:spcAft>
              <a:buAutoNum type="arabicPeriod"/>
            </a:pPr>
            <a:r>
              <a:rPr lang="en-US" sz="2400" dirty="0"/>
              <a:t>How did your project consider the </a:t>
            </a:r>
            <a:r>
              <a:rPr lang="en-US" sz="2400" b="1" dirty="0">
                <a:solidFill>
                  <a:srgbClr val="0097DA"/>
                </a:solidFill>
              </a:rPr>
              <a:t>history </a:t>
            </a:r>
            <a:r>
              <a:rPr lang="en-US" sz="2400" dirty="0"/>
              <a:t>of the issue within the community?  </a:t>
            </a:r>
            <a:r>
              <a:rPr lang="en-US" sz="2400" b="1" u="sng" dirty="0"/>
              <a:t>(Click)</a:t>
            </a:r>
            <a:endParaRPr lang="en-US" sz="2400" dirty="0"/>
          </a:p>
          <a:p>
            <a:pPr marL="457200" indent="-457200">
              <a:spcAft>
                <a:spcPts val="1000"/>
              </a:spcAft>
              <a:buAutoNum type="arabicPeriod"/>
            </a:pPr>
            <a:r>
              <a:rPr lang="en-US" sz="2400" dirty="0"/>
              <a:t>How was the Population(s) of Focus:  </a:t>
            </a:r>
            <a:r>
              <a:rPr lang="en-US" sz="2400" b="1" u="sng" dirty="0"/>
              <a:t>(Click)</a:t>
            </a:r>
            <a:endParaRPr lang="en-US" sz="2400" dirty="0"/>
          </a:p>
          <a:p>
            <a:pPr lvl="2">
              <a:spcAft>
                <a:spcPts val="1000"/>
              </a:spcAft>
            </a:pPr>
            <a:r>
              <a:rPr lang="en-US" sz="2400" b="1" dirty="0">
                <a:solidFill>
                  <a:srgbClr val="0097DA"/>
                </a:solidFill>
              </a:rPr>
              <a:t>Affected</a:t>
            </a:r>
            <a:r>
              <a:rPr lang="en-US" sz="2400" dirty="0"/>
              <a:t>? </a:t>
            </a:r>
          </a:p>
          <a:p>
            <a:pPr lvl="2">
              <a:spcAft>
                <a:spcPts val="1000"/>
              </a:spcAft>
            </a:pPr>
            <a:r>
              <a:rPr lang="en-US" sz="2400" b="1" dirty="0">
                <a:solidFill>
                  <a:srgbClr val="0097DA"/>
                </a:solidFill>
              </a:rPr>
              <a:t>Engaged </a:t>
            </a:r>
            <a:r>
              <a:rPr lang="en-US" sz="2400" dirty="0"/>
              <a:t>in the planning?</a:t>
            </a:r>
          </a:p>
          <a:p>
            <a:pPr lvl="2">
              <a:spcAft>
                <a:spcPts val="1000"/>
              </a:spcAft>
            </a:pPr>
            <a:r>
              <a:rPr lang="en-US" sz="2400" dirty="0"/>
              <a:t>Included in the </a:t>
            </a:r>
            <a:r>
              <a:rPr lang="en-US" sz="2400" b="1" dirty="0">
                <a:solidFill>
                  <a:srgbClr val="0097DA"/>
                </a:solidFill>
              </a:rPr>
              <a:t>dissemination </a:t>
            </a:r>
            <a:r>
              <a:rPr lang="en-US" sz="2400" dirty="0"/>
              <a:t>of results?</a:t>
            </a:r>
          </a:p>
          <a:p>
            <a:pPr lvl="2">
              <a:spcAft>
                <a:spcPts val="1000"/>
              </a:spcAft>
            </a:pPr>
            <a:endParaRPr lang="en-US" sz="2400" dirty="0"/>
          </a:p>
          <a:p>
            <a:pPr lvl="2">
              <a:spcAft>
                <a:spcPts val="1000"/>
              </a:spcAft>
            </a:pPr>
            <a:r>
              <a:rPr lang="en-US" sz="2400" dirty="0"/>
              <a:t>You can also reflect on who wasn’t involved in this specific project but should be included now that we know what we know.</a:t>
            </a:r>
          </a:p>
        </p:txBody>
      </p:sp>
    </p:spTree>
    <p:extLst>
      <p:ext uri="{BB962C8B-B14F-4D97-AF65-F5344CB8AC3E}">
        <p14:creationId xmlns:p14="http://schemas.microsoft.com/office/powerpoint/2010/main" val="98228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None/>
            </a:pPr>
            <a:r>
              <a:rPr lang="en-US" sz="2400" dirty="0"/>
              <a:t>Also, some some more complex questions should be asked.</a:t>
            </a:r>
          </a:p>
          <a:p>
            <a:pPr marL="0" indent="0">
              <a:spcAft>
                <a:spcPts val="1000"/>
              </a:spcAft>
              <a:buNone/>
            </a:pPr>
            <a:r>
              <a:rPr lang="en-US" sz="2400" dirty="0"/>
              <a:t>You can ask: how did the initiative:</a:t>
            </a:r>
            <a:endParaRPr lang="en-US" dirty="0"/>
          </a:p>
          <a:p>
            <a:pPr marL="556895" lvl="1" indent="-213995">
              <a:spcAft>
                <a:spcPts val="1000"/>
              </a:spcAft>
            </a:pPr>
            <a:r>
              <a:rPr lang="en-US" sz="2400" dirty="0"/>
              <a:t>Remove unfair </a:t>
            </a:r>
            <a:r>
              <a:rPr lang="en-US" sz="2400" dirty="0">
                <a:solidFill>
                  <a:schemeClr val="tx2"/>
                </a:solidFill>
              </a:rPr>
              <a:t>social, economic, or environmental disadvantages </a:t>
            </a:r>
            <a:r>
              <a:rPr lang="en-US" sz="2400" dirty="0"/>
              <a:t>for certain groups?</a:t>
            </a:r>
            <a:endParaRPr lang="en-US" dirty="0"/>
          </a:p>
          <a:p>
            <a:pPr marL="556895" lvl="1" indent="-213995">
              <a:spcAft>
                <a:spcPts val="1000"/>
              </a:spcAft>
            </a:pPr>
            <a:r>
              <a:rPr lang="en-US" sz="2400" dirty="0"/>
              <a:t>Increa</a:t>
            </a:r>
            <a:r>
              <a:rPr lang="en-US" sz="2400" dirty="0">
                <a:solidFill>
                  <a:schemeClr val="tx2"/>
                </a:solidFill>
              </a:rPr>
              <a:t>se access to resources or opportunities?</a:t>
            </a:r>
            <a:endParaRPr lang="en-US" sz="1850" dirty="0">
              <a:solidFill>
                <a:schemeClr val="tx2"/>
              </a:solidFill>
            </a:endParaRPr>
          </a:p>
          <a:p>
            <a:pPr marL="556895" lvl="1" indent="-213995">
              <a:spcAft>
                <a:spcPts val="1000"/>
              </a:spcAft>
            </a:pPr>
            <a:r>
              <a:rPr lang="en-US" sz="2400" dirty="0">
                <a:solidFill>
                  <a:schemeClr val="tx2"/>
                </a:solidFill>
              </a:rPr>
              <a:t>Strengthen support systems?</a:t>
            </a:r>
            <a:endParaRPr lang="en-US" sz="1850" dirty="0">
              <a:solidFill>
                <a:schemeClr val="tx2"/>
              </a:solidFill>
            </a:endParaRPr>
          </a:p>
          <a:p>
            <a:pPr marL="556895" lvl="1" indent="-213995">
              <a:spcAft>
                <a:spcPts val="1000"/>
              </a:spcAft>
            </a:pPr>
            <a:r>
              <a:rPr lang="en-US" sz="2400" dirty="0">
                <a:solidFill>
                  <a:schemeClr val="tx2"/>
                </a:solidFill>
              </a:rPr>
              <a:t>Reduce bias and discriminatory actions among providers?</a:t>
            </a:r>
            <a:endParaRPr lang="en-US" sz="1850" dirty="0">
              <a:solidFill>
                <a:schemeClr val="tx2"/>
              </a:solidFill>
            </a:endParaRPr>
          </a:p>
          <a:p>
            <a:pPr marL="556895" lvl="1" indent="-213995">
              <a:spcAft>
                <a:spcPts val="1000"/>
              </a:spcAft>
            </a:pPr>
            <a:r>
              <a:rPr lang="en-US" sz="2400" dirty="0">
                <a:solidFill>
                  <a:schemeClr val="tx2"/>
                </a:solidFill>
              </a:rPr>
              <a:t>Increase skills and abilities?</a:t>
            </a:r>
            <a:endParaRPr lang="en-US" sz="1850" dirty="0">
              <a:solidFill>
                <a:schemeClr val="tx2"/>
              </a:solidFill>
            </a:endParaRPr>
          </a:p>
          <a:p>
            <a:endParaRPr lang="en-US" dirty="0"/>
          </a:p>
        </p:txBody>
      </p:sp>
    </p:spTree>
    <p:extLst>
      <p:ext uri="{BB962C8B-B14F-4D97-AF65-F5344CB8AC3E}">
        <p14:creationId xmlns:p14="http://schemas.microsoft.com/office/powerpoint/2010/main" val="1981628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000000"/>
              </a:buClr>
              <a:buSzPts val="1100"/>
              <a:buFont typeface="Arial,Sans-Serif"/>
              <a:buChar char="•"/>
              <a:tabLst/>
              <a:defRPr/>
            </a:pPr>
            <a:endParaRPr lang="en-US" b="1" dirty="0"/>
          </a:p>
          <a:p>
            <a:pPr marL="285750" indent="-285750">
              <a:buFont typeface="Arial,Sans-Serif"/>
              <a:buChar char="•"/>
            </a:pPr>
            <a:r>
              <a:rPr lang="en-US" dirty="0"/>
              <a:t>What does RE-AIM stand for? </a:t>
            </a:r>
          </a:p>
          <a:p>
            <a:pPr marL="285750" indent="-285750">
              <a:buFont typeface="Arial,Sans-Serif"/>
              <a:buChar char="•"/>
            </a:pPr>
            <a:r>
              <a:rPr lang="en-US" dirty="0"/>
              <a:t>What do you think the R in RE-AIM stands for?</a:t>
            </a:r>
          </a:p>
          <a:p>
            <a:pPr>
              <a:buNone/>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315783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sz="1100" dirty="0"/>
              <a:t>This session was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p14="http://schemas.microsoft.com/office/powerpoint/2010/main" val="1160008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Reach examines</a:t>
            </a:r>
          </a:p>
          <a:p>
            <a:pPr lvl="1"/>
            <a:r>
              <a:rPr lang="en-US" dirty="0"/>
              <a:t>Characteristics for eligibility in program/population of focus</a:t>
            </a:r>
          </a:p>
          <a:p>
            <a:pPr lvl="1"/>
            <a:r>
              <a:rPr lang="en-US" dirty="0"/>
              <a:t>Characteristics of participants in program: age, race, gender/gender identity, sexual orientation</a:t>
            </a:r>
          </a:p>
          <a:p>
            <a:pPr lvl="1"/>
            <a:r>
              <a:rPr lang="en-US" dirty="0"/>
              <a:t>Characteristics of participants compared to non-participants</a:t>
            </a:r>
          </a:p>
          <a:p>
            <a:pPr lvl="1"/>
            <a:r>
              <a:rPr lang="en-US" dirty="0"/>
              <a:t>Understanding why some people participate and others do not</a:t>
            </a:r>
          </a:p>
          <a:p>
            <a:endParaRPr lang="en-US" dirty="0"/>
          </a:p>
        </p:txBody>
      </p:sp>
    </p:spTree>
    <p:extLst>
      <p:ext uri="{BB962C8B-B14F-4D97-AF65-F5344CB8AC3E}">
        <p14:creationId xmlns:p14="http://schemas.microsoft.com/office/powerpoint/2010/main" val="3080647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 tracking log example is shown here.  Based on your eligibility criteria, you might track race, gender/gender identity, and sexual orientation for example.  </a:t>
            </a:r>
          </a:p>
        </p:txBody>
      </p:sp>
    </p:spTree>
    <p:extLst>
      <p:ext uri="{BB962C8B-B14F-4D97-AF65-F5344CB8AC3E}">
        <p14:creationId xmlns:p14="http://schemas.microsoft.com/office/powerpoint/2010/main" val="135645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Here is an intake form or survey (paper or electronic) to collect demographic information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Reminder that we are still talking about the case example so remember these are examples and not specifically what you have to be doing in your projects!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For example, you may be interested in screening for social determinants of health and want to include questions related to housing instability, food insecurity, employment status, and transportation challenges.</a:t>
            </a:r>
          </a:p>
          <a:p>
            <a:endParaRPr lang="en-US" dirty="0"/>
          </a:p>
        </p:txBody>
      </p:sp>
    </p:spTree>
    <p:extLst>
      <p:ext uri="{BB962C8B-B14F-4D97-AF65-F5344CB8AC3E}">
        <p14:creationId xmlns:p14="http://schemas.microsoft.com/office/powerpoint/2010/main" val="890638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Here is a Tracking log example: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Here you see year 1 with 501 Black individuals screened and year 2 at 871 showing an increase</a:t>
            </a:r>
          </a:p>
          <a:p>
            <a:endParaRPr lang="en-US" dirty="0"/>
          </a:p>
        </p:txBody>
      </p:sp>
    </p:spTree>
    <p:extLst>
      <p:ext uri="{BB962C8B-B14F-4D97-AF65-F5344CB8AC3E}">
        <p14:creationId xmlns:p14="http://schemas.microsoft.com/office/powerpoint/2010/main" val="1455442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Focus Groups can uncover the reason why some returned the kits and others did not.  </a:t>
            </a:r>
          </a:p>
          <a:p>
            <a:endParaRPr lang="en-US" dirty="0"/>
          </a:p>
          <a:p>
            <a:r>
              <a:rPr lang="en-US" dirty="0"/>
              <a:t>Next slide--What do you think the E in RE-AIM stands for?</a:t>
            </a:r>
          </a:p>
        </p:txBody>
      </p:sp>
    </p:spTree>
    <p:extLst>
      <p:ext uri="{BB962C8B-B14F-4D97-AF65-F5344CB8AC3E}">
        <p14:creationId xmlns:p14="http://schemas.microsoft.com/office/powerpoint/2010/main" val="122574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2400" dirty="0"/>
              <a:t>Effectiveness gauges: </a:t>
            </a:r>
          </a:p>
          <a:p>
            <a:pPr>
              <a:spcAft>
                <a:spcPts val="1000"/>
              </a:spcAft>
            </a:pPr>
            <a:r>
              <a:rPr lang="en-US" sz="2400" dirty="0"/>
              <a:t>Percent of people screened by program compared to SMARTIE objective</a:t>
            </a:r>
            <a:endParaRPr lang="en-US" dirty="0"/>
          </a:p>
          <a:p>
            <a:pPr>
              <a:spcAft>
                <a:spcPts val="1000"/>
              </a:spcAft>
            </a:pPr>
            <a:r>
              <a:rPr lang="en-US" sz="2400" dirty="0"/>
              <a:t>Did your FLU-FIT program achieve your objective?  </a:t>
            </a:r>
          </a:p>
          <a:p>
            <a:pPr marL="556895" lvl="1" indent="-213995">
              <a:spcAft>
                <a:spcPts val="1000"/>
              </a:spcAft>
            </a:pPr>
            <a:r>
              <a:rPr lang="en-US" sz="2400" dirty="0"/>
              <a:t>How close did you get?</a:t>
            </a:r>
          </a:p>
          <a:p>
            <a:pPr>
              <a:spcAft>
                <a:spcPts val="1000"/>
              </a:spcAft>
            </a:pPr>
            <a:r>
              <a:rPr lang="en-US" sz="2400" dirty="0"/>
              <a:t>How confident can you be about the results?</a:t>
            </a:r>
          </a:p>
          <a:p>
            <a:pPr>
              <a:spcAft>
                <a:spcPts val="1000"/>
              </a:spcAft>
            </a:pPr>
            <a:r>
              <a:rPr lang="en-US" sz="2400" dirty="0"/>
              <a:t>Measure of service and patient outcomes</a:t>
            </a:r>
          </a:p>
          <a:p>
            <a:pPr>
              <a:spcAft>
                <a:spcPts val="1000"/>
              </a:spcAft>
            </a:pPr>
            <a:r>
              <a:rPr lang="en-US" sz="2400" dirty="0"/>
              <a:t>Who stayed involved and completed the program?</a:t>
            </a:r>
          </a:p>
          <a:p>
            <a:endParaRPr lang="en-US" dirty="0"/>
          </a:p>
        </p:txBody>
      </p:sp>
    </p:spTree>
    <p:extLst>
      <p:ext uri="{BB962C8B-B14F-4D97-AF65-F5344CB8AC3E}">
        <p14:creationId xmlns:p14="http://schemas.microsoft.com/office/powerpoint/2010/main" val="332764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Here is the area of the Tracking log where you can see effectiveness data: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One pharmacy was able to share data with an insurance company to gather the 48% baseline rate for returning CRC FLU-FIT Kits among their patients before the intervention (i.e. before there was a pharmacy partnership program).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Tree>
    <p:extLst>
      <p:ext uri="{BB962C8B-B14F-4D97-AF65-F5344CB8AC3E}">
        <p14:creationId xmlns:p14="http://schemas.microsoft.com/office/powerpoint/2010/main" val="2119798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percentage of people being screened have increased, but the project did not reach goal-it was very close though!  </a:t>
            </a:r>
          </a:p>
          <a:p>
            <a:endParaRPr lang="en-US" dirty="0"/>
          </a:p>
          <a:p>
            <a:r>
              <a:rPr lang="en-US" dirty="0"/>
              <a:t>Next, we are going to focus on the second aspect of the objective, that of reaching 10 pharmacies.</a:t>
            </a:r>
          </a:p>
          <a:p>
            <a:r>
              <a:rPr lang="en-US" dirty="0"/>
              <a:t>What do you think the A in RE-AIM stands for?</a:t>
            </a:r>
          </a:p>
        </p:txBody>
      </p:sp>
    </p:spTree>
    <p:extLst>
      <p:ext uri="{BB962C8B-B14F-4D97-AF65-F5344CB8AC3E}">
        <p14:creationId xmlns:p14="http://schemas.microsoft.com/office/powerpoint/2010/main" val="847195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dirty="0"/>
              <a:t>Adoption: is the </a:t>
            </a:r>
            <a:r>
              <a:rPr lang="en-US" b="0" i="0" u="none" strike="noStrike" dirty="0">
                <a:solidFill>
                  <a:srgbClr val="000000"/>
                </a:solidFill>
                <a:effectLst/>
              </a:rPr>
              <a:t>decision to make full use of an innovation, intervention, or program as the best course of action available. </a:t>
            </a:r>
            <a:endParaRPr lang="en-US" sz="1100" dirty="0"/>
          </a:p>
          <a:p>
            <a:r>
              <a:rPr lang="en-US" sz="1100" dirty="0"/>
              <a:t>Some ways to think about this include:</a:t>
            </a:r>
          </a:p>
          <a:p>
            <a:pPr lvl="1"/>
            <a:r>
              <a:rPr lang="en-US" sz="1100" dirty="0"/>
              <a:t>Penetration: Percent of pharmacies approached that participate</a:t>
            </a:r>
          </a:p>
          <a:p>
            <a:pPr lvl="1"/>
            <a:r>
              <a:rPr lang="en-US" sz="1100" dirty="0"/>
              <a:t>Characteristics of participating vs. non-participating pharmacies</a:t>
            </a:r>
          </a:p>
          <a:p>
            <a:pPr lvl="1"/>
            <a:r>
              <a:rPr lang="en-US" sz="1100" dirty="0"/>
              <a:t>Percentage of pharmacists invited that participate</a:t>
            </a:r>
          </a:p>
          <a:p>
            <a:pPr lvl="1"/>
            <a:r>
              <a:rPr lang="en-US" sz="1100" dirty="0"/>
              <a:t>Why did some pharmacies (and pharmacists) not participate?</a:t>
            </a:r>
          </a:p>
          <a:p>
            <a:pPr lvl="1"/>
            <a:r>
              <a:rPr lang="en-US" sz="1100" dirty="0"/>
              <a:t>Pharmacies excluded for any reason </a:t>
            </a:r>
          </a:p>
          <a:p>
            <a:endParaRPr lang="en-US" dirty="0"/>
          </a:p>
        </p:txBody>
      </p:sp>
    </p:spTree>
    <p:extLst>
      <p:ext uri="{BB962C8B-B14F-4D97-AF65-F5344CB8AC3E}">
        <p14:creationId xmlns:p14="http://schemas.microsoft.com/office/powerpoint/2010/main" val="3316905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 map is shown here of Ward 7 Pharmacies.</a:t>
            </a:r>
          </a:p>
        </p:txBody>
      </p:sp>
    </p:spTree>
    <p:extLst>
      <p:ext uri="{BB962C8B-B14F-4D97-AF65-F5344CB8AC3E}">
        <p14:creationId xmlns:p14="http://schemas.microsoft.com/office/powerpoint/2010/main" val="126526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Our main learning objectives are to describe a</a:t>
            </a:r>
            <a:r>
              <a:rPr lang="en-US" sz="1100" dirty="0"/>
              <a:t> framework's use in evaluation and to explore and identify measurable outcomes of implementation quality.</a:t>
            </a:r>
            <a:endParaRPr lang="en-US" dirty="0"/>
          </a:p>
          <a:p>
            <a:endParaRPr lang="en-US" dirty="0"/>
          </a:p>
        </p:txBody>
      </p:sp>
    </p:spTree>
    <p:extLst>
      <p:ext uri="{BB962C8B-B14F-4D97-AF65-F5344CB8AC3E}">
        <p14:creationId xmlns:p14="http://schemas.microsoft.com/office/powerpoint/2010/main" val="554907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You can see here the percent of pharmacies and pharmacists trained.  This penetration metric can help us understand the degree of adoption of the program.</a:t>
            </a:r>
          </a:p>
          <a:p>
            <a:r>
              <a:rPr lang="en-US" dirty="0"/>
              <a:t>What do you think the I in RE-AIM stands for?</a:t>
            </a:r>
          </a:p>
        </p:txBody>
      </p:sp>
    </p:spTree>
    <p:extLst>
      <p:ext uri="{BB962C8B-B14F-4D97-AF65-F5344CB8AC3E}">
        <p14:creationId xmlns:p14="http://schemas.microsoft.com/office/powerpoint/2010/main" val="1032603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a:lnSpc>
                <a:spcPct val="100000"/>
              </a:lnSpc>
              <a:spcBef>
                <a:spcPts val="0"/>
              </a:spcBef>
              <a:spcAft>
                <a:spcPts val="0"/>
              </a:spcAft>
              <a:buClr>
                <a:srgbClr val="000000"/>
              </a:buClr>
              <a:buSzPts val="1100"/>
              <a:buFont typeface="Arial"/>
              <a:buChar char="●"/>
              <a:tabLst/>
              <a:defRPr/>
            </a:pPr>
            <a:r>
              <a:rPr lang="en-US" dirty="0"/>
              <a:t>Next, we will look at how to evaluate the implementation process itself, rather than the EBI.</a:t>
            </a:r>
          </a:p>
        </p:txBody>
      </p:sp>
    </p:spTree>
    <p:extLst>
      <p:ext uri="{BB962C8B-B14F-4D97-AF65-F5344CB8AC3E}">
        <p14:creationId xmlns:p14="http://schemas.microsoft.com/office/powerpoint/2010/main" val="2384302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For this example, our hypothetical implementation team chose to use strategies to educate pharmacists. Specifically, they used the concept of a Peer Training Program. The five tactics listed here were used in the implementation intervention approach.</a:t>
            </a:r>
          </a:p>
        </p:txBody>
      </p:sp>
    </p:spTree>
    <p:extLst>
      <p:ext uri="{BB962C8B-B14F-4D97-AF65-F5344CB8AC3E}">
        <p14:creationId xmlns:p14="http://schemas.microsoft.com/office/powerpoint/2010/main" val="2657976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1100" dirty="0"/>
              <a:t>Some questions to ask about evaluating the implementation of the intervention: </a:t>
            </a:r>
            <a:r>
              <a:rPr lang="en-US" b="1" u="sng" dirty="0"/>
              <a:t>(Click)</a:t>
            </a:r>
            <a:endParaRPr lang="en-US" sz="1100" dirty="0"/>
          </a:p>
          <a:p>
            <a:pPr lvl="1">
              <a:spcAft>
                <a:spcPts val="1000"/>
              </a:spcAft>
            </a:pPr>
            <a:r>
              <a:rPr lang="en-US" sz="1100" dirty="0"/>
              <a:t>How </a:t>
            </a:r>
            <a:r>
              <a:rPr lang="en-US" sz="1100" dirty="0">
                <a:solidFill>
                  <a:srgbClr val="0097DA"/>
                </a:solidFill>
              </a:rPr>
              <a:t>acceptable/appropriate</a:t>
            </a:r>
            <a:r>
              <a:rPr lang="en-US" sz="1100" dirty="0"/>
              <a:t> is the FLU-FIT intervention for this population? </a:t>
            </a:r>
            <a:r>
              <a:rPr lang="en-US" b="1" u="sng" dirty="0"/>
              <a:t>(Click)</a:t>
            </a:r>
            <a:endParaRPr lang="en-US" dirty="0"/>
          </a:p>
          <a:p>
            <a:pPr lvl="1">
              <a:spcAft>
                <a:spcPts val="1000"/>
              </a:spcAft>
            </a:pPr>
            <a:r>
              <a:rPr lang="en-US" sz="1100" dirty="0"/>
              <a:t>How </a:t>
            </a:r>
            <a:r>
              <a:rPr lang="en-US" sz="1100" dirty="0">
                <a:solidFill>
                  <a:srgbClr val="0097DA"/>
                </a:solidFill>
              </a:rPr>
              <a:t>feasible </a:t>
            </a:r>
            <a:r>
              <a:rPr lang="en-US" sz="1100" dirty="0"/>
              <a:t>is the FLU-FIT intervention for pharmacists to deliver? </a:t>
            </a:r>
            <a:r>
              <a:rPr lang="en-US" b="1" u="sng" dirty="0"/>
              <a:t>(Click)</a:t>
            </a:r>
            <a:endParaRPr lang="en-US" sz="1100" dirty="0"/>
          </a:p>
          <a:p>
            <a:pPr lvl="1">
              <a:spcAft>
                <a:spcPts val="1000"/>
              </a:spcAft>
            </a:pPr>
            <a:r>
              <a:rPr lang="en-US" sz="1100" dirty="0">
                <a:solidFill>
                  <a:srgbClr val="0097DA"/>
                </a:solidFill>
              </a:rPr>
              <a:t>Fidelity:</a:t>
            </a:r>
            <a:r>
              <a:rPr lang="en-US" sz="1100" dirty="0">
                <a:solidFill>
                  <a:srgbClr val="00B0F0"/>
                </a:solidFill>
              </a:rPr>
              <a:t> </a:t>
            </a:r>
            <a:r>
              <a:rPr lang="en-US" sz="1100" dirty="0"/>
              <a:t>To what extent did pharmacists implement the protocol as instructed? How consistently is the protocol followed? </a:t>
            </a:r>
            <a:r>
              <a:rPr lang="en-US" b="1" u="sng" dirty="0"/>
              <a:t>(Click)</a:t>
            </a:r>
            <a:endParaRPr lang="en-US" sz="1100" dirty="0"/>
          </a:p>
          <a:p>
            <a:pPr lvl="1">
              <a:spcAft>
                <a:spcPts val="1000"/>
              </a:spcAft>
            </a:pPr>
            <a:r>
              <a:rPr lang="en-US" sz="1100" dirty="0"/>
              <a:t>What </a:t>
            </a:r>
            <a:r>
              <a:rPr lang="en-US" sz="1100" dirty="0">
                <a:solidFill>
                  <a:srgbClr val="0097DA"/>
                </a:solidFill>
              </a:rPr>
              <a:t>adaptations</a:t>
            </a:r>
            <a:r>
              <a:rPr lang="en-US" sz="1100" dirty="0"/>
              <a:t> were made to the protocol?  When and why were they made?  By whom? </a:t>
            </a:r>
            <a:r>
              <a:rPr lang="en-US" b="1" u="sng" dirty="0"/>
              <a:t>(Click)</a:t>
            </a:r>
            <a:endParaRPr lang="en-US" sz="1100" dirty="0"/>
          </a:p>
          <a:p>
            <a:pPr lvl="1">
              <a:spcAft>
                <a:spcPts val="1000"/>
              </a:spcAft>
            </a:pPr>
            <a:r>
              <a:rPr lang="en-US" sz="1100" dirty="0"/>
              <a:t>How much additional </a:t>
            </a:r>
            <a:r>
              <a:rPr lang="en-US" sz="1100" dirty="0">
                <a:solidFill>
                  <a:srgbClr val="0097DA"/>
                </a:solidFill>
              </a:rPr>
              <a:t>time </a:t>
            </a:r>
            <a:r>
              <a:rPr lang="en-US" sz="1100" dirty="0"/>
              <a:t>did the program take compared to time typically needed to vaccinate a patient? How much does that extra time </a:t>
            </a:r>
            <a:r>
              <a:rPr lang="en-US" sz="1100" dirty="0">
                <a:solidFill>
                  <a:srgbClr val="0097DA"/>
                </a:solidFill>
              </a:rPr>
              <a:t>cost </a:t>
            </a:r>
            <a:r>
              <a:rPr lang="en-US" sz="1100" dirty="0"/>
              <a:t>to the pharmacy? </a:t>
            </a:r>
            <a:r>
              <a:rPr lang="en-US" b="1" u="sng" dirty="0"/>
              <a:t>(Click)</a:t>
            </a: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Tree>
    <p:extLst>
      <p:ext uri="{BB962C8B-B14F-4D97-AF65-F5344CB8AC3E}">
        <p14:creationId xmlns:p14="http://schemas.microsoft.com/office/powerpoint/2010/main" val="1156609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Here is an example of a way to measure feasibility.  This survey could be given to pharmacists and asks them to confirm their level of agreement with some statements.</a:t>
            </a:r>
          </a:p>
          <a:p>
            <a:r>
              <a:rPr lang="en-US" dirty="0"/>
              <a:t>For example: Our pharmacy is equipped to carry out the FLU-FIT program.</a:t>
            </a:r>
          </a:p>
        </p:txBody>
      </p:sp>
    </p:spTree>
    <p:extLst>
      <p:ext uri="{BB962C8B-B14F-4D97-AF65-F5344CB8AC3E}">
        <p14:creationId xmlns:p14="http://schemas.microsoft.com/office/powerpoint/2010/main" val="3380146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None/>
            </a:pPr>
            <a:r>
              <a:rPr lang="en-US" sz="2000" dirty="0"/>
              <a:t>Understanding the degree to which an intervention is </a:t>
            </a:r>
            <a:r>
              <a:rPr lang="en-US" sz="2000" dirty="0">
                <a:solidFill>
                  <a:srgbClr val="0097DA"/>
                </a:solidFill>
              </a:rPr>
              <a:t>implemented as intended is important.</a:t>
            </a:r>
          </a:p>
          <a:p>
            <a:pPr marL="556895" lvl="1" indent="-213995">
              <a:spcAft>
                <a:spcPts val="1000"/>
              </a:spcAft>
            </a:pPr>
            <a:r>
              <a:rPr lang="en-US" sz="2000" dirty="0"/>
              <a:t>You could review a fidelity checklist with pharmacists shortly after the training</a:t>
            </a:r>
          </a:p>
          <a:p>
            <a:pPr marL="556895" lvl="1" indent="-213995">
              <a:spcAft>
                <a:spcPts val="1000"/>
              </a:spcAft>
            </a:pPr>
            <a:r>
              <a:rPr lang="en-US" sz="2000" dirty="0"/>
              <a:t>You could host a focus group with trained pharmacists. This might ask:</a:t>
            </a:r>
          </a:p>
          <a:p>
            <a:pPr lvl="2">
              <a:spcAft>
                <a:spcPts val="1000"/>
              </a:spcAft>
            </a:pPr>
            <a:r>
              <a:rPr lang="en-US" sz="2000" dirty="0"/>
              <a:t>What adaptations were needed? Why? When? By whom? </a:t>
            </a:r>
          </a:p>
          <a:p>
            <a:pPr lvl="2">
              <a:spcAft>
                <a:spcPts val="1000"/>
              </a:spcAft>
            </a:pPr>
            <a:r>
              <a:rPr lang="en-US" sz="2000" dirty="0"/>
              <a:t>What were patient reactions to receiving the FIT kit?</a:t>
            </a:r>
          </a:p>
          <a:p>
            <a:pPr lvl="2">
              <a:spcAft>
                <a:spcPts val="1000"/>
              </a:spcAft>
            </a:pPr>
            <a:r>
              <a:rPr lang="en-US" sz="2000" dirty="0"/>
              <a:t>How much extra time did it take you on average?</a:t>
            </a:r>
          </a:p>
          <a:p>
            <a:pPr lvl="2">
              <a:spcAft>
                <a:spcPts val="1000"/>
              </a:spcAft>
            </a:pPr>
            <a:r>
              <a:rPr lang="en-US" sz="2000" dirty="0"/>
              <a:t>How consistently were you able to implement the protocol?</a:t>
            </a:r>
          </a:p>
          <a:p>
            <a:endParaRPr lang="en-US" dirty="0"/>
          </a:p>
          <a:p>
            <a:r>
              <a:rPr lang="en-US" dirty="0"/>
              <a:t>What do you think the M in RE-AIM stands for?</a:t>
            </a:r>
          </a:p>
        </p:txBody>
      </p:sp>
    </p:spTree>
    <p:extLst>
      <p:ext uri="{BB962C8B-B14F-4D97-AF65-F5344CB8AC3E}">
        <p14:creationId xmlns:p14="http://schemas.microsoft.com/office/powerpoint/2010/main" val="3488739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1100" dirty="0"/>
              <a:t>Maintenance is the next dimension of RE-AIM. It can help understand:</a:t>
            </a:r>
          </a:p>
          <a:p>
            <a:pPr lvl="1">
              <a:spcAft>
                <a:spcPts val="1000"/>
              </a:spcAft>
            </a:pPr>
            <a:r>
              <a:rPr lang="en-US" sz="1100" dirty="0"/>
              <a:t>Baseline screening rates for pharmacy (if available)</a:t>
            </a:r>
            <a:endParaRPr lang="en-US" dirty="0"/>
          </a:p>
          <a:p>
            <a:pPr lvl="1">
              <a:spcAft>
                <a:spcPts val="1000"/>
              </a:spcAft>
            </a:pPr>
            <a:r>
              <a:rPr lang="en-US" sz="1100" dirty="0"/>
              <a:t>% of FLU-FIT kits returned correctly</a:t>
            </a:r>
          </a:p>
          <a:p>
            <a:pPr lvl="1">
              <a:spcAft>
                <a:spcPts val="1000"/>
              </a:spcAft>
            </a:pPr>
            <a:r>
              <a:rPr lang="en-US" sz="1100" dirty="0"/>
              <a:t>Patient satisfaction with ease of using and returning kits</a:t>
            </a:r>
          </a:p>
          <a:p>
            <a:pPr lvl="1">
              <a:spcAft>
                <a:spcPts val="1000"/>
              </a:spcAft>
            </a:pPr>
            <a:r>
              <a:rPr lang="en-US" sz="1100" dirty="0"/>
              <a:t>Characteristics of participants vs. non-participants over the long-term</a:t>
            </a:r>
            <a:endParaRPr lang="en-US" dirty="0"/>
          </a:p>
          <a:p>
            <a:r>
              <a:rPr lang="en-US" dirty="0"/>
              <a:t>Remember you don’t have to track EVERYTHING. If you want data about who and to what extent pharmacists are continuing the intervention after the official program ends, ask pharmacists to continue their tracking log and to send you the log without patient names 6 months after the end of your intervention. This will tell you which pharmacies and pharmacists are still providing FIT kits and how often</a:t>
            </a:r>
          </a:p>
          <a:p>
            <a:r>
              <a:rPr lang="en-US" dirty="0"/>
              <a:t>Because this is a seasonal program, so you might also send a reminder the following year and assess maintenance based on response to repeat the program without your support</a:t>
            </a:r>
          </a:p>
          <a:p>
            <a:endParaRPr lang="en-US" dirty="0"/>
          </a:p>
        </p:txBody>
      </p:sp>
    </p:spTree>
    <p:extLst>
      <p:ext uri="{BB962C8B-B14F-4D97-AF65-F5344CB8AC3E}">
        <p14:creationId xmlns:p14="http://schemas.microsoft.com/office/powerpoint/2010/main" val="325596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Example of a validated measure: Weiner BJ, Lewis CC, Stanic C, et al. </a:t>
            </a:r>
          </a:p>
          <a:p>
            <a:pPr marL="158750" indent="0">
              <a:buNone/>
            </a:pPr>
            <a:endParaRPr lang="en-US" sz="1100" b="0" i="0" u="none" strike="noStrike" cap="none" dirty="0">
              <a:solidFill>
                <a:srgbClr val="000000"/>
              </a:solidFill>
              <a:effectLst/>
              <a:latin typeface="Arial"/>
              <a:ea typeface="Roboto"/>
              <a:cs typeface="Arial"/>
              <a:sym typeface="Arial"/>
            </a:endParaRPr>
          </a:p>
          <a:p>
            <a:pPr marL="158750" indent="0">
              <a:buNone/>
            </a:pPr>
            <a:r>
              <a:rPr lang="en-US" sz="1100" u="none" dirty="0">
                <a:solidFill>
                  <a:srgbClr val="1155CC"/>
                </a:solidFill>
                <a:latin typeface="Roboto"/>
                <a:ea typeface="Roboto"/>
              </a:rPr>
              <a:t>Validated questions have been tested with a sample representative of the general population and have been shown to have consistent results when given repeatedly. They also are demonstrated to be accurate ways to actually measure what you are trying to measure.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sng" dirty="0">
              <a:solidFill>
                <a:srgbClr val="1155CC"/>
              </a:solidFill>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If you want to add new questions based on your intervention, have other team members review them for clarity and relevance.  More is not always better with a survey.  </a:t>
            </a:r>
          </a:p>
        </p:txBody>
      </p:sp>
    </p:spTree>
    <p:extLst>
      <p:ext uri="{BB962C8B-B14F-4D97-AF65-F5344CB8AC3E}">
        <p14:creationId xmlns:p14="http://schemas.microsoft.com/office/powerpoint/2010/main" val="3306847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Use the same intake form to collect demographic information to measure acceptability and feasibility.</a:t>
            </a:r>
          </a:p>
          <a:p>
            <a:endParaRPr lang="en-US" dirty="0"/>
          </a:p>
        </p:txBody>
      </p:sp>
    </p:spTree>
    <p:extLst>
      <p:ext uri="{BB962C8B-B14F-4D97-AF65-F5344CB8AC3E}">
        <p14:creationId xmlns:p14="http://schemas.microsoft.com/office/powerpoint/2010/main" val="757877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1100" dirty="0"/>
              <a:t>Some questions you can ask to understand the long-term maintenance of your intervention:</a:t>
            </a:r>
          </a:p>
          <a:p>
            <a:pPr lvl="1">
              <a:spcAft>
                <a:spcPts val="1000"/>
              </a:spcAft>
            </a:pPr>
            <a:r>
              <a:rPr lang="en-US" sz="1100" dirty="0"/>
              <a:t>Did pharmacies and pharmacists continue to implement the FLU-FIT program in subsequent years?</a:t>
            </a:r>
            <a:endParaRPr lang="en-US" dirty="0"/>
          </a:p>
          <a:p>
            <a:pPr lvl="1">
              <a:spcAft>
                <a:spcPts val="1000"/>
              </a:spcAft>
            </a:pPr>
            <a:r>
              <a:rPr lang="en-US" sz="1100" dirty="0"/>
              <a:t>How was the program adapted long term?</a:t>
            </a:r>
          </a:p>
          <a:p>
            <a:pPr lvl="1">
              <a:spcAft>
                <a:spcPts val="1000"/>
              </a:spcAft>
            </a:pPr>
            <a:r>
              <a:rPr lang="en-US" sz="1100" dirty="0"/>
              <a:t>Does the program fit into the organizational mission and workflow?</a:t>
            </a:r>
          </a:p>
          <a:p>
            <a:pPr lvl="1">
              <a:spcAft>
                <a:spcPts val="1000"/>
              </a:spcAft>
            </a:pPr>
            <a:r>
              <a:rPr lang="en-US" sz="1100" dirty="0"/>
              <a:t>Use qualitative methods to understand setting level institutionalization</a:t>
            </a:r>
          </a:p>
          <a:p>
            <a:endParaRPr lang="en-US" dirty="0"/>
          </a:p>
        </p:txBody>
      </p:sp>
    </p:spTree>
    <p:extLst>
      <p:ext uri="{BB962C8B-B14F-4D97-AF65-F5344CB8AC3E}">
        <p14:creationId xmlns:p14="http://schemas.microsoft.com/office/powerpoint/2010/main" val="72783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Here is the map for the session. </a:t>
            </a:r>
          </a:p>
          <a:p>
            <a:r>
              <a:rPr lang="en-US" dirty="0"/>
              <a:t>First, we will introduce the RE-AIM framework for evaluation.</a:t>
            </a:r>
          </a:p>
        </p:txBody>
      </p:sp>
    </p:spTree>
    <p:extLst>
      <p:ext uri="{BB962C8B-B14F-4D97-AF65-F5344CB8AC3E}">
        <p14:creationId xmlns:p14="http://schemas.microsoft.com/office/powerpoint/2010/main" val="1341367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was taken from a larger survey of level of institutionalization of change that available in the supplemental tools.  While maintenance is similar to sustainability, it is not the same thing.  Rather, it is a shorter-term measure of institutionalization, and can be seen as on the way towards long term sustainability.</a:t>
            </a:r>
          </a:p>
          <a:p>
            <a:pPr lvl="1">
              <a:spcAft>
                <a:spcPts val="1000"/>
              </a:spcAft>
            </a:pPr>
            <a:r>
              <a:rPr lang="en-US" sz="1100" dirty="0"/>
              <a:t>Does this program align with your pharmacy’s mission?</a:t>
            </a:r>
            <a:endParaRPr lang="en-US" dirty="0"/>
          </a:p>
          <a:p>
            <a:pPr lvl="1">
              <a:spcAft>
                <a:spcPts val="1000"/>
              </a:spcAft>
            </a:pPr>
            <a:r>
              <a:rPr lang="en-US" sz="1100" dirty="0"/>
              <a:t>Has an administrative-level individual within the pharmacy been actively involved in advocating for this program’s continuation?</a:t>
            </a:r>
          </a:p>
          <a:p>
            <a:pPr lvl="1">
              <a:spcAft>
                <a:spcPts val="1000"/>
              </a:spcAft>
            </a:pPr>
            <a:r>
              <a:rPr lang="en-US" sz="1100" dirty="0"/>
              <a:t>Have permanent staff been assigned to implement this program?     </a:t>
            </a:r>
          </a:p>
          <a:p>
            <a:pPr lvl="1">
              <a:spcAft>
                <a:spcPts val="1000"/>
              </a:spcAft>
            </a:pPr>
            <a:r>
              <a:rPr lang="en-US" sz="1100" dirty="0"/>
              <a:t>What adaptations have been needed to integrate FLU-FIT into your workflows? </a:t>
            </a:r>
          </a:p>
          <a:p>
            <a:endParaRPr lang="en-US" dirty="0"/>
          </a:p>
        </p:txBody>
      </p:sp>
    </p:spTree>
    <p:extLst>
      <p:ext uri="{BB962C8B-B14F-4D97-AF65-F5344CB8AC3E}">
        <p14:creationId xmlns:p14="http://schemas.microsoft.com/office/powerpoint/2010/main" val="3056631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Not all pharmacies may not have baseline data to compare colorectal cancer screening rates before and after the intervention. If this is the case, you may determine whether you could build infrastructure to share data between insurance companies and pharmacies and help build capacity for quality improvement and evaluation in the future.</a:t>
            </a:r>
          </a:p>
          <a:p>
            <a:endParaRPr lang="en-US" dirty="0"/>
          </a:p>
          <a:p>
            <a:r>
              <a:rPr lang="en-US" dirty="0"/>
              <a:t>Having the pharmacy and insurance company share data could be a daunting and expensive undertaking, but there could be benefits for both the pharmacy and overall patient health.</a:t>
            </a:r>
          </a:p>
          <a:p>
            <a:r>
              <a:rPr lang="en-US" dirty="0"/>
              <a:t>Examples:  Brings patients to the pharmacy and potentially allows them to bill for new services</a:t>
            </a:r>
          </a:p>
          <a:p>
            <a:r>
              <a:rPr lang="en-US" dirty="0"/>
              <a:t>Reduces the health system demand for GI specialists given the need to catch up from limited screening during COVID and the likelihood of reducing the age for CRC screening from 50 to 45 (adding 5 more years worth of patient population) </a:t>
            </a:r>
          </a:p>
        </p:txBody>
      </p:sp>
    </p:spTree>
    <p:extLst>
      <p:ext uri="{BB962C8B-B14F-4D97-AF65-F5344CB8AC3E}">
        <p14:creationId xmlns:p14="http://schemas.microsoft.com/office/powerpoint/2010/main" val="535333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dirty="0"/>
              <a:t>Most important is how you use evaluation data once it is collected and analyzed. For example, you could:</a:t>
            </a:r>
          </a:p>
          <a:p>
            <a:pPr lvl="1">
              <a:spcAft>
                <a:spcPts val="1000"/>
              </a:spcAft>
            </a:pPr>
            <a:r>
              <a:rPr lang="en-US" dirty="0"/>
              <a:t>Use data to regularly measure whether you are achieving goals</a:t>
            </a:r>
          </a:p>
          <a:p>
            <a:pPr lvl="1">
              <a:spcAft>
                <a:spcPts val="1000"/>
              </a:spcAft>
            </a:pPr>
            <a:r>
              <a:rPr lang="en-US" dirty="0"/>
              <a:t>Use results to inform which implementation strategies to use in future</a:t>
            </a:r>
          </a:p>
          <a:p>
            <a:pPr lvl="1">
              <a:spcAft>
                <a:spcPts val="1000"/>
              </a:spcAft>
            </a:pPr>
            <a:r>
              <a:rPr lang="en-US" dirty="0"/>
              <a:t>Distribute results to stakeholders to improve future implementation</a:t>
            </a:r>
          </a:p>
          <a:p>
            <a:pPr marL="556895" lvl="1" indent="-213995">
              <a:spcAft>
                <a:spcPts val="1000"/>
              </a:spcAft>
            </a:pPr>
            <a:endParaRPr lang="en-US" dirty="0"/>
          </a:p>
          <a:p>
            <a:pPr>
              <a:spcAft>
                <a:spcPts val="1000"/>
              </a:spcAft>
            </a:pPr>
            <a:endParaRPr lang="en-US" dirty="0"/>
          </a:p>
          <a:p>
            <a:endParaRPr lang="en-US" dirty="0"/>
          </a:p>
        </p:txBody>
      </p:sp>
    </p:spTree>
    <p:extLst>
      <p:ext uri="{BB962C8B-B14F-4D97-AF65-F5344CB8AC3E}">
        <p14:creationId xmlns:p14="http://schemas.microsoft.com/office/powerpoint/2010/main" val="22802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 </a:t>
            </a:r>
            <a:r>
              <a:rPr lang="en-US" dirty="0"/>
              <a:t>Tools listed here are all located in your companion guide.</a:t>
            </a:r>
          </a:p>
          <a:p>
            <a:pPr marL="158750" indent="0">
              <a:buNone/>
            </a:pPr>
            <a:endParaRPr lang="en-US" dirty="0"/>
          </a:p>
        </p:txBody>
      </p:sp>
    </p:spTree>
    <p:extLst>
      <p:ext uri="{BB962C8B-B14F-4D97-AF65-F5344CB8AC3E}">
        <p14:creationId xmlns:p14="http://schemas.microsoft.com/office/powerpoint/2010/main" val="1706138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As well as references.</a:t>
            </a:r>
            <a:endParaRPr lang="en-US" dirty="0">
              <a:highlight>
                <a:srgbClr val="FCFCFC"/>
              </a:highligh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highlight>
                <a:srgbClr val="FCFCFC"/>
              </a:highlight>
            </a:endParaRPr>
          </a:p>
        </p:txBody>
      </p:sp>
    </p:spTree>
    <p:extLst>
      <p:ext uri="{BB962C8B-B14F-4D97-AF65-F5344CB8AC3E}">
        <p14:creationId xmlns:p14="http://schemas.microsoft.com/office/powerpoint/2010/main" val="646447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36226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Thank you to all those listed here who helped in developing this training.  </a:t>
            </a:r>
          </a:p>
          <a:p>
            <a:endParaRPr lang="en-US" dirty="0"/>
          </a:p>
        </p:txBody>
      </p:sp>
    </p:spTree>
    <p:extLst>
      <p:ext uri="{BB962C8B-B14F-4D97-AF65-F5344CB8AC3E}">
        <p14:creationId xmlns:p14="http://schemas.microsoft.com/office/powerpoint/2010/main" val="426524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Here is the section of the blueprint we will be working through.</a:t>
            </a:r>
            <a:endParaRPr lang="en" sz="1100" u="sng" dirty="0">
              <a:solidFill>
                <a:srgbClr val="1155CC"/>
              </a:solidFill>
              <a:highlight>
                <a:srgbClr val="FCFCFC"/>
              </a:highlight>
              <a:latin typeface="Roboto"/>
              <a:ea typeface="Roboto"/>
            </a:endParaRPr>
          </a:p>
          <a:p>
            <a:endParaRPr lang="en-US" dirty="0"/>
          </a:p>
        </p:txBody>
      </p:sp>
    </p:spTree>
    <p:extLst>
      <p:ext uri="{BB962C8B-B14F-4D97-AF65-F5344CB8AC3E}">
        <p14:creationId xmlns:p14="http://schemas.microsoft.com/office/powerpoint/2010/main" val="159446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dirty="0"/>
              <a:t>Listed here are the practitioners you can involve in evaluating your implementation.</a:t>
            </a:r>
          </a:p>
          <a:p>
            <a:r>
              <a:rPr lang="en-US" sz="1100" b="0" dirty="0"/>
              <a:t>Reminder: You can invite any other stakeholders critical to implementation to become involved in evaluation process.</a:t>
            </a:r>
          </a:p>
        </p:txBody>
      </p:sp>
    </p:spTree>
    <p:extLst>
      <p:ext uri="{BB962C8B-B14F-4D97-AF65-F5344CB8AC3E}">
        <p14:creationId xmlns:p14="http://schemas.microsoft.com/office/powerpoint/2010/main" val="203197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value of implementation science approach is that it helps you map out when something works, how something works, and document any changes made as part of the adaptation process.</a:t>
            </a:r>
          </a:p>
          <a:p>
            <a:r>
              <a:rPr lang="en-US" dirty="0"/>
              <a:t>Now, one of the most important elements—if your intervention worked! Let’s look at outcomes.</a:t>
            </a:r>
          </a:p>
        </p:txBody>
      </p:sp>
    </p:spTree>
    <p:extLst>
      <p:ext uri="{BB962C8B-B14F-4D97-AF65-F5344CB8AC3E}">
        <p14:creationId xmlns:p14="http://schemas.microsoft.com/office/powerpoint/2010/main" val="155770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150000"/>
              </a:lnSpc>
            </a:pPr>
            <a:r>
              <a:rPr lang="en-US" sz="1100" dirty="0">
                <a:solidFill>
                  <a:srgbClr val="0097DA"/>
                </a:solidFill>
              </a:rPr>
              <a:t>To build a context around evaluation activities you can:</a:t>
            </a:r>
          </a:p>
          <a:p>
            <a:pPr lvl="1">
              <a:lnSpc>
                <a:spcPct val="150000"/>
              </a:lnSpc>
            </a:pPr>
            <a:r>
              <a:rPr lang="en-US" sz="1100" dirty="0">
                <a:solidFill>
                  <a:srgbClr val="0097DA"/>
                </a:solidFill>
              </a:rPr>
              <a:t>Integrate any evaluation work with </a:t>
            </a:r>
            <a:r>
              <a:rPr lang="en-US" sz="1100" dirty="0"/>
              <a:t>SMARTIE objectives</a:t>
            </a:r>
            <a:endParaRPr lang="en-US" dirty="0"/>
          </a:p>
          <a:p>
            <a:pPr lvl="1">
              <a:lnSpc>
                <a:spcPct val="150000"/>
              </a:lnSpc>
            </a:pPr>
            <a:r>
              <a:rPr lang="en-US" sz="1100" dirty="0"/>
              <a:t>Choose </a:t>
            </a:r>
            <a:r>
              <a:rPr lang="en-US" sz="1100" dirty="0">
                <a:solidFill>
                  <a:srgbClr val="0097DA"/>
                </a:solidFill>
              </a:rPr>
              <a:t>metrics </a:t>
            </a:r>
            <a:r>
              <a:rPr lang="en-US" sz="1100" dirty="0"/>
              <a:t>that make sense </a:t>
            </a:r>
          </a:p>
          <a:p>
            <a:pPr lvl="1">
              <a:lnSpc>
                <a:spcPct val="150000"/>
              </a:lnSpc>
            </a:pPr>
            <a:r>
              <a:rPr lang="en-US" sz="1100" dirty="0"/>
              <a:t>Remember that more is not always better!</a:t>
            </a:r>
          </a:p>
          <a:p>
            <a:pPr lvl="1">
              <a:lnSpc>
                <a:spcPct val="150000"/>
              </a:lnSpc>
            </a:pPr>
            <a:r>
              <a:rPr lang="en-US" sz="1100" dirty="0"/>
              <a:t>Work with existing</a:t>
            </a:r>
            <a:r>
              <a:rPr lang="en-US" sz="1100" dirty="0">
                <a:solidFill>
                  <a:srgbClr val="0097DA"/>
                </a:solidFill>
              </a:rPr>
              <a:t> quality improvement </a:t>
            </a:r>
            <a:r>
              <a:rPr lang="en-US" sz="1100" dirty="0"/>
              <a:t>efforts</a:t>
            </a:r>
          </a:p>
          <a:p>
            <a:pPr lvl="1">
              <a:lnSpc>
                <a:spcPct val="150000"/>
              </a:lnSpc>
            </a:pPr>
            <a:r>
              <a:rPr lang="en-US" sz="1100" dirty="0"/>
              <a:t>Run improvement cycles</a:t>
            </a:r>
          </a:p>
          <a:p>
            <a:pPr lvl="1">
              <a:lnSpc>
                <a:spcPct val="150000"/>
              </a:lnSpc>
            </a:pPr>
            <a:r>
              <a:rPr lang="en-US" sz="1100" dirty="0"/>
              <a:t>Involve community and provider </a:t>
            </a:r>
            <a:r>
              <a:rPr lang="en-US" sz="1100" dirty="0">
                <a:solidFill>
                  <a:srgbClr val="0097DA"/>
                </a:solidFill>
              </a:rPr>
              <a:t>stakeholders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Also:</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You also don’t have to address every category of an evaluation framework. Think about where you are in your program – do you know it is effective already?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Are you mostly concerned with sustaining the intervention? If so, focus on evaluating maintenance.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Focus on the implementation outcomes most important to your evaluation questions. If you already know the innovation is acceptable, focus on cost or penetration for example.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You don’t want your eval to take more time than the intervention itself!</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none" dirty="0">
              <a:solidFill>
                <a:srgbClr val="1155CC"/>
              </a:solidFill>
              <a:latin typeface="Roboto"/>
              <a:ea typeface="Roboto"/>
            </a:endParaRPr>
          </a:p>
          <a:p>
            <a:endParaRPr lang="en-US" dirty="0"/>
          </a:p>
        </p:txBody>
      </p:sp>
    </p:spTree>
    <p:extLst>
      <p:ext uri="{BB962C8B-B14F-4D97-AF65-F5344CB8AC3E}">
        <p14:creationId xmlns:p14="http://schemas.microsoft.com/office/powerpoint/2010/main" val="256878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dirty="0"/>
          </a:p>
          <a:p>
            <a:r>
              <a:rPr lang="en-US" b="0" dirty="0"/>
              <a:t>Next, we will examine each dimension of the RE-AIM framework in detail.</a:t>
            </a:r>
          </a:p>
        </p:txBody>
      </p:sp>
    </p:spTree>
    <p:extLst>
      <p:ext uri="{BB962C8B-B14F-4D97-AF65-F5344CB8AC3E}">
        <p14:creationId xmlns:p14="http://schemas.microsoft.com/office/powerpoint/2010/main" val="2662801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109433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28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338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375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extLst>
      <p:ext uri="{BB962C8B-B14F-4D97-AF65-F5344CB8AC3E}">
        <p14:creationId xmlns:p14="http://schemas.microsoft.com/office/powerpoint/2010/main" val="2183572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636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spTree>
    <p:extLst>
      <p:ext uri="{BB962C8B-B14F-4D97-AF65-F5344CB8AC3E}">
        <p14:creationId xmlns:p14="http://schemas.microsoft.com/office/powerpoint/2010/main" val="160418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58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452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65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733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8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06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90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19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3"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257169"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1"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3"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2"/>
            <a:ext cx="3200400" cy="541931"/>
          </a:xfrm>
          <a:prstGeom prst="rect">
            <a:avLst/>
          </a:prstGeom>
        </p:spPr>
      </p:pic>
    </p:spTree>
    <p:extLst>
      <p:ext uri="{BB962C8B-B14F-4D97-AF65-F5344CB8AC3E}">
        <p14:creationId xmlns:p14="http://schemas.microsoft.com/office/powerpoint/2010/main" val="132128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225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99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52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20120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6.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5.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6.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ags" Target="../tags/tag12.xml"/><Relationship Id="rId5" Type="http://schemas.openxmlformats.org/officeDocument/2006/relationships/slideLayout" Target="../slideLayouts/slideLayout19.xml"/><Relationship Id="rId10" Type="http://schemas.openxmlformats.org/officeDocument/2006/relationships/tags" Target="../tags/tag11.xml"/><Relationship Id="rId4" Type="http://schemas.openxmlformats.org/officeDocument/2006/relationships/slideLayout" Target="../slideLayouts/slideLayout18.xml"/><Relationship Id="rId9" Type="http://schemas.openxmlformats.org/officeDocument/2006/relationships/theme" Target="../theme/theme3.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4572000" y="-66427"/>
            <a:ext cx="4663440" cy="7000629"/>
          </a:xfrm>
          <a:prstGeom prst="rect">
            <a:avLst/>
          </a:prstGeom>
        </p:spPr>
      </p:pic>
      <p:pic>
        <p:nvPicPr>
          <p:cNvPr id="8" name="Picture 7"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6427"/>
            <a:ext cx="4663440" cy="7000629"/>
          </a:xfrm>
          <a:prstGeom prst="rect">
            <a:avLst/>
          </a:prstGeom>
        </p:spPr>
      </p:pic>
      <p:sp>
        <p:nvSpPr>
          <p:cNvPr id="1026" name="Rectangle 2"/>
          <p:cNvSpPr>
            <a:spLocks noGrp="1" noChangeArrowheads="1"/>
          </p:cNvSpPr>
          <p:nvPr>
            <p:ph type="title"/>
            <p:custDataLst>
              <p:tags r:id="rId7"/>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8"/>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636004" y="5840275"/>
            <a:ext cx="3200400" cy="541932"/>
          </a:xfrm>
          <a:prstGeom prst="rect">
            <a:avLst/>
          </a:prstGeom>
        </p:spPr>
      </p:pic>
      <p:pic>
        <p:nvPicPr>
          <p:cNvPr id="3" name="Picture 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1002" y="5745480"/>
            <a:ext cx="960421" cy="731520"/>
          </a:xfrm>
          <a:prstGeom prst="rect">
            <a:avLst/>
          </a:prstGeom>
        </p:spPr>
      </p:pic>
    </p:spTree>
    <p:extLst>
      <p:ext uri="{BB962C8B-B14F-4D97-AF65-F5344CB8AC3E}">
        <p14:creationId xmlns:p14="http://schemas.microsoft.com/office/powerpoint/2010/main" val="264426951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66" r:id="rId3"/>
    <p:sldLayoutId id="2147483696" r:id="rId4"/>
    <p:sldLayoutId id="2147483692" r:id="rId5"/>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4572000" y="-66427"/>
            <a:ext cx="4663440" cy="7000629"/>
          </a:xfrm>
          <a:prstGeom prst="rect">
            <a:avLst/>
          </a:prstGeom>
        </p:spPr>
      </p:pic>
      <p:pic>
        <p:nvPicPr>
          <p:cNvPr id="8" name="Picture 7" descr="PPT-General6.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66427"/>
            <a:ext cx="4663440" cy="7000629"/>
          </a:xfrm>
          <a:prstGeom prst="rect">
            <a:avLst/>
          </a:prstGeom>
        </p:spPr>
      </p:pic>
      <p:sp>
        <p:nvSpPr>
          <p:cNvPr id="1026" name="Rectangle 2"/>
          <p:cNvSpPr>
            <a:spLocks noGrp="1" noChangeArrowheads="1"/>
          </p:cNvSpPr>
          <p:nvPr>
            <p:ph type="title"/>
            <p:custDataLst>
              <p:tags r:id="rId11"/>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2"/>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636004" y="5840275"/>
            <a:ext cx="3200400" cy="541932"/>
          </a:xfrm>
          <a:prstGeom prst="rect">
            <a:avLst/>
          </a:prstGeom>
        </p:spPr>
      </p:pic>
      <p:pic>
        <p:nvPicPr>
          <p:cNvPr id="3" name="Picture 2"/>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81002" y="5745480"/>
            <a:ext cx="960421" cy="731520"/>
          </a:xfrm>
          <a:prstGeom prst="rect">
            <a:avLst/>
          </a:prstGeom>
        </p:spPr>
      </p:pic>
    </p:spTree>
    <p:extLst>
      <p:ext uri="{BB962C8B-B14F-4D97-AF65-F5344CB8AC3E}">
        <p14:creationId xmlns:p14="http://schemas.microsoft.com/office/powerpoint/2010/main" val="691079895"/>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88" r:id="rId4"/>
    <p:sldLayoutId id="2147483689" r:id="rId5"/>
    <p:sldLayoutId id="2147483690" r:id="rId6"/>
    <p:sldLayoutId id="2147483691" r:id="rId7"/>
    <p:sldLayoutId id="2147483679" r:id="rId8"/>
    <p:sldLayoutId id="2147483680" r:id="rId9"/>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4514850" y="-76200"/>
            <a:ext cx="4629340" cy="6949440"/>
          </a:xfrm>
          <a:prstGeom prst="rect">
            <a:avLst/>
          </a:prstGeom>
        </p:spPr>
      </p:pic>
      <p:pic>
        <p:nvPicPr>
          <p:cNvPr id="8" name="Picture 7"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0" y="-76200"/>
            <a:ext cx="4629340" cy="6949440"/>
          </a:xfrm>
          <a:prstGeom prst="rect">
            <a:avLst/>
          </a:prstGeom>
        </p:spPr>
      </p:pic>
      <p:sp>
        <p:nvSpPr>
          <p:cNvPr id="1026" name="Rectangle 2"/>
          <p:cNvSpPr>
            <a:spLocks noGrp="1" noChangeArrowheads="1"/>
          </p:cNvSpPr>
          <p:nvPr>
            <p:ph type="title"/>
            <p:custDataLst>
              <p:tags r:id="rId10"/>
            </p:custDataLst>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1"/>
            </p:custDataLst>
          </p:nvPr>
        </p:nvSpPr>
        <p:spPr bwMode="auto">
          <a:xfrm>
            <a:off x="457200" y="1600201"/>
            <a:ext cx="82296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81002" y="5715001"/>
            <a:ext cx="819149" cy="831892"/>
          </a:xfrm>
          <a:prstGeom prst="rect">
            <a:avLst/>
          </a:prstGeom>
        </p:spPr>
      </p:pic>
    </p:spTree>
    <p:extLst>
      <p:ext uri="{BB962C8B-B14F-4D97-AF65-F5344CB8AC3E}">
        <p14:creationId xmlns:p14="http://schemas.microsoft.com/office/powerpoint/2010/main" val="15858767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75" r:id="rId4"/>
    <p:sldLayoutId id="2147483676" r:id="rId5"/>
    <p:sldLayoutId id="2147483677" r:id="rId6"/>
    <p:sldLayoutId id="2147483678" r:id="rId7"/>
    <p:sldLayoutId id="2147483667" r:id="rId8"/>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hyperlink" Target="https://www.gem-measures.org/Login.aspx?ReturnURL=Public/Measurelist.aspx?cat=2"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cpb-us-w2.wpmucdn.com/sites.wustl.edu/dist/6/786/files/2017/08/DIRC-implementation-outcomes-tool-dg_7-27-17_ab-27xbrka.pdf" TargetMode="External"/><Relationship Id="rId5" Type="http://schemas.openxmlformats.org/officeDocument/2006/relationships/hyperlink" Target="https://www.re-aim.org/" TargetMode="External"/><Relationship Id="rId4" Type="http://schemas.openxmlformats.org/officeDocument/2006/relationships/hyperlink" Target="https://implementationoutcomerepository.or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4354-AEC5-0F2C-4E43-81411CE21BD9}"/>
              </a:ext>
            </a:extLst>
          </p:cNvPr>
          <p:cNvSpPr>
            <a:spLocks noGrp="1"/>
          </p:cNvSpPr>
          <p:nvPr>
            <p:ph type="title"/>
          </p:nvPr>
        </p:nvSpPr>
        <p:spPr>
          <a:xfrm>
            <a:off x="2466816" y="1278610"/>
            <a:ext cx="6324599" cy="2514600"/>
          </a:xfrm>
        </p:spPr>
        <p:txBody>
          <a:bodyPr>
            <a:normAutofit/>
          </a:bodyPr>
          <a:lstStyle/>
          <a:p>
            <a:r>
              <a:rPr lang="en-US" sz="5400" dirty="0"/>
              <a:t>Evaluation</a:t>
            </a:r>
          </a:p>
        </p:txBody>
      </p:sp>
    </p:spTree>
    <p:extLst>
      <p:ext uri="{BB962C8B-B14F-4D97-AF65-F5344CB8AC3E}">
        <p14:creationId xmlns:p14="http://schemas.microsoft.com/office/powerpoint/2010/main" val="416696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9C0A9-56C6-9E4B-8C4A-D2FCC5ED2DAD}"/>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spcAft>
                <a:spcPts val="1000"/>
              </a:spcAft>
              <a:buAutoNum type="arabicPeriod"/>
            </a:pPr>
            <a:r>
              <a:rPr lang="en-US" sz="2400" b="1" dirty="0">
                <a:solidFill>
                  <a:srgbClr val="0097DA"/>
                </a:solidFill>
              </a:rPr>
              <a:t>Reach </a:t>
            </a:r>
            <a:r>
              <a:rPr lang="en-US" sz="2400" dirty="0"/>
              <a:t>into the population</a:t>
            </a:r>
            <a:endParaRPr lang="en-US" dirty="0"/>
          </a:p>
          <a:p>
            <a:pPr marL="457200" indent="-457200">
              <a:spcAft>
                <a:spcPts val="1000"/>
              </a:spcAft>
              <a:buAutoNum type="arabicPeriod"/>
            </a:pPr>
            <a:r>
              <a:rPr lang="en-US" sz="2400" b="1" dirty="0">
                <a:solidFill>
                  <a:srgbClr val="0097DA"/>
                </a:solidFill>
              </a:rPr>
              <a:t>Effectiveness </a:t>
            </a:r>
            <a:r>
              <a:rPr lang="en-US" sz="2400" dirty="0"/>
              <a:t>or efficacy of the intervention</a:t>
            </a:r>
          </a:p>
          <a:p>
            <a:pPr marL="457200" indent="-457200">
              <a:spcAft>
                <a:spcPts val="1000"/>
              </a:spcAft>
              <a:buAutoNum type="arabicPeriod"/>
            </a:pPr>
            <a:r>
              <a:rPr lang="en-US" sz="2400" b="1" dirty="0">
                <a:solidFill>
                  <a:srgbClr val="0097DA"/>
                </a:solidFill>
              </a:rPr>
              <a:t>Adoption </a:t>
            </a:r>
            <a:r>
              <a:rPr lang="en-US" sz="2400" dirty="0"/>
              <a:t>by settings or staff</a:t>
            </a:r>
          </a:p>
          <a:p>
            <a:pPr marL="457200" indent="-457200">
              <a:spcAft>
                <a:spcPts val="1000"/>
              </a:spcAft>
              <a:buAutoNum type="arabicPeriod"/>
            </a:pPr>
            <a:r>
              <a:rPr lang="en-US" sz="2400" b="1" dirty="0">
                <a:solidFill>
                  <a:srgbClr val="0097DA"/>
                </a:solidFill>
              </a:rPr>
              <a:t>Implementation </a:t>
            </a:r>
            <a:r>
              <a:rPr lang="en-US" sz="2400" dirty="0"/>
              <a:t>consistency and cost of delivery</a:t>
            </a:r>
          </a:p>
          <a:p>
            <a:pPr marL="457200" indent="-457200">
              <a:spcAft>
                <a:spcPts val="1000"/>
              </a:spcAft>
              <a:buAutoNum type="arabicPeriod"/>
            </a:pPr>
            <a:r>
              <a:rPr lang="en-US" sz="2400" b="1" dirty="0">
                <a:solidFill>
                  <a:srgbClr val="0097DA"/>
                </a:solidFill>
              </a:rPr>
              <a:t>Maintenance </a:t>
            </a:r>
            <a:r>
              <a:rPr lang="en-US" sz="2400" dirty="0"/>
              <a:t>of intervention effects in individuals and settings over time</a:t>
            </a:r>
          </a:p>
        </p:txBody>
      </p:sp>
      <p:sp>
        <p:nvSpPr>
          <p:cNvPr id="17" name="TextBox 16">
            <a:extLst>
              <a:ext uri="{FF2B5EF4-FFF2-40B4-BE49-F238E27FC236}">
                <a16:creationId xmlns:a16="http://schemas.microsoft.com/office/drawing/2014/main" id="{FA696B26-D4E1-1F44-9D30-819F11026BB9}"/>
              </a:ext>
            </a:extLst>
          </p:cNvPr>
          <p:cNvSpPr txBox="1"/>
          <p:nvPr/>
        </p:nvSpPr>
        <p:spPr>
          <a:xfrm>
            <a:off x="7916893" y="5320279"/>
            <a:ext cx="1242344"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Holt et al., 2014</a:t>
            </a:r>
            <a:endParaRPr lang="en-US" dirty="0"/>
          </a:p>
        </p:txBody>
      </p:sp>
      <p:pic>
        <p:nvPicPr>
          <p:cNvPr id="4" name="Picture 6" descr="RE-AIM logo">
            <a:extLst>
              <a:ext uri="{FF2B5EF4-FFF2-40B4-BE49-F238E27FC236}">
                <a16:creationId xmlns:a16="http://schemas.microsoft.com/office/drawing/2014/main" id="{E5A0A743-0740-48F5-8180-38EF4531D0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9D0DF1C9-E7ED-A04B-BEC6-D4F9C6AD68C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Framework: RE-AIM</a:t>
            </a:r>
          </a:p>
        </p:txBody>
      </p:sp>
    </p:spTree>
    <p:extLst>
      <p:ext uri="{BB962C8B-B14F-4D97-AF65-F5344CB8AC3E}">
        <p14:creationId xmlns:p14="http://schemas.microsoft.com/office/powerpoint/2010/main" val="14905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45A97A-5A3A-B94A-BDCE-60D157A07F49}"/>
              </a:ext>
            </a:extLst>
          </p:cNvPr>
          <p:cNvSpPr txBox="1"/>
          <p:nvPr/>
        </p:nvSpPr>
        <p:spPr>
          <a:xfrm>
            <a:off x="7635462" y="5316426"/>
            <a:ext cx="1524827"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Chatterjee et al., 2015</a:t>
            </a:r>
            <a:endParaRPr lang="en-US" dirty="0"/>
          </a:p>
        </p:txBody>
      </p:sp>
      <p:sp>
        <p:nvSpPr>
          <p:cNvPr id="3" name="Content Placeholder 2">
            <a:extLst>
              <a:ext uri="{FF2B5EF4-FFF2-40B4-BE49-F238E27FC236}">
                <a16:creationId xmlns:a16="http://schemas.microsoft.com/office/drawing/2014/main" id="{13FCAB56-0BDE-DF43-B50E-C3C8D70C9A96}"/>
              </a:ext>
            </a:extLst>
          </p:cNvPr>
          <p:cNvSpPr>
            <a:spLocks noGrp="1"/>
          </p:cNvSpPr>
          <p:nvPr>
            <p:ph idx="1"/>
          </p:nvPr>
        </p:nvSpPr>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solidFill>
                  <a:schemeClr val="tx2"/>
                </a:solidFill>
              </a:rPr>
              <a:t>EBI: </a:t>
            </a:r>
            <a:r>
              <a:rPr lang="en-US" sz="2400" dirty="0"/>
              <a:t>FLU-Fecal Immunochemical Test (</a:t>
            </a:r>
            <a:r>
              <a:rPr lang="en-US" sz="2400" b="1" dirty="0">
                <a:solidFill>
                  <a:srgbClr val="0097DA"/>
                </a:solidFill>
              </a:rPr>
              <a:t>FLU-FIT</a:t>
            </a:r>
            <a:r>
              <a:rPr lang="en-US" sz="2400" dirty="0"/>
              <a:t>)                </a:t>
            </a:r>
            <a:endParaRPr lang="en-US" sz="2400" dirty="0">
              <a:solidFill>
                <a:srgbClr val="00B0F0"/>
              </a:solidFill>
            </a:endParaRPr>
          </a:p>
          <a:p>
            <a:pPr marL="0" indent="0">
              <a:buNone/>
            </a:pPr>
            <a:endParaRPr lang="en-US" sz="2400" dirty="0">
              <a:solidFill>
                <a:schemeClr val="tx2"/>
              </a:solidFill>
            </a:endParaRPr>
          </a:p>
          <a:p>
            <a:pPr marL="0" indent="0">
              <a:buNone/>
            </a:pPr>
            <a:r>
              <a:rPr lang="en-US" sz="2400" b="1" dirty="0">
                <a:solidFill>
                  <a:schemeClr val="tx2"/>
                </a:solidFill>
              </a:rPr>
              <a:t>Implementation Strategy: </a:t>
            </a:r>
            <a:r>
              <a:rPr lang="en-US" sz="2400" b="1" dirty="0">
                <a:solidFill>
                  <a:srgbClr val="0097DA"/>
                </a:solidFill>
              </a:rPr>
              <a:t>Train-the-Trainer</a:t>
            </a:r>
            <a:r>
              <a:rPr lang="en-US" sz="2400" dirty="0">
                <a:solidFill>
                  <a:srgbClr val="0097DA"/>
                </a:solidFill>
              </a:rPr>
              <a:t> </a:t>
            </a:r>
            <a:r>
              <a:rPr lang="en-US" sz="2400" dirty="0"/>
              <a:t>for Pharmacists</a:t>
            </a:r>
            <a:endParaRPr lang="en-US" dirty="0"/>
          </a:p>
          <a:p>
            <a:pPr marL="0" indent="0">
              <a:buNone/>
            </a:pPr>
            <a:endParaRPr lang="en-US" sz="2400" dirty="0"/>
          </a:p>
          <a:p>
            <a:pPr marL="0" indent="0">
              <a:buNone/>
            </a:pPr>
            <a:r>
              <a:rPr lang="en-US" sz="2400" b="1" dirty="0"/>
              <a:t>SMARTIE Objective: </a:t>
            </a:r>
            <a:r>
              <a:rPr lang="en-US" sz="2400" dirty="0"/>
              <a:t>Increase colorectal cancer screening among Black residents in Ward 7 of Washington D.C. from 48% to 63% in one year by conducting a train-the-trainer program with 10 pharmacists across 5 pharmacies and including partnerships with 5 community leaders to overcome institutional racism causing colorectal cancer disparities </a:t>
            </a:r>
          </a:p>
        </p:txBody>
      </p:sp>
      <p:pic>
        <p:nvPicPr>
          <p:cNvPr id="4" name="Picture 4" descr="FLU-FIT icon">
            <a:extLst>
              <a:ext uri="{FF2B5EF4-FFF2-40B4-BE49-F238E27FC236}">
                <a16:creationId xmlns:a16="http://schemas.microsoft.com/office/drawing/2014/main" id="{D4952CB8-B61A-402F-8A11-33E1C2B5FB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pic>
        <p:nvPicPr>
          <p:cNvPr id="7" name="Picture 8" descr="Strategies icon">
            <a:extLst>
              <a:ext uri="{FF2B5EF4-FFF2-40B4-BE49-F238E27FC236}">
                <a16:creationId xmlns:a16="http://schemas.microsoft.com/office/drawing/2014/main" id="{99F3DF38-7486-4A16-ACD2-B1C302AAA3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9438" y="302133"/>
            <a:ext cx="1076325" cy="1190625"/>
          </a:xfrm>
          <a:prstGeom prst="rect">
            <a:avLst/>
          </a:prstGeom>
        </p:spPr>
      </p:pic>
      <p:pic>
        <p:nvPicPr>
          <p:cNvPr id="5" name="Picture 6" descr="Equity icon">
            <a:extLst>
              <a:ext uri="{FF2B5EF4-FFF2-40B4-BE49-F238E27FC236}">
                <a16:creationId xmlns:a16="http://schemas.microsoft.com/office/drawing/2014/main" id="{800603C0-33AF-418B-9C0D-08DE4095C7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4842" y="234837"/>
            <a:ext cx="1241661" cy="1325218"/>
          </a:xfrm>
          <a:prstGeom prst="rect">
            <a:avLst/>
          </a:prstGeom>
        </p:spPr>
      </p:pic>
      <p:pic>
        <p:nvPicPr>
          <p:cNvPr id="9" name="Picture 9" descr="EBI icon">
            <a:extLst>
              <a:ext uri="{FF2B5EF4-FFF2-40B4-BE49-F238E27FC236}">
                <a16:creationId xmlns:a16="http://schemas.microsoft.com/office/drawing/2014/main" id="{EA5EF08A-5ACF-4F8E-8711-2E050892EA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28893" y="306469"/>
            <a:ext cx="1419225" cy="1228725"/>
          </a:xfrm>
          <a:prstGeom prst="rect">
            <a:avLst/>
          </a:prstGeom>
        </p:spPr>
      </p:pic>
      <p:sp>
        <p:nvSpPr>
          <p:cNvPr id="2" name="Title 1">
            <a:extLst>
              <a:ext uri="{FF2B5EF4-FFF2-40B4-BE49-F238E27FC236}">
                <a16:creationId xmlns:a16="http://schemas.microsoft.com/office/drawing/2014/main" id="{E933F5BB-8735-A042-A32E-AF288FF77FC4}"/>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a:t>
            </a:r>
          </a:p>
        </p:txBody>
      </p:sp>
    </p:spTree>
    <p:extLst>
      <p:ext uri="{BB962C8B-B14F-4D97-AF65-F5344CB8AC3E}">
        <p14:creationId xmlns:p14="http://schemas.microsoft.com/office/powerpoint/2010/main" val="422664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descr="Equitable: To overcome institutional racism causing colorectal cancer disparities&#13;&#10;">
            <a:extLst>
              <a:ext uri="{FF2B5EF4-FFF2-40B4-BE49-F238E27FC236}">
                <a16:creationId xmlns:a16="http://schemas.microsoft.com/office/drawing/2014/main" id="{88B7A6CE-19CD-F14C-964D-1BDFFF3D1416}"/>
              </a:ext>
            </a:extLst>
          </p:cNvPr>
          <p:cNvCxnSpPr>
            <a:cxnSpLocks/>
          </p:cNvCxnSpPr>
          <p:nvPr/>
        </p:nvCxnSpPr>
        <p:spPr>
          <a:xfrm flipV="1">
            <a:off x="2235200" y="1739900"/>
            <a:ext cx="2819400" cy="2340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descr="Inclusive: Conducting a train-the-trainer program with 10 pharmacists&#13;&#10;">
            <a:extLst>
              <a:ext uri="{FF2B5EF4-FFF2-40B4-BE49-F238E27FC236}">
                <a16:creationId xmlns:a16="http://schemas.microsoft.com/office/drawing/2014/main" id="{EEF2A3DA-88AD-FE44-9A39-4FFAD1EC14AD}"/>
              </a:ext>
            </a:extLst>
          </p:cNvPr>
          <p:cNvCxnSpPr>
            <a:cxnSpLocks/>
          </p:cNvCxnSpPr>
          <p:nvPr/>
        </p:nvCxnSpPr>
        <p:spPr>
          <a:xfrm>
            <a:off x="2108200" y="3645209"/>
            <a:ext cx="2857500" cy="1460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descr="Timely: In one year">
            <a:extLst>
              <a:ext uri="{FF2B5EF4-FFF2-40B4-BE49-F238E27FC236}">
                <a16:creationId xmlns:a16="http://schemas.microsoft.com/office/drawing/2014/main" id="{378A158E-1261-794E-9FED-B57CAB05C763}"/>
              </a:ext>
            </a:extLst>
          </p:cNvPr>
          <p:cNvCxnSpPr>
            <a:cxnSpLocks/>
            <a:endCxn id="10" idx="1"/>
          </p:cNvCxnSpPr>
          <p:nvPr/>
        </p:nvCxnSpPr>
        <p:spPr>
          <a:xfrm>
            <a:off x="1911350" y="3244895"/>
            <a:ext cx="3143250" cy="1243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descr="Realistic: Conducting a train-the-trainer program with 10 pharmacists&#13;&#10;">
            <a:extLst>
              <a:ext uri="{FF2B5EF4-FFF2-40B4-BE49-F238E27FC236}">
                <a16:creationId xmlns:a16="http://schemas.microsoft.com/office/drawing/2014/main" id="{B2796D34-3A32-5145-AAA3-632BE052EDF0}"/>
              </a:ext>
            </a:extLst>
          </p:cNvPr>
          <p:cNvCxnSpPr>
            <a:cxnSpLocks/>
          </p:cNvCxnSpPr>
          <p:nvPr/>
        </p:nvCxnSpPr>
        <p:spPr>
          <a:xfrm>
            <a:off x="2108200" y="2855162"/>
            <a:ext cx="2946400" cy="1620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descr="Achievable: 10 pharmacists across 5 pharmacies&#13;&#10;">
            <a:extLst>
              <a:ext uri="{FF2B5EF4-FFF2-40B4-BE49-F238E27FC236}">
                <a16:creationId xmlns:a16="http://schemas.microsoft.com/office/drawing/2014/main" id="{58DFDC6F-9732-2D4A-BC97-43DFAE7A4460}"/>
              </a:ext>
            </a:extLst>
          </p:cNvPr>
          <p:cNvCxnSpPr>
            <a:cxnSpLocks/>
          </p:cNvCxnSpPr>
          <p:nvPr/>
        </p:nvCxnSpPr>
        <p:spPr>
          <a:xfrm>
            <a:off x="2552700" y="2397536"/>
            <a:ext cx="2501900" cy="1354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Measurable: From 48% to 63%&#13;&#10;">
            <a:extLst>
              <a:ext uri="{FF2B5EF4-FFF2-40B4-BE49-F238E27FC236}">
                <a16:creationId xmlns:a16="http://schemas.microsoft.com/office/drawing/2014/main" id="{1F924962-F92C-5B40-808B-7B78D1A30927}"/>
              </a:ext>
            </a:extLst>
          </p:cNvPr>
          <p:cNvCxnSpPr>
            <a:cxnSpLocks/>
          </p:cNvCxnSpPr>
          <p:nvPr/>
        </p:nvCxnSpPr>
        <p:spPr>
          <a:xfrm>
            <a:off x="2565400" y="1955800"/>
            <a:ext cx="2489200" cy="974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Specific: Black residents in Ward 7 of Washington D.C.&#13;&#10;">
            <a:extLst>
              <a:ext uri="{FF2B5EF4-FFF2-40B4-BE49-F238E27FC236}">
                <a16:creationId xmlns:a16="http://schemas.microsoft.com/office/drawing/2014/main" id="{D8B0FAE6-4EBA-564E-AA28-AAB6856EDBDD}"/>
              </a:ext>
            </a:extLst>
          </p:cNvPr>
          <p:cNvCxnSpPr>
            <a:cxnSpLocks/>
          </p:cNvCxnSpPr>
          <p:nvPr/>
        </p:nvCxnSpPr>
        <p:spPr>
          <a:xfrm>
            <a:off x="2235200" y="1587500"/>
            <a:ext cx="2730500" cy="693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2DC337-B938-B34A-886F-06F75FED9926}"/>
              </a:ext>
              <a:ext uri="{C183D7F6-B498-43B3-948B-1728B52AA6E4}">
                <adec:decorative xmlns:adec="http://schemas.microsoft.com/office/drawing/2017/decorative" val="1"/>
              </a:ext>
            </a:extLst>
          </p:cNvPr>
          <p:cNvSpPr txBox="1"/>
          <p:nvPr/>
        </p:nvSpPr>
        <p:spPr>
          <a:xfrm>
            <a:off x="5054600" y="1955800"/>
            <a:ext cx="3302000" cy="23495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C9311B8C-01CC-0445-88FB-6540A49CE5CB}"/>
              </a:ext>
            </a:extLst>
          </p:cNvPr>
          <p:cNvSpPr txBox="1"/>
          <p:nvPr/>
        </p:nvSpPr>
        <p:spPr>
          <a:xfrm>
            <a:off x="5054600" y="876300"/>
            <a:ext cx="3302000" cy="4985980"/>
          </a:xfrm>
          <a:prstGeom prst="rect">
            <a:avLst/>
          </a:prstGeom>
          <a:noFill/>
        </p:spPr>
        <p:txBody>
          <a:bodyPr wrap="square" rtlCol="0">
            <a:spAutoFit/>
          </a:bodyPr>
          <a:lstStyle/>
          <a:p>
            <a:r>
              <a:rPr lang="en-US" sz="2800" b="1" u="sng" dirty="0"/>
              <a:t>Objective</a:t>
            </a:r>
          </a:p>
          <a:p>
            <a:endParaRPr lang="en-US" sz="1200" dirty="0"/>
          </a:p>
          <a:p>
            <a:r>
              <a:rPr lang="en-US" dirty="0"/>
              <a:t>To overcome institutional racism causing colorectal cancer disparities</a:t>
            </a:r>
          </a:p>
          <a:p>
            <a:endParaRPr lang="en-US" dirty="0"/>
          </a:p>
          <a:p>
            <a:r>
              <a:rPr lang="en-US" dirty="0"/>
              <a:t>Black residents in Ward 7 of Washington D.C.</a:t>
            </a:r>
          </a:p>
          <a:p>
            <a:endParaRPr lang="en-US" dirty="0"/>
          </a:p>
          <a:p>
            <a:r>
              <a:rPr lang="en-US" dirty="0"/>
              <a:t>From 48% to 63%</a:t>
            </a:r>
          </a:p>
          <a:p>
            <a:endParaRPr lang="en-US" dirty="0"/>
          </a:p>
          <a:p>
            <a:r>
              <a:rPr lang="en-US" dirty="0"/>
              <a:t>In one year</a:t>
            </a:r>
          </a:p>
          <a:p>
            <a:endParaRPr lang="en-US" dirty="0"/>
          </a:p>
          <a:p>
            <a:r>
              <a:rPr lang="en-US" dirty="0"/>
              <a:t>10 pharmacists across 5 pharmacies</a:t>
            </a:r>
          </a:p>
          <a:p>
            <a:endParaRPr lang="en-US" dirty="0"/>
          </a:p>
          <a:p>
            <a:endParaRPr lang="en-US" dirty="0"/>
          </a:p>
          <a:p>
            <a:r>
              <a:rPr lang="en-US" dirty="0"/>
              <a:t>Conducting a train-the-trainer program with 10 pharmacists</a:t>
            </a:r>
          </a:p>
          <a:p>
            <a:endParaRPr lang="en-US" dirty="0"/>
          </a:p>
          <a:p>
            <a:r>
              <a:rPr lang="en-US" dirty="0"/>
              <a:t>Including partnerships with 5 community leaders</a:t>
            </a:r>
          </a:p>
          <a:p>
            <a:endParaRPr lang="en-US" dirty="0"/>
          </a:p>
          <a:p>
            <a:endParaRPr lang="en-US" sz="1200" dirty="0"/>
          </a:p>
        </p:txBody>
      </p:sp>
      <p:sp>
        <p:nvSpPr>
          <p:cNvPr id="7" name="TextBox 6">
            <a:extLst>
              <a:ext uri="{FF2B5EF4-FFF2-40B4-BE49-F238E27FC236}">
                <a16:creationId xmlns:a16="http://schemas.microsoft.com/office/drawing/2014/main" id="{269C23D4-E6FF-934E-8AC5-2C04373B0696}"/>
              </a:ext>
            </a:extLst>
          </p:cNvPr>
          <p:cNvSpPr txBox="1"/>
          <p:nvPr/>
        </p:nvSpPr>
        <p:spPr>
          <a:xfrm>
            <a:off x="584200" y="876300"/>
            <a:ext cx="3302000" cy="3539430"/>
          </a:xfrm>
          <a:prstGeom prst="rect">
            <a:avLst/>
          </a:prstGeom>
          <a:noFill/>
        </p:spPr>
        <p:txBody>
          <a:bodyPr wrap="square" rtlCol="0">
            <a:spAutoFit/>
          </a:bodyPr>
          <a:lstStyle/>
          <a:p>
            <a:r>
              <a:rPr lang="en-US" sz="2800" b="1" u="sng" dirty="0"/>
              <a:t>SMARTIE Criteria</a:t>
            </a:r>
          </a:p>
          <a:p>
            <a:r>
              <a:rPr lang="en-US" sz="2800" b="1" u="sng" dirty="0"/>
              <a:t>S</a:t>
            </a:r>
            <a:r>
              <a:rPr lang="en-US" sz="2800" dirty="0"/>
              <a:t>pecific</a:t>
            </a:r>
          </a:p>
          <a:p>
            <a:r>
              <a:rPr lang="en-US" sz="2800" b="1" u="sng" dirty="0"/>
              <a:t>M</a:t>
            </a:r>
            <a:r>
              <a:rPr lang="en-US" sz="2800" dirty="0"/>
              <a:t>easurable</a:t>
            </a:r>
          </a:p>
          <a:p>
            <a:r>
              <a:rPr lang="en-US" sz="2800" b="1" u="sng" dirty="0"/>
              <a:t>A</a:t>
            </a:r>
            <a:r>
              <a:rPr lang="en-US" sz="2800" dirty="0"/>
              <a:t>chievable</a:t>
            </a:r>
          </a:p>
          <a:p>
            <a:r>
              <a:rPr lang="en-US" sz="2800" b="1" u="sng" dirty="0"/>
              <a:t>R</a:t>
            </a:r>
            <a:r>
              <a:rPr lang="en-US" sz="2800" dirty="0"/>
              <a:t>ealistic</a:t>
            </a:r>
          </a:p>
          <a:p>
            <a:r>
              <a:rPr lang="en-US" sz="2800" b="1" u="sng" dirty="0"/>
              <a:t>T</a:t>
            </a:r>
            <a:r>
              <a:rPr lang="en-US" sz="2800" dirty="0"/>
              <a:t>imely</a:t>
            </a:r>
          </a:p>
          <a:p>
            <a:r>
              <a:rPr lang="en-US" sz="2800" b="1" u="sng" dirty="0"/>
              <a:t>I</a:t>
            </a:r>
            <a:r>
              <a:rPr lang="en-US" sz="2800" dirty="0"/>
              <a:t>nclusive</a:t>
            </a:r>
          </a:p>
          <a:p>
            <a:r>
              <a:rPr lang="en-US" sz="2800" b="1" u="sng" dirty="0"/>
              <a:t>E</a:t>
            </a:r>
            <a:r>
              <a:rPr lang="en-US" sz="2800" dirty="0"/>
              <a:t>quitable</a:t>
            </a:r>
          </a:p>
        </p:txBody>
      </p:sp>
      <p:sp>
        <p:nvSpPr>
          <p:cNvPr id="2" name="Title 1">
            <a:extLst>
              <a:ext uri="{FF2B5EF4-FFF2-40B4-BE49-F238E27FC236}">
                <a16:creationId xmlns:a16="http://schemas.microsoft.com/office/drawing/2014/main" id="{74AB4BF0-F5AF-7E4E-ABE2-695843BC9632}"/>
              </a:ext>
            </a:extLst>
          </p:cNvPr>
          <p:cNvSpPr>
            <a:spLocks noGrp="1"/>
          </p:cNvSpPr>
          <p:nvPr>
            <p:ph type="title"/>
          </p:nvPr>
        </p:nvSpPr>
        <p:spPr>
          <a:xfrm>
            <a:off x="457200" y="-168297"/>
            <a:ext cx="8229600" cy="1143000"/>
          </a:xfrm>
        </p:spPr>
        <p:txBody>
          <a:bodyPr>
            <a:normAutofit/>
          </a:bodyPr>
          <a:lstStyle/>
          <a:p>
            <a:r>
              <a:rPr lang="en-US" sz="3600" dirty="0"/>
              <a:t>MATCH CRITERIA to the Objective</a:t>
            </a:r>
          </a:p>
        </p:txBody>
      </p:sp>
    </p:spTree>
    <p:extLst>
      <p:ext uri="{BB962C8B-B14F-4D97-AF65-F5344CB8AC3E}">
        <p14:creationId xmlns:p14="http://schemas.microsoft.com/office/powerpoint/2010/main" val="321546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FLU-FIT icon">
            <a:extLst>
              <a:ext uri="{FF2B5EF4-FFF2-40B4-BE49-F238E27FC236}">
                <a16:creationId xmlns:a16="http://schemas.microsoft.com/office/drawing/2014/main" id="{5F7489F1-9B8E-4083-9FDB-6811EAE15A1D}"/>
              </a:ext>
            </a:extLst>
          </p:cNvPr>
          <p:cNvPicPr>
            <a:picLocks noChangeAspect="1"/>
          </p:cNvPicPr>
          <p:nvPr/>
        </p:nvPicPr>
        <p:blipFill>
          <a:blip r:embed="rId3"/>
          <a:stretch>
            <a:fillRect/>
          </a:stretch>
        </p:blipFill>
        <p:spPr>
          <a:xfrm>
            <a:off x="5062421" y="2135090"/>
            <a:ext cx="1824131" cy="3351311"/>
          </a:xfrm>
          <a:prstGeom prst="rect">
            <a:avLst/>
          </a:prstGeom>
        </p:spPr>
      </p:pic>
      <p:sp>
        <p:nvSpPr>
          <p:cNvPr id="3" name="Content Placeholder 2">
            <a:extLst>
              <a:ext uri="{FF2B5EF4-FFF2-40B4-BE49-F238E27FC236}">
                <a16:creationId xmlns:a16="http://schemas.microsoft.com/office/drawing/2014/main" id="{24DFD7B6-1ECF-B845-AF7B-360A55AD3182}"/>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51765" indent="0">
              <a:buNone/>
            </a:pPr>
            <a:r>
              <a:rPr lang="en-US" sz="2400" dirty="0"/>
              <a:t>You are evaluating the FLU-FIT intervention.</a:t>
            </a:r>
          </a:p>
          <a:p>
            <a:pPr marL="151765" indent="0">
              <a:buNone/>
            </a:pPr>
            <a:endParaRPr lang="en-US" sz="2400" dirty="0">
              <a:solidFill>
                <a:srgbClr val="0097DA"/>
              </a:solidFill>
            </a:endParaRPr>
          </a:p>
          <a:p>
            <a:pPr marL="151765" indent="0">
              <a:buNone/>
            </a:pPr>
            <a:r>
              <a:rPr lang="en-US" sz="2400" b="1" dirty="0">
                <a:solidFill>
                  <a:srgbClr val="0097DA"/>
                </a:solidFill>
              </a:rPr>
              <a:t>How do you start?</a:t>
            </a:r>
            <a:endParaRPr lang="en-US" sz="2667" dirty="0">
              <a:solidFill>
                <a:srgbClr val="00B0F0"/>
              </a:solidFill>
            </a:endParaRPr>
          </a:p>
        </p:txBody>
      </p:sp>
      <p:sp>
        <p:nvSpPr>
          <p:cNvPr id="2" name="Title 1">
            <a:extLst>
              <a:ext uri="{FF2B5EF4-FFF2-40B4-BE49-F238E27FC236}">
                <a16:creationId xmlns:a16="http://schemas.microsoft.com/office/drawing/2014/main" id="{8CC92359-4E5A-D64E-B9AE-BB018FA07D19}"/>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dirty="0"/>
              <a:t>Case Example: FLU-FIT Intervention </a:t>
            </a:r>
            <a:r>
              <a:rPr lang="en-US" sz="2800" b="1" dirty="0">
                <a:solidFill>
                  <a:srgbClr val="0097DA"/>
                </a:solidFill>
              </a:rPr>
              <a:t>REACH</a:t>
            </a:r>
            <a:endParaRPr lang="en-US" sz="2800" dirty="0">
              <a:solidFill>
                <a:srgbClr val="0097DA"/>
              </a:solidFill>
            </a:endParaRPr>
          </a:p>
        </p:txBody>
      </p:sp>
    </p:spTree>
    <p:extLst>
      <p:ext uri="{BB962C8B-B14F-4D97-AF65-F5344CB8AC3E}">
        <p14:creationId xmlns:p14="http://schemas.microsoft.com/office/powerpoint/2010/main" val="43263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n example of participant FLU-FIT program that contains the following fields: date, first and last names, date of birth, address, phone number, email address, race/ethnicity">
            <a:extLst>
              <a:ext uri="{FF2B5EF4-FFF2-40B4-BE49-F238E27FC236}">
                <a16:creationId xmlns:a16="http://schemas.microsoft.com/office/drawing/2014/main" id="{360CB195-F9E2-DC4C-8242-24F0CBC3E879}"/>
              </a:ext>
            </a:extLst>
          </p:cNvPr>
          <p:cNvPicPr>
            <a:picLocks noGrp="1" noChangeAspect="1"/>
          </p:cNvPicPr>
          <p:nvPr>
            <p:ph idx="1"/>
          </p:nvPr>
        </p:nvPicPr>
        <p:blipFill>
          <a:blip r:embed="rId3"/>
          <a:stretch>
            <a:fillRect/>
          </a:stretch>
        </p:blipFill>
        <p:spPr>
          <a:xfrm>
            <a:off x="3617229" y="1728436"/>
            <a:ext cx="5365408" cy="3646519"/>
          </a:xfrm>
          <a:prstGeom prst="rect">
            <a:avLst/>
          </a:prstGeom>
          <a:ln>
            <a:solidFill>
              <a:schemeClr val="tx2"/>
            </a:solidFill>
          </a:ln>
        </p:spPr>
      </p:pic>
      <p:pic>
        <p:nvPicPr>
          <p:cNvPr id="6" name="Picture 5">
            <a:extLst>
              <a:ext uri="{FF2B5EF4-FFF2-40B4-BE49-F238E27FC236}">
                <a16:creationId xmlns:a16="http://schemas.microsoft.com/office/drawing/2014/main" id="{0BB2CE7B-13DE-8C45-B359-1D76BF6EFE9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2006756"/>
            <a:ext cx="3018028" cy="2191171"/>
          </a:xfrm>
          <a:prstGeom prst="rect">
            <a:avLst/>
          </a:prstGeom>
        </p:spPr>
      </p:pic>
      <p:pic>
        <p:nvPicPr>
          <p:cNvPr id="3" name="Picture 4" descr="FLU-FIT icon">
            <a:extLst>
              <a:ext uri="{FF2B5EF4-FFF2-40B4-BE49-F238E27FC236}">
                <a16:creationId xmlns:a16="http://schemas.microsoft.com/office/drawing/2014/main" id="{2C76A107-5F7C-4D58-9031-E887C97750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pic>
        <p:nvPicPr>
          <p:cNvPr id="9" name="Picture 9" descr="EBI icon">
            <a:extLst>
              <a:ext uri="{FF2B5EF4-FFF2-40B4-BE49-F238E27FC236}">
                <a16:creationId xmlns:a16="http://schemas.microsoft.com/office/drawing/2014/main" id="{866DFE0D-A028-47E2-9994-376DFF4F35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5819" y="259697"/>
            <a:ext cx="1419225" cy="1228725"/>
          </a:xfrm>
          <a:prstGeom prst="rect">
            <a:avLst/>
          </a:prstGeom>
        </p:spPr>
      </p:pic>
      <p:sp>
        <p:nvSpPr>
          <p:cNvPr id="2" name="Title 1">
            <a:extLst>
              <a:ext uri="{FF2B5EF4-FFF2-40B4-BE49-F238E27FC236}">
                <a16:creationId xmlns:a16="http://schemas.microsoft.com/office/drawing/2014/main" id="{E39EB659-15ED-AD4B-AAB8-AFA4534E01B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Kit and Intake Form</a:t>
            </a:r>
          </a:p>
        </p:txBody>
      </p:sp>
    </p:spTree>
    <p:extLst>
      <p:ext uri="{BB962C8B-B14F-4D97-AF65-F5344CB8AC3E}">
        <p14:creationId xmlns:p14="http://schemas.microsoft.com/office/powerpoint/2010/main" val="4008612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table that lists examples of addresses, participants, etc.">
            <a:extLst>
              <a:ext uri="{FF2B5EF4-FFF2-40B4-BE49-F238E27FC236}">
                <a16:creationId xmlns:a16="http://schemas.microsoft.com/office/drawing/2014/main" id="{C95FB735-8A00-464D-B4D4-80D6E75600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221" y="3072580"/>
            <a:ext cx="8063564" cy="2339313"/>
          </a:xfrm>
          <a:prstGeom prst="rect">
            <a:avLst/>
          </a:prstGeom>
          <a:ln w="28575">
            <a:solidFill>
              <a:schemeClr val="tx2"/>
            </a:solidFill>
          </a:ln>
        </p:spPr>
      </p:pic>
      <p:pic>
        <p:nvPicPr>
          <p:cNvPr id="8" name="Picture 8" descr="Example of a tracking log that contains the following fields: pharmacy name, pharmacist, kit number, date provided, first and last names, age, race, gender/gender identity, sexual orientation, date returned, results, date of follow up">
            <a:extLst>
              <a:ext uri="{FF2B5EF4-FFF2-40B4-BE49-F238E27FC236}">
                <a16:creationId xmlns:a16="http://schemas.microsoft.com/office/drawing/2014/main" id="{EEE03C4C-4D1D-4647-B1E5-D021EDC0D3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343" y="1892633"/>
            <a:ext cx="8982119" cy="876982"/>
          </a:xfrm>
          <a:prstGeom prst="rect">
            <a:avLst/>
          </a:prstGeom>
          <a:ln w="28575">
            <a:solidFill>
              <a:schemeClr val="tx2"/>
            </a:solidFill>
          </a:ln>
        </p:spPr>
      </p:pic>
      <p:pic>
        <p:nvPicPr>
          <p:cNvPr id="3" name="Picture 4" descr="FLU-FIT icon">
            <a:extLst>
              <a:ext uri="{FF2B5EF4-FFF2-40B4-BE49-F238E27FC236}">
                <a16:creationId xmlns:a16="http://schemas.microsoft.com/office/drawing/2014/main" id="{42237D9B-E9F5-4434-8DD2-3CCD941886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9BB3B2A6-4723-2F4F-A06E-3F382677F45D}"/>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Tracking Logs for Pharmacy and Train- the-Trainer Program</a:t>
            </a:r>
          </a:p>
        </p:txBody>
      </p:sp>
    </p:spTree>
    <p:extLst>
      <p:ext uri="{BB962C8B-B14F-4D97-AF65-F5344CB8AC3E}">
        <p14:creationId xmlns:p14="http://schemas.microsoft.com/office/powerpoint/2010/main" val="85704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Equity icon">
            <a:extLst>
              <a:ext uri="{FF2B5EF4-FFF2-40B4-BE49-F238E27FC236}">
                <a16:creationId xmlns:a16="http://schemas.microsoft.com/office/drawing/2014/main" id="{2123A646-12C1-4BBC-AFF9-95F6FA63A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5737" y="4204643"/>
            <a:ext cx="1241661" cy="1325218"/>
          </a:xfrm>
          <a:prstGeom prst="rect">
            <a:avLst/>
          </a:prstGeom>
        </p:spPr>
      </p:pic>
      <p:sp>
        <p:nvSpPr>
          <p:cNvPr id="3" name="Content Placeholder 2">
            <a:extLst>
              <a:ext uri="{FF2B5EF4-FFF2-40B4-BE49-F238E27FC236}">
                <a16:creationId xmlns:a16="http://schemas.microsoft.com/office/drawing/2014/main" id="{0F65B70A-0556-C14C-82C8-02A2FF8E3FA6}"/>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Black: 91.7% of the population</a:t>
            </a:r>
            <a:endParaRPr lang="en-US" dirty="0"/>
          </a:p>
          <a:p>
            <a:pPr marL="0" indent="0">
              <a:buNone/>
            </a:pPr>
            <a:r>
              <a:rPr lang="en-US" sz="2400" dirty="0"/>
              <a:t>Families Below Poverty: 23.3% of the population</a:t>
            </a:r>
          </a:p>
          <a:p>
            <a:endParaRPr lang="en-US" sz="2400" dirty="0"/>
          </a:p>
          <a:p>
            <a:pPr marL="0" indent="0">
              <a:buNone/>
            </a:pPr>
            <a:r>
              <a:rPr lang="en-US" sz="2400" dirty="0"/>
              <a:t>Colorectal Cancer Screening Rate in Ward 7: 48%</a:t>
            </a:r>
          </a:p>
          <a:p>
            <a:pPr marL="0" indent="0">
              <a:buNone/>
            </a:pPr>
            <a:r>
              <a:rPr lang="en-US" sz="2400" dirty="0"/>
              <a:t>Colorectal Cancer Screening Rate at each pharmacy location in Ward 7: Unknown at this time</a:t>
            </a:r>
          </a:p>
        </p:txBody>
      </p:sp>
      <p:pic>
        <p:nvPicPr>
          <p:cNvPr id="4" name="Picture 4" descr="FLU-FIT icon">
            <a:extLst>
              <a:ext uri="{FF2B5EF4-FFF2-40B4-BE49-F238E27FC236}">
                <a16:creationId xmlns:a16="http://schemas.microsoft.com/office/drawing/2014/main" id="{F1B286B1-E06B-4CD2-9073-1DC26D626E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98CB39CA-F02B-9B4E-B98D-0BD8753E830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Ward 7 &amp; Population of Focus</a:t>
            </a:r>
          </a:p>
        </p:txBody>
      </p:sp>
    </p:spTree>
    <p:extLst>
      <p:ext uri="{BB962C8B-B14F-4D97-AF65-F5344CB8AC3E}">
        <p14:creationId xmlns:p14="http://schemas.microsoft.com/office/powerpoint/2010/main" val="64221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F383FD-7DBE-C244-B28C-C0AD0CA59EAF}"/>
              </a:ext>
            </a:extLst>
          </p:cNvPr>
          <p:cNvSpPr txBox="1"/>
          <p:nvPr/>
        </p:nvSpPr>
        <p:spPr>
          <a:xfrm>
            <a:off x="5572090" y="5306256"/>
            <a:ext cx="364030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Comprehensive Cancer Control National Partnership, 2021</a:t>
            </a:r>
            <a:endParaRPr lang="en-US" sz="1400" dirty="0">
              <a:solidFill>
                <a:schemeClr val="bg1">
                  <a:lumMod val="65000"/>
                </a:schemeClr>
              </a:solidFill>
            </a:endParaRPr>
          </a:p>
        </p:txBody>
      </p:sp>
      <p:sp>
        <p:nvSpPr>
          <p:cNvPr id="4" name="Content Placeholder 2">
            <a:extLst>
              <a:ext uri="{FF2B5EF4-FFF2-40B4-BE49-F238E27FC236}">
                <a16:creationId xmlns:a16="http://schemas.microsoft.com/office/drawing/2014/main" id="{83EB1B73-A31E-5B44-91E2-D91B5B0632C5}"/>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spcAft>
                <a:spcPts val="1000"/>
              </a:spcAft>
              <a:buAutoNum type="arabicPeriod"/>
            </a:pPr>
            <a:r>
              <a:rPr lang="en-US" sz="2400" dirty="0"/>
              <a:t>Who was included as the </a:t>
            </a:r>
            <a:r>
              <a:rPr lang="en-US" sz="2400" b="1" dirty="0">
                <a:solidFill>
                  <a:srgbClr val="0097DA"/>
                </a:solidFill>
              </a:rPr>
              <a:t>Population(s) of Focus</a:t>
            </a:r>
            <a:r>
              <a:rPr lang="en-US" sz="2400" dirty="0"/>
              <a:t>?</a:t>
            </a:r>
            <a:endParaRPr lang="en-US" dirty="0"/>
          </a:p>
          <a:p>
            <a:pPr marL="457200" lvl="0" indent="-457200">
              <a:spcAft>
                <a:spcPts val="1000"/>
              </a:spcAft>
              <a:buAutoNum type="arabicPeriod"/>
            </a:pPr>
            <a:r>
              <a:rPr lang="en-US" sz="2400" dirty="0"/>
              <a:t>How did your project consider the </a:t>
            </a:r>
            <a:r>
              <a:rPr lang="en-US" sz="2400" b="1" dirty="0">
                <a:solidFill>
                  <a:srgbClr val="0097DA"/>
                </a:solidFill>
              </a:rPr>
              <a:t>history </a:t>
            </a:r>
            <a:r>
              <a:rPr lang="en-US" sz="2400" dirty="0"/>
              <a:t>of the issue within the community?  </a:t>
            </a:r>
          </a:p>
          <a:p>
            <a:pPr marL="457200" indent="-457200">
              <a:spcAft>
                <a:spcPts val="1000"/>
              </a:spcAft>
              <a:buAutoNum type="arabicPeriod"/>
            </a:pPr>
            <a:r>
              <a:rPr lang="en-US" sz="2400" dirty="0"/>
              <a:t>How was the Population(s) of Focus: </a:t>
            </a:r>
          </a:p>
          <a:p>
            <a:pPr lvl="2">
              <a:spcAft>
                <a:spcPts val="1000"/>
              </a:spcAft>
            </a:pPr>
            <a:r>
              <a:rPr lang="en-US" sz="2400" b="1" dirty="0">
                <a:solidFill>
                  <a:srgbClr val="0097DA"/>
                </a:solidFill>
              </a:rPr>
              <a:t>Affected</a:t>
            </a:r>
            <a:r>
              <a:rPr lang="en-US" sz="2400" dirty="0"/>
              <a:t>? </a:t>
            </a:r>
          </a:p>
          <a:p>
            <a:pPr lvl="2">
              <a:spcAft>
                <a:spcPts val="1000"/>
              </a:spcAft>
            </a:pPr>
            <a:r>
              <a:rPr lang="en-US" sz="2400" b="1" dirty="0">
                <a:solidFill>
                  <a:srgbClr val="0097DA"/>
                </a:solidFill>
              </a:rPr>
              <a:t>Engaged and included </a:t>
            </a:r>
            <a:r>
              <a:rPr lang="en-US" sz="2400" dirty="0"/>
              <a:t>in the planning?</a:t>
            </a:r>
          </a:p>
          <a:p>
            <a:pPr lvl="2">
              <a:spcAft>
                <a:spcPts val="1000"/>
              </a:spcAft>
            </a:pPr>
            <a:r>
              <a:rPr lang="en-US" sz="2400" dirty="0"/>
              <a:t>Included in the </a:t>
            </a:r>
            <a:r>
              <a:rPr lang="en-US" sz="2400" b="1" dirty="0">
                <a:solidFill>
                  <a:srgbClr val="0097DA"/>
                </a:solidFill>
              </a:rPr>
              <a:t>dissemination </a:t>
            </a:r>
            <a:r>
              <a:rPr lang="en-US" sz="2400" dirty="0"/>
              <a:t>of results?</a:t>
            </a:r>
          </a:p>
        </p:txBody>
      </p:sp>
      <p:pic>
        <p:nvPicPr>
          <p:cNvPr id="7" name="Picture 6" descr="Equity icon">
            <a:extLst>
              <a:ext uri="{FF2B5EF4-FFF2-40B4-BE49-F238E27FC236}">
                <a16:creationId xmlns:a16="http://schemas.microsoft.com/office/drawing/2014/main" id="{3C17B110-75E1-4ED1-9882-A07CD19B93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1425" y="123753"/>
            <a:ext cx="1241661" cy="1325218"/>
          </a:xfrm>
          <a:prstGeom prst="rect">
            <a:avLst/>
          </a:prstGeom>
        </p:spPr>
      </p:pic>
      <p:sp>
        <p:nvSpPr>
          <p:cNvPr id="2" name="Title 1">
            <a:extLst>
              <a:ext uri="{FF2B5EF4-FFF2-40B4-BE49-F238E27FC236}">
                <a16:creationId xmlns:a16="http://schemas.microsoft.com/office/drawing/2014/main" id="{9FEABDA6-E25C-0C4E-B853-8B95BEDB398F}"/>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Health Equity Outcomes</a:t>
            </a:r>
            <a:endParaRPr lang="en-US" sz="2800" dirty="0"/>
          </a:p>
        </p:txBody>
      </p:sp>
    </p:spTree>
    <p:extLst>
      <p:ext uri="{BB962C8B-B14F-4D97-AF65-F5344CB8AC3E}">
        <p14:creationId xmlns:p14="http://schemas.microsoft.com/office/powerpoint/2010/main" val="24434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769EFF-E10C-401A-85B1-AD43349CAA85}"/>
              </a:ext>
            </a:extLst>
          </p:cNvPr>
          <p:cNvSpPr txBox="1"/>
          <p:nvPr/>
        </p:nvSpPr>
        <p:spPr>
          <a:xfrm>
            <a:off x="5513098" y="5321004"/>
            <a:ext cx="364030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Comprehensive Cancer Control National Partnership, 2021</a:t>
            </a:r>
            <a:endParaRPr lang="en-US" sz="1400" dirty="0">
              <a:solidFill>
                <a:schemeClr val="bg1">
                  <a:lumMod val="65000"/>
                </a:schemeClr>
              </a:solidFill>
            </a:endParaRPr>
          </a:p>
        </p:txBody>
      </p:sp>
      <p:sp>
        <p:nvSpPr>
          <p:cNvPr id="3" name="Content Placeholder 2">
            <a:extLst>
              <a:ext uri="{FF2B5EF4-FFF2-40B4-BE49-F238E27FC236}">
                <a16:creationId xmlns:a16="http://schemas.microsoft.com/office/drawing/2014/main" id="{2EAEB7F6-72E3-1942-8F67-8C24BCD8C26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dirty="0"/>
              <a:t>How did the initiative:</a:t>
            </a:r>
            <a:endParaRPr lang="en-US" dirty="0"/>
          </a:p>
          <a:p>
            <a:pPr marL="556895" lvl="1" indent="-213995">
              <a:spcAft>
                <a:spcPts val="1000"/>
              </a:spcAft>
            </a:pPr>
            <a:r>
              <a:rPr lang="en-US" sz="2400" dirty="0"/>
              <a:t>Remove unfair </a:t>
            </a:r>
            <a:r>
              <a:rPr lang="en-US" sz="2400" dirty="0">
                <a:solidFill>
                  <a:schemeClr val="tx2"/>
                </a:solidFill>
              </a:rPr>
              <a:t>social, economic or environmental disadvantages </a:t>
            </a:r>
            <a:r>
              <a:rPr lang="en-US" sz="2400" dirty="0"/>
              <a:t>for certain groups?</a:t>
            </a:r>
            <a:endParaRPr lang="en-US" dirty="0"/>
          </a:p>
          <a:p>
            <a:pPr marL="556895" lvl="1" indent="-213995">
              <a:spcAft>
                <a:spcPts val="1000"/>
              </a:spcAft>
            </a:pPr>
            <a:r>
              <a:rPr lang="en-US" sz="2400" dirty="0"/>
              <a:t>Increa</a:t>
            </a:r>
            <a:r>
              <a:rPr lang="en-US" sz="2400" dirty="0">
                <a:solidFill>
                  <a:schemeClr val="tx2"/>
                </a:solidFill>
              </a:rPr>
              <a:t>se access to resources or opportunities?</a:t>
            </a:r>
            <a:endParaRPr lang="en-US" sz="1850" dirty="0">
              <a:solidFill>
                <a:schemeClr val="tx2"/>
              </a:solidFill>
            </a:endParaRPr>
          </a:p>
          <a:p>
            <a:pPr marL="556895" lvl="1" indent="-213995">
              <a:spcAft>
                <a:spcPts val="1000"/>
              </a:spcAft>
            </a:pPr>
            <a:r>
              <a:rPr lang="en-US" sz="2400" dirty="0">
                <a:solidFill>
                  <a:schemeClr val="tx2"/>
                </a:solidFill>
              </a:rPr>
              <a:t>Strengthen support systems?</a:t>
            </a:r>
            <a:endParaRPr lang="en-US" sz="1850" dirty="0">
              <a:solidFill>
                <a:schemeClr val="tx2"/>
              </a:solidFill>
            </a:endParaRPr>
          </a:p>
          <a:p>
            <a:pPr marL="556895" lvl="1" indent="-213995">
              <a:spcAft>
                <a:spcPts val="1000"/>
              </a:spcAft>
            </a:pPr>
            <a:r>
              <a:rPr lang="en-US" sz="2400" dirty="0">
                <a:solidFill>
                  <a:schemeClr val="tx2"/>
                </a:solidFill>
              </a:rPr>
              <a:t>Reduce bias and discriminatory actions among providers?</a:t>
            </a:r>
            <a:endParaRPr lang="en-US" sz="1850" dirty="0">
              <a:solidFill>
                <a:schemeClr val="tx2"/>
              </a:solidFill>
            </a:endParaRPr>
          </a:p>
          <a:p>
            <a:pPr marL="556895" lvl="1" indent="-213995">
              <a:spcAft>
                <a:spcPts val="1000"/>
              </a:spcAft>
            </a:pPr>
            <a:r>
              <a:rPr lang="en-US" sz="2400" dirty="0">
                <a:solidFill>
                  <a:schemeClr val="tx2"/>
                </a:solidFill>
              </a:rPr>
              <a:t>Increase skills and abilities?</a:t>
            </a:r>
            <a:endParaRPr lang="en-US" sz="1850" dirty="0">
              <a:solidFill>
                <a:schemeClr val="tx2"/>
              </a:solidFill>
            </a:endParaRPr>
          </a:p>
        </p:txBody>
      </p:sp>
      <p:pic>
        <p:nvPicPr>
          <p:cNvPr id="7" name="Picture 6" descr="Equity icon">
            <a:extLst>
              <a:ext uri="{FF2B5EF4-FFF2-40B4-BE49-F238E27FC236}">
                <a16:creationId xmlns:a16="http://schemas.microsoft.com/office/drawing/2014/main" id="{64EEAE73-568A-407F-AEB2-60BA178308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1425" y="123753"/>
            <a:ext cx="1241661" cy="1325218"/>
          </a:xfrm>
          <a:prstGeom prst="rect">
            <a:avLst/>
          </a:prstGeom>
        </p:spPr>
      </p:pic>
      <p:sp>
        <p:nvSpPr>
          <p:cNvPr id="2" name="Title 1">
            <a:extLst>
              <a:ext uri="{FF2B5EF4-FFF2-40B4-BE49-F238E27FC236}">
                <a16:creationId xmlns:a16="http://schemas.microsoft.com/office/drawing/2014/main" id="{5CB952E2-2452-454B-B1E0-A19B17AD53B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Health Equity Approach</a:t>
            </a:r>
            <a:endParaRPr lang="en-US" sz="2800" dirty="0"/>
          </a:p>
        </p:txBody>
      </p:sp>
    </p:spTree>
    <p:extLst>
      <p:ext uri="{BB962C8B-B14F-4D97-AF65-F5344CB8AC3E}">
        <p14:creationId xmlns:p14="http://schemas.microsoft.com/office/powerpoint/2010/main" val="149946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714375" lvl="1" indent="-457200">
              <a:lnSpc>
                <a:spcPct val="150000"/>
              </a:lnSpc>
              <a:spcBef>
                <a:spcPts val="0"/>
              </a:spcBef>
              <a:spcAft>
                <a:spcPts val="200"/>
              </a:spcAft>
              <a:buAutoNum type="arabicPeriod"/>
            </a:pPr>
            <a:r>
              <a:rPr lang="en-US" sz="2400" dirty="0">
                <a:solidFill>
                  <a:schemeClr val="tx2"/>
                </a:solidFill>
                <a:ea typeface="+mn-lt"/>
                <a:cs typeface="+mn-lt"/>
              </a:rPr>
              <a:t>Introduce RE-AIM evaluation framework</a:t>
            </a:r>
          </a:p>
          <a:p>
            <a:pPr marL="1014730" lvl="2">
              <a:lnSpc>
                <a:spcPct val="150000"/>
              </a:lnSpc>
              <a:spcBef>
                <a:spcPts val="0"/>
              </a:spcBef>
              <a:spcAft>
                <a:spcPts val="200"/>
              </a:spcAft>
              <a:buFont typeface="Arial"/>
              <a:buChar char="–"/>
            </a:pPr>
            <a:r>
              <a:rPr lang="en-US" sz="2400" dirty="0">
                <a:solidFill>
                  <a:schemeClr val="tx2"/>
                </a:solidFill>
                <a:ea typeface="+mn-lt"/>
                <a:cs typeface="+mn-lt"/>
              </a:rPr>
              <a:t>Give overview of evaluation</a:t>
            </a:r>
          </a:p>
          <a:p>
            <a:pPr marL="1014730" lvl="2">
              <a:lnSpc>
                <a:spcPct val="150000"/>
              </a:lnSpc>
              <a:spcBef>
                <a:spcPts val="0"/>
              </a:spcBef>
              <a:spcAft>
                <a:spcPts val="200"/>
              </a:spcAft>
              <a:buFont typeface="Arial"/>
              <a:buChar char="–"/>
            </a:pPr>
            <a:r>
              <a:rPr lang="en-US" sz="2400" dirty="0">
                <a:solidFill>
                  <a:schemeClr val="tx2"/>
                </a:solidFill>
                <a:ea typeface="+mn-lt"/>
                <a:cs typeface="+mn-lt"/>
              </a:rPr>
              <a:t>Examine each dimension of evaluation framework in detail</a:t>
            </a:r>
          </a:p>
          <a:p>
            <a:pPr marL="1014730" lvl="2">
              <a:lnSpc>
                <a:spcPct val="150000"/>
              </a:lnSpc>
              <a:spcBef>
                <a:spcPts val="0"/>
              </a:spcBef>
              <a:spcAft>
                <a:spcPts val="200"/>
              </a:spcAft>
              <a:buFont typeface="Arial"/>
              <a:buChar char="–"/>
            </a:pPr>
            <a:r>
              <a:rPr lang="en-US" sz="2400" b="1" dirty="0">
                <a:solidFill>
                  <a:srgbClr val="0097DA"/>
                </a:solidFill>
                <a:ea typeface="+mn-lt"/>
                <a:cs typeface="+mn-lt"/>
              </a:rPr>
              <a:t>Case examples</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pic>
        <p:nvPicPr>
          <p:cNvPr id="4" name="Picture 6" descr="RE-AIM logo">
            <a:extLst>
              <a:ext uri="{FF2B5EF4-FFF2-40B4-BE49-F238E27FC236}">
                <a16:creationId xmlns:a16="http://schemas.microsoft.com/office/drawing/2014/main" id="{6CEFA6FA-1519-4D01-913B-784F0B7E68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273563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88357-B763-D542-97AF-9CBBEB5CB363}"/>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was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a:p>
            <a:pPr marL="0" indent="0">
              <a:buNone/>
            </a:pPr>
            <a:endParaRPr lang="en-US" sz="4000" dirty="0"/>
          </a:p>
        </p:txBody>
      </p:sp>
      <p:sp>
        <p:nvSpPr>
          <p:cNvPr id="2" name="Title 1">
            <a:extLst>
              <a:ext uri="{FF2B5EF4-FFF2-40B4-BE49-F238E27FC236}">
                <a16:creationId xmlns:a16="http://schemas.microsoft.com/office/drawing/2014/main" id="{11404F8A-6EBA-8E48-A79E-A6B1E6F91DE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307593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F68565-558B-D24F-A101-FB04A79355B5}"/>
              </a:ext>
            </a:extLst>
          </p:cNvPr>
          <p:cNvSpPr>
            <a:spLocks noGrp="1"/>
          </p:cNvSpPr>
          <p:nvPr>
            <p:ph idx="1"/>
          </p:nvPr>
        </p:nvSpPr>
        <p:spPr>
          <a:xfrm>
            <a:off x="457200" y="1600201"/>
            <a:ext cx="8217908" cy="3833385"/>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Characteristics for eligibility in program</a:t>
            </a:r>
          </a:p>
          <a:p>
            <a:pPr>
              <a:spcAft>
                <a:spcPts val="1000"/>
              </a:spcAft>
            </a:pPr>
            <a:r>
              <a:rPr lang="en-US" sz="2400" dirty="0"/>
              <a:t>Characteristics of participants in program</a:t>
            </a:r>
          </a:p>
          <a:p>
            <a:pPr>
              <a:spcAft>
                <a:spcPts val="1000"/>
              </a:spcAft>
            </a:pPr>
            <a:r>
              <a:rPr lang="en-US" sz="2400" dirty="0"/>
              <a:t>Characteristics of participants vs. non-participants</a:t>
            </a:r>
          </a:p>
          <a:p>
            <a:pPr>
              <a:spcAft>
                <a:spcPts val="1000"/>
              </a:spcAft>
            </a:pPr>
            <a:r>
              <a:rPr lang="en-US" sz="2400" dirty="0"/>
              <a:t>Understanding why some people participated and others did not</a:t>
            </a:r>
          </a:p>
        </p:txBody>
      </p:sp>
      <p:pic>
        <p:nvPicPr>
          <p:cNvPr id="7" name="Picture 7" descr="An image of a group of people posing for a photo">
            <a:extLst>
              <a:ext uri="{FF2B5EF4-FFF2-40B4-BE49-F238E27FC236}">
                <a16:creationId xmlns:a16="http://schemas.microsoft.com/office/drawing/2014/main" id="{1000509C-A5D3-4B58-A958-CF7E3C7A81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7331" y="3660211"/>
            <a:ext cx="2509339" cy="1817731"/>
          </a:xfrm>
          <a:prstGeom prst="rect">
            <a:avLst/>
          </a:prstGeom>
        </p:spPr>
      </p:pic>
      <p:sp>
        <p:nvSpPr>
          <p:cNvPr id="17" name="TextBox 16">
            <a:extLst>
              <a:ext uri="{FF2B5EF4-FFF2-40B4-BE49-F238E27FC236}">
                <a16:creationId xmlns:a16="http://schemas.microsoft.com/office/drawing/2014/main" id="{5F3AA9B2-C19A-4241-93E8-53AB155C200D}"/>
              </a:ext>
            </a:extLst>
          </p:cNvPr>
          <p:cNvSpPr txBox="1"/>
          <p:nvPr/>
        </p:nvSpPr>
        <p:spPr>
          <a:xfrm>
            <a:off x="7090499" y="5311639"/>
            <a:ext cx="2078349"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National Cancer Institute, 2012</a:t>
            </a:r>
            <a:endParaRPr lang="en-US" dirty="0"/>
          </a:p>
        </p:txBody>
      </p:sp>
      <p:pic>
        <p:nvPicPr>
          <p:cNvPr id="3" name="Picture 6" descr="RE-AIM logo">
            <a:extLst>
              <a:ext uri="{FF2B5EF4-FFF2-40B4-BE49-F238E27FC236}">
                <a16:creationId xmlns:a16="http://schemas.microsoft.com/office/drawing/2014/main" id="{7C5DEFF6-B3A5-4268-9548-01FD4E8181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77D03A14-13C6-A544-B850-DE4547A9601D}"/>
              </a:ext>
            </a:extLst>
          </p:cNvPr>
          <p:cNvSpPr>
            <a:spLocks noGrp="1"/>
          </p:cNvSpPr>
          <p:nvPr>
            <p:ph type="title"/>
          </p:nvPr>
        </p:nvSpPr>
        <p:spPr/>
        <p:txBody>
          <a:bodyPr vert="horz" wrap="square" lIns="121920" tIns="60960" rIns="121920" bIns="6096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 </a:t>
            </a:r>
            <a:r>
              <a:rPr lang="en-US" sz="3600" b="1" u="sng" dirty="0">
                <a:solidFill>
                  <a:srgbClr val="0097DA"/>
                </a:solidFill>
              </a:rPr>
              <a:t>R</a:t>
            </a:r>
            <a:r>
              <a:rPr lang="en-US" sz="3600" b="1" dirty="0"/>
              <a:t>each</a:t>
            </a:r>
          </a:p>
        </p:txBody>
      </p:sp>
    </p:spTree>
    <p:extLst>
      <p:ext uri="{BB962C8B-B14F-4D97-AF65-F5344CB8AC3E}">
        <p14:creationId xmlns:p14="http://schemas.microsoft.com/office/powerpoint/2010/main" val="88547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Table that lists pharmacy name, pharmacists, kit number, first and last names, age, race, gender and gender identity, sexual orientation, date provided and returned, results, date of follow up">
            <a:extLst>
              <a:ext uri="{FF2B5EF4-FFF2-40B4-BE49-F238E27FC236}">
                <a16:creationId xmlns:a16="http://schemas.microsoft.com/office/drawing/2014/main" id="{FB5F7D53-53B5-4D4E-B00F-49F783CE97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343" y="3477047"/>
            <a:ext cx="8982119" cy="876982"/>
          </a:xfrm>
          <a:prstGeom prst="rect">
            <a:avLst/>
          </a:prstGeom>
          <a:ln w="28575">
            <a:solidFill>
              <a:schemeClr val="tx2"/>
            </a:solidFill>
          </a:ln>
        </p:spPr>
      </p:pic>
      <p:cxnSp>
        <p:nvCxnSpPr>
          <p:cNvPr id="14" name="Straight Arrow Connector 13">
            <a:extLst>
              <a:ext uri="{FF2B5EF4-FFF2-40B4-BE49-F238E27FC236}">
                <a16:creationId xmlns:a16="http://schemas.microsoft.com/office/drawing/2014/main" id="{D59E1C5A-E23E-451E-A276-9C4314DE9F64}"/>
              </a:ext>
              <a:ext uri="{C183D7F6-B498-43B3-948B-1728B52AA6E4}">
                <adec:decorative xmlns:adec="http://schemas.microsoft.com/office/drawing/2017/decorative" val="1"/>
              </a:ext>
            </a:extLst>
          </p:cNvPr>
          <p:cNvCxnSpPr>
            <a:cxnSpLocks/>
          </p:cNvCxnSpPr>
          <p:nvPr/>
        </p:nvCxnSpPr>
        <p:spPr>
          <a:xfrm>
            <a:off x="4791586" y="2030751"/>
            <a:ext cx="593160" cy="18535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7A3F6AC-910E-456D-AE9C-23FB94DD6B5A}"/>
              </a:ext>
              <a:ext uri="{C183D7F6-B498-43B3-948B-1728B52AA6E4}">
                <adec:decorative xmlns:adec="http://schemas.microsoft.com/office/drawing/2017/decorative" val="1"/>
              </a:ext>
            </a:extLst>
          </p:cNvPr>
          <p:cNvCxnSpPr>
            <a:cxnSpLocks/>
          </p:cNvCxnSpPr>
          <p:nvPr/>
        </p:nvCxnSpPr>
        <p:spPr>
          <a:xfrm flipH="1">
            <a:off x="4490224" y="2048290"/>
            <a:ext cx="137658" cy="186519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C0BA5BA-2604-934A-AEBC-34003B6E90C4}"/>
              </a:ext>
              <a:ext uri="{C183D7F6-B498-43B3-948B-1728B52AA6E4}">
                <adec:decorative xmlns:adec="http://schemas.microsoft.com/office/drawing/2017/decorative" val="1"/>
              </a:ext>
            </a:extLst>
          </p:cNvPr>
          <p:cNvCxnSpPr>
            <a:cxnSpLocks/>
          </p:cNvCxnSpPr>
          <p:nvPr/>
        </p:nvCxnSpPr>
        <p:spPr>
          <a:xfrm flipH="1">
            <a:off x="3414460" y="2036597"/>
            <a:ext cx="1020487" cy="18593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2830C8CC-1865-1C46-BEDE-7D5E36B49F13}"/>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gn="ctr">
              <a:buNone/>
            </a:pPr>
            <a:r>
              <a:rPr lang="en-US" sz="2400" dirty="0"/>
              <a:t>What were your </a:t>
            </a:r>
            <a:r>
              <a:rPr lang="en-US" sz="2400" b="1" dirty="0">
                <a:solidFill>
                  <a:srgbClr val="0097DA"/>
                </a:solidFill>
              </a:rPr>
              <a:t>eligibility</a:t>
            </a:r>
            <a:r>
              <a:rPr lang="en-US" sz="2400" dirty="0">
                <a:solidFill>
                  <a:srgbClr val="0097DA"/>
                </a:solidFill>
              </a:rPr>
              <a:t> </a:t>
            </a:r>
            <a:r>
              <a:rPr lang="en-US" sz="2400" dirty="0"/>
              <a:t>criteria? </a:t>
            </a:r>
          </a:p>
        </p:txBody>
      </p:sp>
      <p:pic>
        <p:nvPicPr>
          <p:cNvPr id="16" name="Picture 4" descr="FLU-FIT icon">
            <a:extLst>
              <a:ext uri="{FF2B5EF4-FFF2-40B4-BE49-F238E27FC236}">
                <a16:creationId xmlns:a16="http://schemas.microsoft.com/office/drawing/2014/main" id="{5C4D4B93-EF05-4E0A-8BB0-31FA6FCB1B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77C5A7BF-5B20-BA4E-8A84-A139F44E2A81}"/>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Eligibility Criteria</a:t>
            </a:r>
            <a:endParaRPr lang="en-US" dirty="0"/>
          </a:p>
        </p:txBody>
      </p:sp>
    </p:spTree>
    <p:extLst>
      <p:ext uri="{BB962C8B-B14F-4D97-AF65-F5344CB8AC3E}">
        <p14:creationId xmlns:p14="http://schemas.microsoft.com/office/powerpoint/2010/main" val="235515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estions for identifying gender and sexual orientation">
            <a:extLst>
              <a:ext uri="{FF2B5EF4-FFF2-40B4-BE49-F238E27FC236}">
                <a16:creationId xmlns:a16="http://schemas.microsoft.com/office/drawing/2014/main" id="{647D6A2D-EF89-3245-B908-7293B8A41B93}"/>
              </a:ext>
            </a:extLst>
          </p:cNvPr>
          <p:cNvPicPr>
            <a:picLocks noChangeAspect="1"/>
          </p:cNvPicPr>
          <p:nvPr/>
        </p:nvPicPr>
        <p:blipFill>
          <a:blip r:embed="rId3"/>
          <a:stretch>
            <a:fillRect/>
          </a:stretch>
        </p:blipFill>
        <p:spPr>
          <a:xfrm>
            <a:off x="5147981" y="1248773"/>
            <a:ext cx="3537427" cy="4249659"/>
          </a:xfrm>
          <a:prstGeom prst="rect">
            <a:avLst/>
          </a:prstGeom>
        </p:spPr>
      </p:pic>
      <p:pic>
        <p:nvPicPr>
          <p:cNvPr id="5" name="Content Placeholder 4" descr="An example of participant FLU-FIT program that contains the following fields: date, first and last names, date of birth, address, phone number, email address, race/ethnicity">
            <a:extLst>
              <a:ext uri="{FF2B5EF4-FFF2-40B4-BE49-F238E27FC236}">
                <a16:creationId xmlns:a16="http://schemas.microsoft.com/office/drawing/2014/main" id="{47B4E08A-578F-4648-BBAE-927BA11CA3BF}"/>
              </a:ext>
            </a:extLst>
          </p:cNvPr>
          <p:cNvPicPr>
            <a:picLocks noGrp="1" noChangeAspect="1"/>
          </p:cNvPicPr>
          <p:nvPr>
            <p:ph sz="half" idx="2"/>
          </p:nvPr>
        </p:nvPicPr>
        <p:blipFill>
          <a:blip r:embed="rId4"/>
          <a:stretch>
            <a:fillRect/>
          </a:stretch>
        </p:blipFill>
        <p:spPr>
          <a:xfrm>
            <a:off x="96960" y="1447800"/>
            <a:ext cx="5051021" cy="3447710"/>
          </a:xfrm>
          <a:prstGeom prst="rect">
            <a:avLst/>
          </a:prstGeom>
        </p:spPr>
      </p:pic>
      <p:pic>
        <p:nvPicPr>
          <p:cNvPr id="3" name="Picture 4" descr="FLU-FIT icon">
            <a:extLst>
              <a:ext uri="{FF2B5EF4-FFF2-40B4-BE49-F238E27FC236}">
                <a16:creationId xmlns:a16="http://schemas.microsoft.com/office/drawing/2014/main" id="{69337AD0-4A9C-4360-B8F9-317BFDB171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1D02B94F-D94B-F742-ACAF-436D06D58D95}"/>
              </a:ext>
            </a:extLst>
          </p:cNvPr>
          <p:cNvSpPr>
            <a:spLocks noGrp="1"/>
          </p:cNvSpPr>
          <p:nvPr>
            <p:ph type="title"/>
          </p:nvPr>
        </p:nvSpPr>
        <p:spPr>
          <a:xfrm>
            <a:off x="455808" y="98198"/>
            <a:ext cx="8229600" cy="1143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Characteristics of People Returning Kits</a:t>
            </a:r>
          </a:p>
        </p:txBody>
      </p:sp>
    </p:spTree>
    <p:extLst>
      <p:ext uri="{BB962C8B-B14F-4D97-AF65-F5344CB8AC3E}">
        <p14:creationId xmlns:p14="http://schemas.microsoft.com/office/powerpoint/2010/main" val="373640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A6D0B2C-4F82-F141-AD9A-BBEDEC8BBF28}"/>
              </a:ext>
            </a:extLst>
          </p:cNvPr>
          <p:cNvSpPr txBox="1"/>
          <p:nvPr/>
        </p:nvSpPr>
        <p:spPr>
          <a:xfrm>
            <a:off x="4953070" y="5190491"/>
            <a:ext cx="4433265" cy="75238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dirty="0">
                <a:solidFill>
                  <a:schemeClr val="tx1">
                    <a:lumMod val="75000"/>
                    <a:lumOff val="25000"/>
                  </a:schemeClr>
                </a:solidFill>
              </a:rPr>
              <a:t>Year 2: Black individuals screened</a:t>
            </a:r>
            <a:r>
              <a:rPr lang="en-US" sz="1800" b="1" dirty="0">
                <a:solidFill>
                  <a:schemeClr val="tx1">
                    <a:lumMod val="75000"/>
                    <a:lumOff val="25000"/>
                  </a:schemeClr>
                </a:solidFill>
              </a:rPr>
              <a:t>=871</a:t>
            </a:r>
          </a:p>
          <a:p>
            <a:endParaRPr lang="en-US" sz="2489" dirty="0">
              <a:solidFill>
                <a:schemeClr val="tx1">
                  <a:lumMod val="75000"/>
                  <a:lumOff val="25000"/>
                </a:schemeClr>
              </a:solidFill>
            </a:endParaRPr>
          </a:p>
        </p:txBody>
      </p:sp>
      <p:sp>
        <p:nvSpPr>
          <p:cNvPr id="13" name="TextBox 12">
            <a:extLst>
              <a:ext uri="{FF2B5EF4-FFF2-40B4-BE49-F238E27FC236}">
                <a16:creationId xmlns:a16="http://schemas.microsoft.com/office/drawing/2014/main" id="{1A69F056-61DA-954E-9AD4-2D21F966A33E}"/>
              </a:ext>
            </a:extLst>
          </p:cNvPr>
          <p:cNvSpPr txBox="1"/>
          <p:nvPr/>
        </p:nvSpPr>
        <p:spPr>
          <a:xfrm>
            <a:off x="-3313" y="5190492"/>
            <a:ext cx="4499523"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dirty="0">
                <a:solidFill>
                  <a:schemeClr val="tx1">
                    <a:lumMod val="75000"/>
                    <a:lumOff val="25000"/>
                  </a:schemeClr>
                </a:solidFill>
              </a:rPr>
              <a:t>Year 1: Black individuals screened</a:t>
            </a:r>
            <a:r>
              <a:rPr lang="en-US" sz="1800" b="1" dirty="0">
                <a:solidFill>
                  <a:schemeClr val="tx1">
                    <a:lumMod val="75000"/>
                    <a:lumOff val="25000"/>
                  </a:schemeClr>
                </a:solidFill>
              </a:rPr>
              <a:t>=501 </a:t>
            </a:r>
            <a:endParaRPr lang="en-US" sz="2489" b="1" dirty="0">
              <a:solidFill>
                <a:schemeClr val="tx1">
                  <a:lumMod val="75000"/>
                  <a:lumOff val="25000"/>
                </a:schemeClr>
              </a:solidFill>
            </a:endParaRPr>
          </a:p>
        </p:txBody>
      </p:sp>
      <p:cxnSp>
        <p:nvCxnSpPr>
          <p:cNvPr id="15" name="Straight Arrow Connector 14">
            <a:extLst>
              <a:ext uri="{FF2B5EF4-FFF2-40B4-BE49-F238E27FC236}">
                <a16:creationId xmlns:a16="http://schemas.microsoft.com/office/drawing/2014/main" id="{282E6281-BFE7-4152-B519-333DC2EF3399}"/>
              </a:ext>
              <a:ext uri="{C183D7F6-B498-43B3-948B-1728B52AA6E4}">
                <adec:decorative xmlns:adec="http://schemas.microsoft.com/office/drawing/2017/decorative" val="1"/>
              </a:ext>
            </a:extLst>
          </p:cNvPr>
          <p:cNvCxnSpPr>
            <a:cxnSpLocks/>
          </p:cNvCxnSpPr>
          <p:nvPr/>
        </p:nvCxnSpPr>
        <p:spPr>
          <a:xfrm flipH="1" flipV="1">
            <a:off x="3481326" y="3479087"/>
            <a:ext cx="2563538" cy="174112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5A8ACF7-18AB-524A-9CFE-9E07D3A97841}"/>
              </a:ext>
              <a:ext uri="{C183D7F6-B498-43B3-948B-1728B52AA6E4}">
                <adec:decorative xmlns:adec="http://schemas.microsoft.com/office/drawing/2017/decorative" val="1"/>
              </a:ext>
            </a:extLst>
          </p:cNvPr>
          <p:cNvCxnSpPr>
            <a:cxnSpLocks/>
          </p:cNvCxnSpPr>
          <p:nvPr/>
        </p:nvCxnSpPr>
        <p:spPr>
          <a:xfrm flipV="1">
            <a:off x="736200" y="3455701"/>
            <a:ext cx="2616502" cy="178789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8" descr="Example of a tracking log that contains the following fields: pharmacy name, pharmacist, kit number, date provided, first and last names, age, race, gender/gender identity, sexual orientation, date returned, results, date of follow up">
            <a:extLst>
              <a:ext uri="{FF2B5EF4-FFF2-40B4-BE49-F238E27FC236}">
                <a16:creationId xmlns:a16="http://schemas.microsoft.com/office/drawing/2014/main" id="{D5B1E4E6-DD3F-41A5-88F6-0E638149F1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343" y="2787154"/>
            <a:ext cx="8982119" cy="876982"/>
          </a:xfrm>
          <a:prstGeom prst="rect">
            <a:avLst/>
          </a:prstGeom>
          <a:ln w="28575">
            <a:solidFill>
              <a:schemeClr val="tx2"/>
            </a:solidFill>
          </a:ln>
        </p:spPr>
      </p:pic>
      <p:pic>
        <p:nvPicPr>
          <p:cNvPr id="5" name="Picture 4" descr="FLU-FIT icon">
            <a:extLst>
              <a:ext uri="{FF2B5EF4-FFF2-40B4-BE49-F238E27FC236}">
                <a16:creationId xmlns:a16="http://schemas.microsoft.com/office/drawing/2014/main" id="{3EBC1884-2592-48E6-8CC5-8F76921DF5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pic>
        <p:nvPicPr>
          <p:cNvPr id="6" name="Picture 5" descr="Equity icon">
            <a:extLst>
              <a:ext uri="{FF2B5EF4-FFF2-40B4-BE49-F238E27FC236}">
                <a16:creationId xmlns:a16="http://schemas.microsoft.com/office/drawing/2014/main" id="{B8296D86-131E-4DB2-BE2E-1E8380F4FB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4919" y="188065"/>
            <a:ext cx="1241661" cy="1325218"/>
          </a:xfrm>
          <a:prstGeom prst="rect">
            <a:avLst/>
          </a:prstGeom>
        </p:spPr>
      </p:pic>
      <p:sp>
        <p:nvSpPr>
          <p:cNvPr id="2" name="Title 1">
            <a:extLst>
              <a:ext uri="{FF2B5EF4-FFF2-40B4-BE49-F238E27FC236}">
                <a16:creationId xmlns:a16="http://schemas.microsoft.com/office/drawing/2014/main" id="{77C5A7BF-5B20-BA4E-8A84-A139F44E2A81}"/>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Subpopulation Reach</a:t>
            </a:r>
            <a:endParaRPr lang="en-US" sz="3600" dirty="0"/>
          </a:p>
        </p:txBody>
      </p:sp>
    </p:spTree>
    <p:extLst>
      <p:ext uri="{BB962C8B-B14F-4D97-AF65-F5344CB8AC3E}">
        <p14:creationId xmlns:p14="http://schemas.microsoft.com/office/powerpoint/2010/main" val="287797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in a room in circle">
            <a:extLst>
              <a:ext uri="{FF2B5EF4-FFF2-40B4-BE49-F238E27FC236}">
                <a16:creationId xmlns:a16="http://schemas.microsoft.com/office/drawing/2014/main" id="{C3F3830B-293E-644F-B89E-53779F07543D}"/>
              </a:ext>
            </a:extLst>
          </p:cNvPr>
          <p:cNvPicPr>
            <a:picLocks noChangeAspect="1"/>
          </p:cNvPicPr>
          <p:nvPr/>
        </p:nvPicPr>
        <p:blipFill>
          <a:blip r:embed="rId3"/>
          <a:stretch>
            <a:fillRect/>
          </a:stretch>
        </p:blipFill>
        <p:spPr>
          <a:xfrm>
            <a:off x="1616714" y="1466671"/>
            <a:ext cx="5905906" cy="3924524"/>
          </a:xfrm>
          <a:prstGeom prst="rect">
            <a:avLst/>
          </a:prstGeom>
        </p:spPr>
      </p:pic>
      <p:pic>
        <p:nvPicPr>
          <p:cNvPr id="3" name="Picture 2" descr="FLU-FIT icon">
            <a:extLst>
              <a:ext uri="{FF2B5EF4-FFF2-40B4-BE49-F238E27FC236}">
                <a16:creationId xmlns:a16="http://schemas.microsoft.com/office/drawing/2014/main" id="{F86A90C3-5D38-4AFE-A393-AEF1A4208C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997501DB-DF90-DE43-BFF0-7B459689F3D9}"/>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b="1" dirty="0"/>
              <a:t>Why did some people participate? </a:t>
            </a:r>
            <a:br>
              <a:rPr lang="en-US" sz="2400" b="1" dirty="0"/>
            </a:br>
            <a:r>
              <a:rPr lang="en-US" sz="2400" b="1" dirty="0"/>
              <a:t>Why did some people return the kits &amp; others do not?</a:t>
            </a:r>
            <a:endParaRPr lang="en-US" sz="2800" b="1" dirty="0"/>
          </a:p>
        </p:txBody>
      </p:sp>
    </p:spTree>
    <p:extLst>
      <p:ext uri="{BB962C8B-B14F-4D97-AF65-F5344CB8AC3E}">
        <p14:creationId xmlns:p14="http://schemas.microsoft.com/office/powerpoint/2010/main" val="3877850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3BD7BD-62DF-7340-97E8-434094D92DA5}"/>
              </a:ext>
            </a:extLst>
          </p:cNvPr>
          <p:cNvSpPr txBox="1"/>
          <p:nvPr/>
        </p:nvSpPr>
        <p:spPr>
          <a:xfrm>
            <a:off x="7166504" y="5286791"/>
            <a:ext cx="1987240"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National Cancer Institute, 2012</a:t>
            </a:r>
            <a:endParaRPr lang="en-US" dirty="0"/>
          </a:p>
        </p:txBody>
      </p:sp>
      <p:sp>
        <p:nvSpPr>
          <p:cNvPr id="8" name="Content Placeholder 7">
            <a:extLst>
              <a:ext uri="{FF2B5EF4-FFF2-40B4-BE49-F238E27FC236}">
                <a16:creationId xmlns:a16="http://schemas.microsoft.com/office/drawing/2014/main" id="{084A4D63-EC59-2A4B-BF01-248E8A3C604A}"/>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Percent of people screened by program compared to SMARTIE objective</a:t>
            </a:r>
            <a:endParaRPr lang="en-US" dirty="0"/>
          </a:p>
          <a:p>
            <a:pPr>
              <a:spcAft>
                <a:spcPts val="1000"/>
              </a:spcAft>
            </a:pPr>
            <a:r>
              <a:rPr lang="en-US" sz="2400" dirty="0"/>
              <a:t>Did your FLU-FIT program achieve your objective?  </a:t>
            </a:r>
          </a:p>
          <a:p>
            <a:pPr marL="556895" lvl="1" indent="-213995">
              <a:spcAft>
                <a:spcPts val="1000"/>
              </a:spcAft>
            </a:pPr>
            <a:r>
              <a:rPr lang="en-US" sz="2400" dirty="0"/>
              <a:t>How close did you get?</a:t>
            </a:r>
          </a:p>
          <a:p>
            <a:pPr>
              <a:spcAft>
                <a:spcPts val="1000"/>
              </a:spcAft>
            </a:pPr>
            <a:r>
              <a:rPr lang="en-US" sz="2400" dirty="0"/>
              <a:t>How confident can you be about the results?</a:t>
            </a:r>
          </a:p>
          <a:p>
            <a:pPr>
              <a:spcAft>
                <a:spcPts val="1000"/>
              </a:spcAft>
            </a:pPr>
            <a:r>
              <a:rPr lang="en-US" sz="2400" dirty="0"/>
              <a:t>Measure of quality and health outcomes</a:t>
            </a:r>
          </a:p>
          <a:p>
            <a:pPr>
              <a:spcAft>
                <a:spcPts val="1000"/>
              </a:spcAft>
            </a:pPr>
            <a:r>
              <a:rPr lang="en-US" sz="2400" dirty="0"/>
              <a:t>Who stayed involved and completed the program?</a:t>
            </a:r>
          </a:p>
        </p:txBody>
      </p:sp>
      <p:pic>
        <p:nvPicPr>
          <p:cNvPr id="3" name="Picture 6" descr="RE-AIM logo">
            <a:extLst>
              <a:ext uri="{FF2B5EF4-FFF2-40B4-BE49-F238E27FC236}">
                <a16:creationId xmlns:a16="http://schemas.microsoft.com/office/drawing/2014/main" id="{E53933A4-4519-4269-BA3E-941BA1820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77D03A14-13C6-A544-B850-DE4547A9601D}"/>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 </a:t>
            </a:r>
            <a:r>
              <a:rPr lang="en-US" sz="3600" b="1" u="sng" dirty="0">
                <a:solidFill>
                  <a:srgbClr val="0097DA"/>
                </a:solidFill>
              </a:rPr>
              <a:t>E</a:t>
            </a:r>
            <a:r>
              <a:rPr lang="en-US" sz="3600" b="1" dirty="0"/>
              <a:t>ffectiveness</a:t>
            </a:r>
            <a:endParaRPr lang="en-US" sz="2800" dirty="0"/>
          </a:p>
        </p:txBody>
      </p:sp>
    </p:spTree>
    <p:extLst>
      <p:ext uri="{BB962C8B-B14F-4D97-AF65-F5344CB8AC3E}">
        <p14:creationId xmlns:p14="http://schemas.microsoft.com/office/powerpoint/2010/main" val="1618793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A6D0B2C-4F82-F141-AD9A-BBEDEC8BBF28}"/>
              </a:ext>
            </a:extLst>
          </p:cNvPr>
          <p:cNvSpPr txBox="1"/>
          <p:nvPr/>
        </p:nvSpPr>
        <p:spPr>
          <a:xfrm>
            <a:off x="7694882" y="5127776"/>
            <a:ext cx="1469085"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dirty="0">
                <a:solidFill>
                  <a:schemeClr val="tx1">
                    <a:lumMod val="75000"/>
                    <a:lumOff val="25000"/>
                  </a:schemeClr>
                </a:solidFill>
              </a:rPr>
              <a:t>Year 2: </a:t>
            </a:r>
            <a:r>
              <a:rPr lang="en-US" sz="1800" b="1" dirty="0">
                <a:solidFill>
                  <a:schemeClr val="tx1">
                    <a:lumMod val="75000"/>
                    <a:lumOff val="25000"/>
                  </a:schemeClr>
                </a:solidFill>
              </a:rPr>
              <a:t>60%</a:t>
            </a:r>
          </a:p>
        </p:txBody>
      </p:sp>
      <p:cxnSp>
        <p:nvCxnSpPr>
          <p:cNvPr id="10" name="Straight Arrow Connector 9">
            <a:extLst>
              <a:ext uri="{FF2B5EF4-FFF2-40B4-BE49-F238E27FC236}">
                <a16:creationId xmlns:a16="http://schemas.microsoft.com/office/drawing/2014/main" id="{B208CF60-08C4-BC48-8AD2-4E11CF3BDF24}"/>
              </a:ext>
              <a:ext uri="{C183D7F6-B498-43B3-948B-1728B52AA6E4}">
                <adec:decorative xmlns:adec="http://schemas.microsoft.com/office/drawing/2017/decorative" val="1"/>
              </a:ext>
            </a:extLst>
          </p:cNvPr>
          <p:cNvCxnSpPr>
            <a:cxnSpLocks/>
          </p:cNvCxnSpPr>
          <p:nvPr/>
        </p:nvCxnSpPr>
        <p:spPr>
          <a:xfrm flipH="1" flipV="1">
            <a:off x="6104284" y="3579745"/>
            <a:ext cx="2325959" cy="15818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A69F056-61DA-954E-9AD4-2D21F966A33E}"/>
              </a:ext>
            </a:extLst>
          </p:cNvPr>
          <p:cNvSpPr txBox="1"/>
          <p:nvPr/>
        </p:nvSpPr>
        <p:spPr>
          <a:xfrm>
            <a:off x="4143580" y="5053501"/>
            <a:ext cx="1626941"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dirty="0">
                <a:solidFill>
                  <a:schemeClr val="tx1">
                    <a:lumMod val="75000"/>
                    <a:lumOff val="25000"/>
                  </a:schemeClr>
                </a:solidFill>
              </a:rPr>
              <a:t>Year 1: </a:t>
            </a:r>
            <a:r>
              <a:rPr lang="en-US" sz="1800" b="1" dirty="0">
                <a:solidFill>
                  <a:schemeClr val="tx1">
                    <a:lumMod val="75000"/>
                    <a:lumOff val="25000"/>
                  </a:schemeClr>
                </a:solidFill>
              </a:rPr>
              <a:t>48% </a:t>
            </a:r>
          </a:p>
        </p:txBody>
      </p:sp>
      <p:cxnSp>
        <p:nvCxnSpPr>
          <p:cNvPr id="17" name="Straight Arrow Connector 16">
            <a:extLst>
              <a:ext uri="{FF2B5EF4-FFF2-40B4-BE49-F238E27FC236}">
                <a16:creationId xmlns:a16="http://schemas.microsoft.com/office/drawing/2014/main" id="{7FB584D3-E073-4F47-86B4-6809ADBFC990}"/>
              </a:ext>
              <a:ext uri="{C183D7F6-B498-43B3-948B-1728B52AA6E4}">
                <adec:decorative xmlns:adec="http://schemas.microsoft.com/office/drawing/2017/decorative" val="1"/>
              </a:ext>
            </a:extLst>
          </p:cNvPr>
          <p:cNvCxnSpPr>
            <a:cxnSpLocks/>
          </p:cNvCxnSpPr>
          <p:nvPr/>
        </p:nvCxnSpPr>
        <p:spPr>
          <a:xfrm flipH="1" flipV="1">
            <a:off x="6047960" y="3549245"/>
            <a:ext cx="2411529" cy="163004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6808F8-8726-4EAC-9F3F-2B38587CCF08}"/>
              </a:ext>
              <a:ext uri="{C183D7F6-B498-43B3-948B-1728B52AA6E4}">
                <adec:decorative xmlns:adec="http://schemas.microsoft.com/office/drawing/2017/decorative" val="1"/>
              </a:ext>
            </a:extLst>
          </p:cNvPr>
          <p:cNvCxnSpPr>
            <a:cxnSpLocks/>
          </p:cNvCxnSpPr>
          <p:nvPr/>
        </p:nvCxnSpPr>
        <p:spPr>
          <a:xfrm flipV="1">
            <a:off x="4764471" y="3549246"/>
            <a:ext cx="1195791" cy="154234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8" descr="Example of a tracking log that contains the following fields: pharmacy name, pharmacist, kit number, date provided, first and last names, age, race, gender/gender identity, sexual orientation, date returned, results, date of follow up">
            <a:extLst>
              <a:ext uri="{FF2B5EF4-FFF2-40B4-BE49-F238E27FC236}">
                <a16:creationId xmlns:a16="http://schemas.microsoft.com/office/drawing/2014/main" id="{4FCB7E82-4DAF-4A7B-B99C-C596B97AE4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655" y="2904085"/>
            <a:ext cx="8748258" cy="853596"/>
          </a:xfrm>
          <a:prstGeom prst="rect">
            <a:avLst/>
          </a:prstGeom>
          <a:ln w="28575">
            <a:solidFill>
              <a:schemeClr val="tx2"/>
            </a:solidFill>
          </a:ln>
        </p:spPr>
      </p:pic>
      <p:pic>
        <p:nvPicPr>
          <p:cNvPr id="3" name="Picture 2" descr="FLU-FIT icon">
            <a:extLst>
              <a:ext uri="{FF2B5EF4-FFF2-40B4-BE49-F238E27FC236}">
                <a16:creationId xmlns:a16="http://schemas.microsoft.com/office/drawing/2014/main" id="{CDF4E316-F588-4AB3-8539-B864012A8E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77C5A7BF-5B20-BA4E-8A84-A139F44E2A81}"/>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Effectiveness &amp; SMARTIE Objective Achievement</a:t>
            </a:r>
            <a:endParaRPr lang="en-US" sz="3600" dirty="0"/>
          </a:p>
        </p:txBody>
      </p:sp>
    </p:spTree>
    <p:extLst>
      <p:ext uri="{BB962C8B-B14F-4D97-AF65-F5344CB8AC3E}">
        <p14:creationId xmlns:p14="http://schemas.microsoft.com/office/powerpoint/2010/main" val="620811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quity logo">
            <a:extLst>
              <a:ext uri="{FF2B5EF4-FFF2-40B4-BE49-F238E27FC236}">
                <a16:creationId xmlns:a16="http://schemas.microsoft.com/office/drawing/2014/main" id="{67F71A1C-4308-4F2C-93CC-8FED498889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0049" y="4216336"/>
            <a:ext cx="1241661" cy="1325218"/>
          </a:xfrm>
          <a:prstGeom prst="rect">
            <a:avLst/>
          </a:prstGeom>
        </p:spPr>
      </p:pic>
      <p:graphicFrame>
        <p:nvGraphicFramePr>
          <p:cNvPr id="4" name="Diagram 3" descr="Diagram listing SMARTIE objective as 63% and actual as 60%,">
            <a:extLst>
              <a:ext uri="{FF2B5EF4-FFF2-40B4-BE49-F238E27FC236}">
                <a16:creationId xmlns:a16="http://schemas.microsoft.com/office/drawing/2014/main" id="{2A8A04E7-F839-644B-B899-6F1823048AF1}"/>
              </a:ext>
            </a:extLst>
          </p:cNvPr>
          <p:cNvGraphicFramePr/>
          <p:nvPr>
            <p:extLst>
              <p:ext uri="{D42A27DB-BD31-4B8C-83A1-F6EECF244321}">
                <p14:modId xmlns:p14="http://schemas.microsoft.com/office/powerpoint/2010/main" val="421636261"/>
              </p:ext>
            </p:extLst>
          </p:nvPr>
        </p:nvGraphicFramePr>
        <p:xfrm>
          <a:off x="1132232" y="3429002"/>
          <a:ext cx="6622288" cy="2118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a16="http://schemas.microsoft.com/office/drawing/2014/main" id="{03794C77-3A85-7741-B5E6-241B7ABD0E3C}"/>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solidFill>
                  <a:schemeClr val="tx2"/>
                </a:solidFill>
              </a:rPr>
              <a:t>SMARTIE Objective:</a:t>
            </a:r>
            <a:r>
              <a:rPr lang="en-US" sz="2400" dirty="0"/>
              <a:t> To increase colorectal cancer screening among Black residents in Ward 7 of Washington D.C. from 48% to 63% in one year </a:t>
            </a:r>
            <a:r>
              <a:rPr lang="en-US" sz="2400" dirty="0">
                <a:solidFill>
                  <a:schemeClr val="tx1"/>
                </a:solidFill>
              </a:rPr>
              <a:t>by conducting a train-the-trainer for 10 pharmacists across 5 pharmacies</a:t>
            </a:r>
            <a:r>
              <a:rPr lang="en-US" dirty="0"/>
              <a:t>      </a:t>
            </a:r>
          </a:p>
        </p:txBody>
      </p:sp>
      <p:pic>
        <p:nvPicPr>
          <p:cNvPr id="10" name="Picture 9" descr="FLU-FIT icon">
            <a:extLst>
              <a:ext uri="{FF2B5EF4-FFF2-40B4-BE49-F238E27FC236}">
                <a16:creationId xmlns:a16="http://schemas.microsoft.com/office/drawing/2014/main" id="{3AB1DA7F-C2B4-40EF-8350-20E0F32D0A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D689EE8D-6BD1-5D40-917A-C0030A26950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Case: Did you reach your SMARTIE objective?</a:t>
            </a:r>
            <a:endParaRPr lang="en-US" sz="3200" dirty="0"/>
          </a:p>
        </p:txBody>
      </p:sp>
    </p:spTree>
    <p:extLst>
      <p:ext uri="{BB962C8B-B14F-4D97-AF65-F5344CB8AC3E}">
        <p14:creationId xmlns:p14="http://schemas.microsoft.com/office/powerpoint/2010/main" val="1531192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A51A2B-B734-3248-944D-DFB8B23793FE}"/>
              </a:ext>
            </a:extLst>
          </p:cNvPr>
          <p:cNvSpPr txBox="1"/>
          <p:nvPr/>
        </p:nvSpPr>
        <p:spPr bwMode="auto">
          <a:xfrm>
            <a:off x="7161145" y="5305845"/>
            <a:ext cx="2061028" cy="304801"/>
          </a:xfrm>
          <a:prstGeom prst="rect">
            <a:avLst/>
          </a:prstGeom>
          <a:noFill/>
          <a:ln>
            <a:noFill/>
          </a:ln>
          <a:effectLst/>
        </p:spPr>
        <p:txBody>
          <a:bodyPr vert="horz" wrap="square" lIns="121920" tIns="60960" rIns="121920" bIns="60960" numCol="1" rtlCol="0"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eaLnBrk="0" fontAlgn="base" hangingPunct="0">
              <a:spcBef>
                <a:spcPct val="20000"/>
              </a:spcBef>
              <a:spcAft>
                <a:spcPct val="0"/>
              </a:spcAft>
            </a:pPr>
            <a:r>
              <a:rPr lang="en-US" sz="1000" dirty="0">
                <a:solidFill>
                  <a:schemeClr val="bg1">
                    <a:lumMod val="65000"/>
                  </a:schemeClr>
                </a:solidFill>
                <a:latin typeface="+mn-lt"/>
              </a:rPr>
              <a:t>National Cancer Institute, 2012</a:t>
            </a:r>
            <a:endParaRPr lang="en-US" dirty="0"/>
          </a:p>
        </p:txBody>
      </p:sp>
      <p:sp>
        <p:nvSpPr>
          <p:cNvPr id="15" name="Content Placeholder 14">
            <a:extLst>
              <a:ext uri="{FF2B5EF4-FFF2-40B4-BE49-F238E27FC236}">
                <a16:creationId xmlns:a16="http://schemas.microsoft.com/office/drawing/2014/main" id="{E8346F8F-8E34-634A-8DB3-869AA4977A25}"/>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Penetration: Percent of pharmacies approached that participate</a:t>
            </a:r>
            <a:endParaRPr lang="en-US" dirty="0"/>
          </a:p>
          <a:p>
            <a:r>
              <a:rPr lang="en-US" sz="2400" dirty="0"/>
              <a:t>Characteristics of participating vs. non-participating pharmacies</a:t>
            </a:r>
          </a:p>
          <a:p>
            <a:r>
              <a:rPr lang="en-US" sz="2400" dirty="0"/>
              <a:t>Percentage of pharmacists invited that participate</a:t>
            </a:r>
          </a:p>
          <a:p>
            <a:r>
              <a:rPr lang="en-US" sz="2400" dirty="0"/>
              <a:t>Why did some pharmacies (and pharmacists) not participate?</a:t>
            </a:r>
          </a:p>
          <a:p>
            <a:r>
              <a:rPr lang="en-US" sz="2400" dirty="0"/>
              <a:t>Pharmacies excluded</a:t>
            </a:r>
          </a:p>
        </p:txBody>
      </p:sp>
      <p:pic>
        <p:nvPicPr>
          <p:cNvPr id="3" name="Picture 6" descr="RE-AIM logo">
            <a:extLst>
              <a:ext uri="{FF2B5EF4-FFF2-40B4-BE49-F238E27FC236}">
                <a16:creationId xmlns:a16="http://schemas.microsoft.com/office/drawing/2014/main" id="{B05019D4-A522-484D-B31B-37F582DE5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77D03A14-13C6-A544-B850-DE4547A9601D}"/>
              </a:ext>
            </a:extLst>
          </p:cNvPr>
          <p:cNvSpPr>
            <a:spLocks noGrp="1"/>
          </p:cNvSpPr>
          <p:nvPr>
            <p:ph type="title"/>
          </p:nvPr>
        </p:nvSpPr>
        <p:spPr/>
        <p:txBody>
          <a:bodyPr vert="horz" wrap="square" lIns="121920" tIns="60960" rIns="121920" bIns="6096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 </a:t>
            </a:r>
            <a:r>
              <a:rPr lang="en-US" sz="3600" b="1" u="sng" dirty="0">
                <a:solidFill>
                  <a:srgbClr val="0097DA"/>
                </a:solidFill>
              </a:rPr>
              <a:t>A</a:t>
            </a:r>
            <a:r>
              <a:rPr lang="en-US" sz="3600" b="1" dirty="0"/>
              <a:t>doption</a:t>
            </a:r>
            <a:endParaRPr lang="en-US" sz="3200" dirty="0"/>
          </a:p>
        </p:txBody>
      </p:sp>
    </p:spTree>
    <p:extLst>
      <p:ext uri="{BB962C8B-B14F-4D97-AF65-F5344CB8AC3E}">
        <p14:creationId xmlns:p14="http://schemas.microsoft.com/office/powerpoint/2010/main" val="3624813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25160FD-77B1-7148-B5D6-B2CAAF691D84}"/>
              </a:ext>
            </a:extLst>
          </p:cNvPr>
          <p:cNvSpPr>
            <a:spLocks noGrp="1"/>
          </p:cNvSpPr>
          <p:nvPr>
            <p:ph sz="half" idx="2"/>
          </p:nvPr>
        </p:nvSpPr>
        <p:spPr>
          <a:xfrm>
            <a:off x="4644367" y="1915526"/>
            <a:ext cx="5384800" cy="4038601"/>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Unity Health Care Pharmacy</a:t>
            </a:r>
          </a:p>
          <a:p>
            <a:r>
              <a:rPr lang="en-US" sz="2400" dirty="0"/>
              <a:t>CVS</a:t>
            </a:r>
          </a:p>
          <a:p>
            <a:r>
              <a:rPr lang="en-US" sz="2400" dirty="0"/>
              <a:t>Reliance Pharmacy</a:t>
            </a:r>
          </a:p>
          <a:p>
            <a:r>
              <a:rPr lang="en-US" sz="2400" dirty="0"/>
              <a:t>Apex Care Pharmacy</a:t>
            </a:r>
          </a:p>
          <a:p>
            <a:r>
              <a:rPr lang="en-US" sz="2400" dirty="0"/>
              <a:t>Velima Pharmacy</a:t>
            </a:r>
          </a:p>
          <a:p>
            <a:r>
              <a:rPr lang="en-US" sz="2400" dirty="0"/>
              <a:t>Heritage Pharmacy</a:t>
            </a:r>
          </a:p>
          <a:p>
            <a:r>
              <a:rPr lang="en-US" sz="2400" dirty="0"/>
              <a:t>Seat Pleasant Drugs</a:t>
            </a:r>
          </a:p>
          <a:p>
            <a:r>
              <a:rPr lang="en-US" sz="2400" dirty="0"/>
              <a:t>Flexcare Pharmacy</a:t>
            </a:r>
          </a:p>
        </p:txBody>
      </p:sp>
      <p:sp>
        <p:nvSpPr>
          <p:cNvPr id="10" name="Oval 9">
            <a:extLst>
              <a:ext uri="{FF2B5EF4-FFF2-40B4-BE49-F238E27FC236}">
                <a16:creationId xmlns:a16="http://schemas.microsoft.com/office/drawing/2014/main" id="{83AAF1B3-C15A-3944-8B33-8E8A2798AEF1}"/>
              </a:ext>
              <a:ext uri="{C183D7F6-B498-43B3-948B-1728B52AA6E4}">
                <adec:decorative xmlns:adec="http://schemas.microsoft.com/office/drawing/2017/decorative" val="1"/>
              </a:ext>
            </a:extLst>
          </p:cNvPr>
          <p:cNvSpPr/>
          <p:nvPr/>
        </p:nvSpPr>
        <p:spPr>
          <a:xfrm>
            <a:off x="3787014" y="3218538"/>
            <a:ext cx="782778" cy="71446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pic>
        <p:nvPicPr>
          <p:cNvPr id="9" name="Content Placeholder 8" descr="Image of pharmacy locations">
            <a:extLst>
              <a:ext uri="{FF2B5EF4-FFF2-40B4-BE49-F238E27FC236}">
                <a16:creationId xmlns:a16="http://schemas.microsoft.com/office/drawing/2014/main" id="{E5AE4F01-B59B-1843-BD87-39F7388942B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48696" y="1963210"/>
            <a:ext cx="4481996" cy="2935574"/>
          </a:xfrm>
        </p:spPr>
      </p:pic>
      <p:pic>
        <p:nvPicPr>
          <p:cNvPr id="3" name="Picture 4" descr="FLU-FIT icon">
            <a:extLst>
              <a:ext uri="{FF2B5EF4-FFF2-40B4-BE49-F238E27FC236}">
                <a16:creationId xmlns:a16="http://schemas.microsoft.com/office/drawing/2014/main" id="{A4C0CD41-2D76-4D72-B874-8AE75042C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BC998B2B-A637-834E-831F-788DA2CE1ADB}"/>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Inventory Pharmacies in Ward 7</a:t>
            </a:r>
          </a:p>
        </p:txBody>
      </p:sp>
    </p:spTree>
    <p:extLst>
      <p:ext uri="{BB962C8B-B14F-4D97-AF65-F5344CB8AC3E}">
        <p14:creationId xmlns:p14="http://schemas.microsoft.com/office/powerpoint/2010/main" val="310658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457200" indent="-457200">
              <a:lnSpc>
                <a:spcPct val="150000"/>
              </a:lnSpc>
              <a:spcAft>
                <a:spcPts val="200"/>
              </a:spcAft>
              <a:buAutoNum type="arabicPeriod"/>
            </a:pPr>
            <a:r>
              <a:rPr lang="en-US" sz="2400" dirty="0"/>
              <a:t>Describe a framework's use in evaluation</a:t>
            </a:r>
          </a:p>
          <a:p>
            <a:pPr marL="457200" indent="-457200">
              <a:lnSpc>
                <a:spcPct val="150000"/>
              </a:lnSpc>
              <a:spcAft>
                <a:spcPts val="200"/>
              </a:spcAft>
              <a:buAutoNum type="arabicPeriod"/>
            </a:pPr>
            <a:r>
              <a:rPr lang="en-US" sz="2400" dirty="0"/>
              <a:t>Explore and identify measurable outcomes of implementation quality</a:t>
            </a:r>
            <a:endParaRPr lang="en-US" sz="2200" dirty="0"/>
          </a:p>
        </p:txBody>
      </p:sp>
      <p:pic>
        <p:nvPicPr>
          <p:cNvPr id="4" name="Picture 4" descr="Books and a laptop of the table">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2802283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D75D70A-3D24-457F-81FB-7AAA972AD637}"/>
              </a:ext>
            </a:extLst>
          </p:cNvPr>
          <p:cNvSpPr txBox="1"/>
          <p:nvPr/>
        </p:nvSpPr>
        <p:spPr>
          <a:xfrm>
            <a:off x="6556591" y="4806802"/>
            <a:ext cx="2119256" cy="58477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600" dirty="0">
                <a:solidFill>
                  <a:schemeClr val="tx1">
                    <a:lumMod val="75000"/>
                    <a:lumOff val="25000"/>
                  </a:schemeClr>
                </a:solidFill>
              </a:rPr>
              <a:t>Percent of </a:t>
            </a:r>
            <a:endParaRPr lang="en-US" dirty="0"/>
          </a:p>
          <a:p>
            <a:pPr algn="r"/>
            <a:r>
              <a:rPr lang="en-US" sz="1600" dirty="0">
                <a:solidFill>
                  <a:srgbClr val="0097DA"/>
                </a:solidFill>
              </a:rPr>
              <a:t>pharmacists </a:t>
            </a:r>
            <a:r>
              <a:rPr lang="en-US" sz="1600" dirty="0">
                <a:solidFill>
                  <a:schemeClr val="tx1">
                    <a:lumMod val="75000"/>
                    <a:lumOff val="25000"/>
                  </a:schemeClr>
                </a:solidFill>
              </a:rPr>
              <a:t>trained</a:t>
            </a:r>
          </a:p>
        </p:txBody>
      </p:sp>
      <p:cxnSp>
        <p:nvCxnSpPr>
          <p:cNvPr id="17" name="Straight Arrow Connector 16">
            <a:extLst>
              <a:ext uri="{FF2B5EF4-FFF2-40B4-BE49-F238E27FC236}">
                <a16:creationId xmlns:a16="http://schemas.microsoft.com/office/drawing/2014/main" id="{52F46FCB-170F-4FBA-86B6-DDA55DFAA6EA}"/>
              </a:ext>
              <a:ext uri="{C183D7F6-B498-43B3-948B-1728B52AA6E4}">
                <adec:decorative xmlns:adec="http://schemas.microsoft.com/office/drawing/2017/decorative" val="1"/>
              </a:ext>
            </a:extLst>
          </p:cNvPr>
          <p:cNvCxnSpPr>
            <a:cxnSpLocks/>
          </p:cNvCxnSpPr>
          <p:nvPr/>
        </p:nvCxnSpPr>
        <p:spPr>
          <a:xfrm flipH="1" flipV="1">
            <a:off x="7340046" y="4344375"/>
            <a:ext cx="26139" cy="77644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4B45682-030F-1D45-ADD7-7E42D3A443C2}"/>
              </a:ext>
            </a:extLst>
          </p:cNvPr>
          <p:cNvSpPr txBox="1"/>
          <p:nvPr/>
        </p:nvSpPr>
        <p:spPr>
          <a:xfrm>
            <a:off x="2364617" y="4806802"/>
            <a:ext cx="1926320" cy="58477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600" dirty="0">
                <a:solidFill>
                  <a:schemeClr val="tx1">
                    <a:lumMod val="75000"/>
                    <a:lumOff val="25000"/>
                  </a:schemeClr>
                </a:solidFill>
              </a:rPr>
              <a:t>Percent of </a:t>
            </a:r>
          </a:p>
          <a:p>
            <a:r>
              <a:rPr lang="en-US" sz="1600" dirty="0">
                <a:solidFill>
                  <a:srgbClr val="0097DA"/>
                </a:solidFill>
              </a:rPr>
              <a:t>pharmacies</a:t>
            </a:r>
            <a:r>
              <a:rPr lang="en-US" sz="1600" dirty="0">
                <a:solidFill>
                  <a:schemeClr val="tx1">
                    <a:lumMod val="75000"/>
                    <a:lumOff val="25000"/>
                  </a:schemeClr>
                </a:solidFill>
              </a:rPr>
              <a:t> trained</a:t>
            </a:r>
          </a:p>
        </p:txBody>
      </p:sp>
      <p:cxnSp>
        <p:nvCxnSpPr>
          <p:cNvPr id="5" name="Straight Arrow Connector 4">
            <a:extLst>
              <a:ext uri="{FF2B5EF4-FFF2-40B4-BE49-F238E27FC236}">
                <a16:creationId xmlns:a16="http://schemas.microsoft.com/office/drawing/2014/main" id="{46677162-A4EF-4237-A714-5EB94D72C5E1}"/>
              </a:ext>
              <a:ext uri="{C183D7F6-B498-43B3-948B-1728B52AA6E4}">
                <adec:decorative xmlns:adec="http://schemas.microsoft.com/office/drawing/2017/decorative" val="1"/>
              </a:ext>
            </a:extLst>
          </p:cNvPr>
          <p:cNvCxnSpPr>
            <a:cxnSpLocks/>
          </p:cNvCxnSpPr>
          <p:nvPr/>
        </p:nvCxnSpPr>
        <p:spPr>
          <a:xfrm flipV="1">
            <a:off x="3565929" y="4391148"/>
            <a:ext cx="201877" cy="65366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9" descr="Table with examples of pharmacy names, address, number of pharmacists">
            <a:extLst>
              <a:ext uri="{FF2B5EF4-FFF2-40B4-BE49-F238E27FC236}">
                <a16:creationId xmlns:a16="http://schemas.microsoft.com/office/drawing/2014/main" id="{0AEB9A2F-334F-4717-9D13-A7A2ACAC2E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4374" y="2096207"/>
            <a:ext cx="8063564" cy="2339313"/>
          </a:xfrm>
          <a:prstGeom prst="rect">
            <a:avLst/>
          </a:prstGeom>
          <a:ln w="28575">
            <a:solidFill>
              <a:schemeClr val="tx2"/>
            </a:solidFill>
          </a:ln>
        </p:spPr>
      </p:pic>
      <p:pic>
        <p:nvPicPr>
          <p:cNvPr id="3" name="Picture 4" descr="FLU-FIT icon">
            <a:extLst>
              <a:ext uri="{FF2B5EF4-FFF2-40B4-BE49-F238E27FC236}">
                <a16:creationId xmlns:a16="http://schemas.microsoft.com/office/drawing/2014/main" id="{224E1D50-A0CE-41F3-90A2-8E46A4979F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AE5C826A-5CA3-254A-AB76-BF64FF734CA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Penetration</a:t>
            </a:r>
            <a:endParaRPr lang="en-US" sz="3200" dirty="0"/>
          </a:p>
        </p:txBody>
      </p:sp>
    </p:spTree>
    <p:extLst>
      <p:ext uri="{BB962C8B-B14F-4D97-AF65-F5344CB8AC3E}">
        <p14:creationId xmlns:p14="http://schemas.microsoft.com/office/powerpoint/2010/main" val="1160621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45A97A-5A3A-B94A-BDCE-60D157A07F49}"/>
              </a:ext>
            </a:extLst>
          </p:cNvPr>
          <p:cNvSpPr txBox="1"/>
          <p:nvPr/>
        </p:nvSpPr>
        <p:spPr>
          <a:xfrm>
            <a:off x="7650210" y="5316426"/>
            <a:ext cx="1524827"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Chatterjee et al., 2015</a:t>
            </a:r>
            <a:endParaRPr lang="en-US" dirty="0"/>
          </a:p>
        </p:txBody>
      </p:sp>
      <p:sp>
        <p:nvSpPr>
          <p:cNvPr id="3" name="Content Placeholder 2">
            <a:extLst>
              <a:ext uri="{FF2B5EF4-FFF2-40B4-BE49-F238E27FC236}">
                <a16:creationId xmlns:a16="http://schemas.microsoft.com/office/drawing/2014/main" id="{13FCAB56-0BDE-DF43-B50E-C3C8D70C9A96}"/>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solidFill>
                  <a:schemeClr val="accent3">
                    <a:lumMod val="75000"/>
                  </a:schemeClr>
                </a:solidFill>
              </a:rPr>
              <a:t>EBI: </a:t>
            </a:r>
            <a:r>
              <a:rPr lang="en-US" sz="2400" dirty="0">
                <a:solidFill>
                  <a:schemeClr val="accent3">
                    <a:lumMod val="75000"/>
                  </a:schemeClr>
                </a:solidFill>
              </a:rPr>
              <a:t>FLU-Fecal Immunochemical Test (FLU-FIT)     </a:t>
            </a:r>
            <a:r>
              <a:rPr lang="en-US" sz="2400" dirty="0"/>
              <a:t>           </a:t>
            </a:r>
            <a:endParaRPr lang="en-US" sz="2400" dirty="0">
              <a:solidFill>
                <a:srgbClr val="00B0F0"/>
              </a:solidFill>
            </a:endParaRPr>
          </a:p>
          <a:p>
            <a:pPr marL="0" indent="0">
              <a:buNone/>
            </a:pPr>
            <a:endParaRPr lang="en-US" sz="2400" dirty="0">
              <a:solidFill>
                <a:schemeClr val="tx2"/>
              </a:solidFill>
            </a:endParaRPr>
          </a:p>
          <a:p>
            <a:pPr marL="0" indent="0">
              <a:buNone/>
            </a:pPr>
            <a:r>
              <a:rPr lang="en-US" sz="2400" b="1" dirty="0">
                <a:solidFill>
                  <a:schemeClr val="tx2"/>
                </a:solidFill>
              </a:rPr>
              <a:t>Implementation Strategy: </a:t>
            </a:r>
            <a:r>
              <a:rPr lang="en-US" sz="2400" b="1" dirty="0">
                <a:solidFill>
                  <a:srgbClr val="0097DA"/>
                </a:solidFill>
              </a:rPr>
              <a:t>Train-the-Trainer</a:t>
            </a:r>
            <a:r>
              <a:rPr lang="en-US" sz="2400" dirty="0">
                <a:solidFill>
                  <a:srgbClr val="0097DA"/>
                </a:solidFill>
              </a:rPr>
              <a:t> </a:t>
            </a:r>
            <a:r>
              <a:rPr lang="en-US" sz="2400" dirty="0"/>
              <a:t>for Pharmacists</a:t>
            </a:r>
            <a:endParaRPr lang="en-US" dirty="0"/>
          </a:p>
          <a:p>
            <a:pPr marL="0" indent="0">
              <a:buNone/>
            </a:pPr>
            <a:endParaRPr lang="en-US" sz="2400" dirty="0"/>
          </a:p>
          <a:p>
            <a:pPr marL="0" indent="0">
              <a:buNone/>
            </a:pPr>
            <a:r>
              <a:rPr lang="en-US" sz="2400" b="1" dirty="0">
                <a:solidFill>
                  <a:schemeClr val="accent3">
                    <a:lumMod val="75000"/>
                  </a:schemeClr>
                </a:solidFill>
              </a:rPr>
              <a:t>SMARTIE Objective: </a:t>
            </a:r>
            <a:r>
              <a:rPr lang="en-US" sz="2400" dirty="0">
                <a:solidFill>
                  <a:schemeClr val="accent3">
                    <a:lumMod val="75000"/>
                  </a:schemeClr>
                </a:solidFill>
              </a:rPr>
              <a:t>Increase colorectal cancer screening among Black residents in Ward 7 of Washington D.C. from 48% to 63% in one year by conducting a train-the-trainer program with 10 pharmacists across 5 pharmacies.</a:t>
            </a:r>
            <a:endParaRPr lang="en-US" dirty="0">
              <a:solidFill>
                <a:schemeClr val="accent3">
                  <a:lumMod val="75000"/>
                </a:schemeClr>
              </a:solidFill>
            </a:endParaRPr>
          </a:p>
        </p:txBody>
      </p:sp>
      <p:pic>
        <p:nvPicPr>
          <p:cNvPr id="4" name="Picture 4" descr="FLU-FIT icon">
            <a:extLst>
              <a:ext uri="{FF2B5EF4-FFF2-40B4-BE49-F238E27FC236}">
                <a16:creationId xmlns:a16="http://schemas.microsoft.com/office/drawing/2014/main" id="{D4952CB8-B61A-402F-8A11-33E1C2B5FB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E933F5BB-8735-A042-A32E-AF288FF77FC4}"/>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a:t>
            </a:r>
          </a:p>
        </p:txBody>
      </p:sp>
    </p:spTree>
    <p:extLst>
      <p:ext uri="{BB962C8B-B14F-4D97-AF65-F5344CB8AC3E}">
        <p14:creationId xmlns:p14="http://schemas.microsoft.com/office/powerpoint/2010/main" val="612735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CAB56-0BDE-DF43-B50E-C3C8D70C9A96}"/>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solidFill>
                  <a:srgbClr val="0097DA"/>
                </a:solidFill>
              </a:rPr>
              <a:t>Train-the-Trainer </a:t>
            </a:r>
            <a:r>
              <a:rPr lang="en-US" sz="2400" b="1" dirty="0"/>
              <a:t>for Pharmacists about FLU-FIT</a:t>
            </a:r>
            <a:endParaRPr lang="en-US" dirty="0"/>
          </a:p>
          <a:p>
            <a:pPr marL="556895" lvl="1" indent="-213995">
              <a:spcAft>
                <a:spcPts val="1000"/>
              </a:spcAft>
            </a:pPr>
            <a:r>
              <a:rPr lang="en-US" sz="2400" dirty="0"/>
              <a:t>Develop or identify highly visual, low literacy educational materials on FIT</a:t>
            </a:r>
          </a:p>
          <a:p>
            <a:pPr marL="556895" lvl="1" indent="-213995">
              <a:spcAft>
                <a:spcPts val="1000"/>
              </a:spcAft>
            </a:pPr>
            <a:r>
              <a:rPr lang="en-US" sz="2400" dirty="0"/>
              <a:t>Conduct train-the-trainer</a:t>
            </a:r>
          </a:p>
          <a:p>
            <a:pPr marL="556895" lvl="1" indent="-213995">
              <a:spcAft>
                <a:spcPts val="1000"/>
              </a:spcAft>
            </a:pPr>
            <a:r>
              <a:rPr lang="en-US" sz="2400" dirty="0"/>
              <a:t>Make training dynamic</a:t>
            </a:r>
          </a:p>
          <a:p>
            <a:pPr marL="556895" lvl="1" indent="-213995">
              <a:spcAft>
                <a:spcPts val="1000"/>
              </a:spcAft>
            </a:pPr>
            <a:r>
              <a:rPr lang="en-US" sz="2400" dirty="0"/>
              <a:t>Conduct outreach visits</a:t>
            </a:r>
          </a:p>
          <a:p>
            <a:pPr marL="556895" lvl="1" indent="-213995">
              <a:spcAft>
                <a:spcPts val="1000"/>
              </a:spcAft>
            </a:pPr>
            <a:r>
              <a:rPr lang="en-US" sz="2400" dirty="0"/>
              <a:t>Provide ongoing consultation</a:t>
            </a:r>
          </a:p>
        </p:txBody>
      </p:sp>
      <p:pic>
        <p:nvPicPr>
          <p:cNvPr id="6" name="Picture 4" descr="FLU-FIT icon">
            <a:extLst>
              <a:ext uri="{FF2B5EF4-FFF2-40B4-BE49-F238E27FC236}">
                <a16:creationId xmlns:a16="http://schemas.microsoft.com/office/drawing/2014/main" id="{4A2FA807-6A58-4966-BE07-EC89BCABC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pic>
        <p:nvPicPr>
          <p:cNvPr id="8" name="Picture 8" descr="Strategies icon">
            <a:extLst>
              <a:ext uri="{FF2B5EF4-FFF2-40B4-BE49-F238E27FC236}">
                <a16:creationId xmlns:a16="http://schemas.microsoft.com/office/drawing/2014/main" id="{2282FC8A-E0B8-46C0-AAA0-31D8850563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9438" y="302133"/>
            <a:ext cx="1076325" cy="1190625"/>
          </a:xfrm>
          <a:prstGeom prst="rect">
            <a:avLst/>
          </a:prstGeom>
        </p:spPr>
      </p:pic>
      <p:sp>
        <p:nvSpPr>
          <p:cNvPr id="2" name="Title 1">
            <a:extLst>
              <a:ext uri="{FF2B5EF4-FFF2-40B4-BE49-F238E27FC236}">
                <a16:creationId xmlns:a16="http://schemas.microsoft.com/office/drawing/2014/main" id="{E933F5BB-8735-A042-A32E-AF288FF77FC4}"/>
              </a:ext>
            </a:extLst>
          </p:cNvPr>
          <p:cNvSpPr>
            <a:spLocks noGrp="1"/>
          </p:cNvSpPr>
          <p:nvPr>
            <p:ph type="title"/>
          </p:nvPr>
        </p:nvSpPr>
        <p:spPr>
          <a:xfrm>
            <a:off x="276384" y="288285"/>
            <a:ext cx="8229600"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Implementation Strategy</a:t>
            </a:r>
          </a:p>
        </p:txBody>
      </p:sp>
    </p:spTree>
    <p:extLst>
      <p:ext uri="{BB962C8B-B14F-4D97-AF65-F5344CB8AC3E}">
        <p14:creationId xmlns:p14="http://schemas.microsoft.com/office/powerpoint/2010/main" val="2672225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A51A2B-B734-3248-944D-DFB8B23793FE}"/>
              </a:ext>
            </a:extLst>
          </p:cNvPr>
          <p:cNvSpPr txBox="1"/>
          <p:nvPr/>
        </p:nvSpPr>
        <p:spPr bwMode="auto">
          <a:xfrm>
            <a:off x="6937023" y="5306233"/>
            <a:ext cx="2294044" cy="406401"/>
          </a:xfrm>
          <a:prstGeom prst="rect">
            <a:avLst/>
          </a:prstGeom>
          <a:noFill/>
          <a:ln>
            <a:noFill/>
          </a:ln>
          <a:effectLst/>
        </p:spPr>
        <p:txBody>
          <a:bodyPr vert="horz" wrap="square" lIns="121920" tIns="60960" rIns="121920" bIns="60960" numCol="1" rtlCol="0" anchor="t"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eaLnBrk="0" fontAlgn="base" hangingPunct="0">
              <a:spcBef>
                <a:spcPct val="20000"/>
              </a:spcBef>
              <a:spcAft>
                <a:spcPct val="0"/>
              </a:spcAft>
            </a:pPr>
            <a:r>
              <a:rPr lang="en-US" sz="1000" dirty="0">
                <a:solidFill>
                  <a:schemeClr val="bg1">
                    <a:lumMod val="65000"/>
                  </a:schemeClr>
                </a:solidFill>
                <a:latin typeface="+mn-lt"/>
              </a:rPr>
              <a:t>National Cancer Institute, 2012</a:t>
            </a:r>
            <a:endParaRPr lang="en-US" dirty="0"/>
          </a:p>
        </p:txBody>
      </p:sp>
      <p:sp>
        <p:nvSpPr>
          <p:cNvPr id="9" name="Content Placeholder 8">
            <a:extLst>
              <a:ext uri="{FF2B5EF4-FFF2-40B4-BE49-F238E27FC236}">
                <a16:creationId xmlns:a16="http://schemas.microsoft.com/office/drawing/2014/main" id="{597C6FDE-17F0-C842-9BE3-091ECD0D3D5A}"/>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000" dirty="0"/>
              <a:t>How </a:t>
            </a:r>
            <a:r>
              <a:rPr lang="en-US" sz="2000" b="1" dirty="0">
                <a:solidFill>
                  <a:srgbClr val="0097DA"/>
                </a:solidFill>
              </a:rPr>
              <a:t>acceptable/ appropriate</a:t>
            </a:r>
            <a:r>
              <a:rPr lang="en-US" sz="2000" b="1" dirty="0"/>
              <a:t> </a:t>
            </a:r>
            <a:r>
              <a:rPr lang="en-US" sz="2000" dirty="0"/>
              <a:t>was the FLU-FIT intervention for this population?</a:t>
            </a:r>
            <a:endParaRPr lang="en-US" dirty="0"/>
          </a:p>
          <a:p>
            <a:pPr>
              <a:spcAft>
                <a:spcPts val="1000"/>
              </a:spcAft>
            </a:pPr>
            <a:r>
              <a:rPr lang="en-US" sz="2000" dirty="0"/>
              <a:t>How</a:t>
            </a:r>
            <a:r>
              <a:rPr lang="en-US" sz="2000" b="1" dirty="0"/>
              <a:t> </a:t>
            </a:r>
            <a:r>
              <a:rPr lang="en-US" sz="2000" b="1" dirty="0">
                <a:solidFill>
                  <a:srgbClr val="0097DA"/>
                </a:solidFill>
              </a:rPr>
              <a:t>feasible </a:t>
            </a:r>
            <a:r>
              <a:rPr lang="en-US" sz="2000" dirty="0"/>
              <a:t>was the FLU-FIT intervention for pharmacists to deliver?</a:t>
            </a:r>
          </a:p>
          <a:p>
            <a:pPr>
              <a:spcAft>
                <a:spcPts val="1000"/>
              </a:spcAft>
            </a:pPr>
            <a:r>
              <a:rPr lang="en-US" sz="2000" b="1" dirty="0">
                <a:solidFill>
                  <a:srgbClr val="0097DA"/>
                </a:solidFill>
              </a:rPr>
              <a:t>Fidelity:</a:t>
            </a:r>
            <a:r>
              <a:rPr lang="en-US" sz="2000" b="1" dirty="0">
                <a:solidFill>
                  <a:srgbClr val="00B0F0"/>
                </a:solidFill>
              </a:rPr>
              <a:t> </a:t>
            </a:r>
            <a:r>
              <a:rPr lang="en-US" sz="2000" dirty="0"/>
              <a:t>To what extent did pharmacists implement the protocol as instructed? How consistently was protocol followed?</a:t>
            </a:r>
          </a:p>
          <a:p>
            <a:pPr>
              <a:spcAft>
                <a:spcPts val="1000"/>
              </a:spcAft>
            </a:pPr>
            <a:r>
              <a:rPr lang="en-US" sz="2000" dirty="0"/>
              <a:t>What </a:t>
            </a:r>
            <a:r>
              <a:rPr lang="en-US" sz="2000" b="1" dirty="0">
                <a:solidFill>
                  <a:srgbClr val="0097DA"/>
                </a:solidFill>
              </a:rPr>
              <a:t>adaptations</a:t>
            </a:r>
            <a:r>
              <a:rPr lang="en-US" sz="2000" b="1" dirty="0"/>
              <a:t> </a:t>
            </a:r>
            <a:r>
              <a:rPr lang="en-US" sz="2000" dirty="0"/>
              <a:t>were made to the protocol?  When and why were they made? By whom?</a:t>
            </a:r>
          </a:p>
          <a:p>
            <a:pPr>
              <a:spcAft>
                <a:spcPts val="1000"/>
              </a:spcAft>
            </a:pPr>
            <a:r>
              <a:rPr lang="en-US" sz="2000" dirty="0"/>
              <a:t>How much additional</a:t>
            </a:r>
            <a:r>
              <a:rPr lang="en-US" sz="2000" b="1" dirty="0"/>
              <a:t> </a:t>
            </a:r>
            <a:r>
              <a:rPr lang="en-US" sz="2000" b="1" dirty="0">
                <a:solidFill>
                  <a:srgbClr val="0097DA"/>
                </a:solidFill>
              </a:rPr>
              <a:t>time </a:t>
            </a:r>
            <a:r>
              <a:rPr lang="en-US" sz="2000" dirty="0"/>
              <a:t>did the program take compared to time typically needed to just vaccinate a patient? How much did that extra time </a:t>
            </a:r>
            <a:r>
              <a:rPr lang="en-US" sz="2000" b="1" dirty="0">
                <a:solidFill>
                  <a:srgbClr val="0097DA"/>
                </a:solidFill>
              </a:rPr>
              <a:t>cost</a:t>
            </a:r>
            <a:r>
              <a:rPr lang="en-US" sz="2000" dirty="0">
                <a:solidFill>
                  <a:srgbClr val="0097DA"/>
                </a:solidFill>
              </a:rPr>
              <a:t> </a:t>
            </a:r>
            <a:r>
              <a:rPr lang="en-US" sz="2000" dirty="0"/>
              <a:t>to the pharmacy?</a:t>
            </a:r>
          </a:p>
        </p:txBody>
      </p:sp>
      <p:pic>
        <p:nvPicPr>
          <p:cNvPr id="3" name="Picture 8" descr="Strategies icon">
            <a:extLst>
              <a:ext uri="{FF2B5EF4-FFF2-40B4-BE49-F238E27FC236}">
                <a16:creationId xmlns:a16="http://schemas.microsoft.com/office/drawing/2014/main" id="{A9A6715C-8B5A-456B-AB8B-CB5294A725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8405" y="196895"/>
            <a:ext cx="1076325" cy="1190625"/>
          </a:xfrm>
          <a:prstGeom prst="rect">
            <a:avLst/>
          </a:prstGeom>
        </p:spPr>
      </p:pic>
      <p:sp>
        <p:nvSpPr>
          <p:cNvPr id="2" name="Title 1">
            <a:extLst>
              <a:ext uri="{FF2B5EF4-FFF2-40B4-BE49-F238E27FC236}">
                <a16:creationId xmlns:a16="http://schemas.microsoft.com/office/drawing/2014/main" id="{77D03A14-13C6-A544-B850-DE4547A9601D}"/>
              </a:ext>
            </a:extLst>
          </p:cNvPr>
          <p:cNvSpPr>
            <a:spLocks noGrp="1"/>
          </p:cNvSpPr>
          <p:nvPr>
            <p:ph type="title"/>
          </p:nvPr>
        </p:nvSpPr>
        <p:spPr/>
        <p:txBody>
          <a:bodyPr vert="horz" wrap="square" lIns="121920" tIns="60960" rIns="121920" bIns="6096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 </a:t>
            </a:r>
            <a:r>
              <a:rPr lang="en-US" sz="3600" b="1" u="sng" dirty="0">
                <a:solidFill>
                  <a:srgbClr val="0097DA"/>
                </a:solidFill>
              </a:rPr>
              <a:t>I</a:t>
            </a:r>
            <a:r>
              <a:rPr lang="en-US" sz="3600" b="1" dirty="0"/>
              <a:t>mplementation</a:t>
            </a:r>
            <a:endParaRPr lang="en-US" dirty="0"/>
          </a:p>
        </p:txBody>
      </p:sp>
    </p:spTree>
    <p:extLst>
      <p:ext uri="{BB962C8B-B14F-4D97-AF65-F5344CB8AC3E}">
        <p14:creationId xmlns:p14="http://schemas.microsoft.com/office/powerpoint/2010/main" val="48211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03CF5B6-6310-4E6D-814F-77D0A27864D8}"/>
              </a:ext>
            </a:extLst>
          </p:cNvPr>
          <p:cNvGraphicFramePr>
            <a:graphicFrameLocks noGrp="1"/>
          </p:cNvGraphicFramePr>
          <p:nvPr>
            <p:extLst>
              <p:ext uri="{D42A27DB-BD31-4B8C-83A1-F6EECF244321}">
                <p14:modId xmlns:p14="http://schemas.microsoft.com/office/powerpoint/2010/main" val="1419984998"/>
              </p:ext>
            </p:extLst>
          </p:nvPr>
        </p:nvGraphicFramePr>
        <p:xfrm>
          <a:off x="76005" y="2110603"/>
          <a:ext cx="8940522" cy="2926080"/>
        </p:xfrm>
        <a:graphic>
          <a:graphicData uri="http://schemas.openxmlformats.org/drawingml/2006/table">
            <a:tbl>
              <a:tblPr firstRow="1" bandRow="1">
                <a:tableStyleId>{5C22544A-7EE6-4342-B048-85BDC9FD1C3A}</a:tableStyleId>
              </a:tblPr>
              <a:tblGrid>
                <a:gridCol w="2377596">
                  <a:extLst>
                    <a:ext uri="{9D8B030D-6E8A-4147-A177-3AD203B41FA5}">
                      <a16:colId xmlns:a16="http://schemas.microsoft.com/office/drawing/2014/main" val="1285685744"/>
                    </a:ext>
                  </a:extLst>
                </a:gridCol>
                <a:gridCol w="1234271">
                  <a:extLst>
                    <a:ext uri="{9D8B030D-6E8A-4147-A177-3AD203B41FA5}">
                      <a16:colId xmlns:a16="http://schemas.microsoft.com/office/drawing/2014/main" val="2183872844"/>
                    </a:ext>
                  </a:extLst>
                </a:gridCol>
                <a:gridCol w="948439">
                  <a:extLst>
                    <a:ext uri="{9D8B030D-6E8A-4147-A177-3AD203B41FA5}">
                      <a16:colId xmlns:a16="http://schemas.microsoft.com/office/drawing/2014/main" val="1624647623"/>
                    </a:ext>
                  </a:extLst>
                </a:gridCol>
                <a:gridCol w="1400044">
                  <a:extLst>
                    <a:ext uri="{9D8B030D-6E8A-4147-A177-3AD203B41FA5}">
                      <a16:colId xmlns:a16="http://schemas.microsoft.com/office/drawing/2014/main" val="74776211"/>
                    </a:ext>
                  </a:extLst>
                </a:gridCol>
                <a:gridCol w="1490086">
                  <a:extLst>
                    <a:ext uri="{9D8B030D-6E8A-4147-A177-3AD203B41FA5}">
                      <a16:colId xmlns:a16="http://schemas.microsoft.com/office/drawing/2014/main" val="1588838308"/>
                    </a:ext>
                  </a:extLst>
                </a:gridCol>
                <a:gridCol w="1490086">
                  <a:extLst>
                    <a:ext uri="{9D8B030D-6E8A-4147-A177-3AD203B41FA5}">
                      <a16:colId xmlns:a16="http://schemas.microsoft.com/office/drawing/2014/main" val="623938596"/>
                    </a:ext>
                  </a:extLst>
                </a:gridCol>
              </a:tblGrid>
              <a:tr h="370840">
                <a:tc>
                  <a:txBody>
                    <a:bodyPr/>
                    <a:lstStyle/>
                    <a:p>
                      <a:endParaRPr lang="en-US" dirty="0"/>
                    </a:p>
                  </a:txBody>
                  <a:tcPr>
                    <a:solidFill>
                      <a:srgbClr val="0097DA"/>
                    </a:solidFill>
                  </a:tcPr>
                </a:tc>
                <a:tc>
                  <a:txBody>
                    <a:bodyPr/>
                    <a:lstStyle/>
                    <a:p>
                      <a:pPr algn="ctr"/>
                      <a:r>
                        <a:rPr lang="en-US" dirty="0"/>
                        <a:t>Completely Disagree</a:t>
                      </a:r>
                    </a:p>
                  </a:txBody>
                  <a:tcPr anchor="ctr">
                    <a:solidFill>
                      <a:srgbClr val="0097DA"/>
                    </a:solidFill>
                  </a:tcPr>
                </a:tc>
                <a:tc>
                  <a:txBody>
                    <a:bodyPr/>
                    <a:lstStyle/>
                    <a:p>
                      <a:pPr algn="ctr"/>
                      <a:r>
                        <a:rPr lang="en-US" dirty="0"/>
                        <a:t>Disagree</a:t>
                      </a:r>
                    </a:p>
                  </a:txBody>
                  <a:tcPr anchor="ctr">
                    <a:solidFill>
                      <a:srgbClr val="0097DA"/>
                    </a:solidFill>
                  </a:tcPr>
                </a:tc>
                <a:tc>
                  <a:txBody>
                    <a:bodyPr/>
                    <a:lstStyle/>
                    <a:p>
                      <a:pPr algn="ctr"/>
                      <a:r>
                        <a:rPr lang="en-US" dirty="0"/>
                        <a:t>Neither Agree nor Disagree</a:t>
                      </a:r>
                    </a:p>
                  </a:txBody>
                  <a:tcPr anchor="ctr">
                    <a:solidFill>
                      <a:srgbClr val="0097DA"/>
                    </a:solidFill>
                  </a:tcPr>
                </a:tc>
                <a:tc>
                  <a:txBody>
                    <a:bodyPr/>
                    <a:lstStyle/>
                    <a:p>
                      <a:pPr algn="ctr"/>
                      <a:r>
                        <a:rPr lang="en-US" dirty="0"/>
                        <a:t>Agree</a:t>
                      </a:r>
                    </a:p>
                  </a:txBody>
                  <a:tcPr anchor="ctr">
                    <a:solidFill>
                      <a:srgbClr val="0097DA"/>
                    </a:solidFill>
                  </a:tcPr>
                </a:tc>
                <a:tc>
                  <a:txBody>
                    <a:bodyPr/>
                    <a:lstStyle/>
                    <a:p>
                      <a:pPr algn="ctr"/>
                      <a:r>
                        <a:rPr lang="en-US" dirty="0"/>
                        <a:t>Completely Agree</a:t>
                      </a:r>
                    </a:p>
                  </a:txBody>
                  <a:tcPr anchor="ctr">
                    <a:solidFill>
                      <a:srgbClr val="0097DA"/>
                    </a:solidFill>
                  </a:tcPr>
                </a:tc>
                <a:extLst>
                  <a:ext uri="{0D108BD9-81ED-4DB2-BD59-A6C34878D82A}">
                    <a16:rowId xmlns:a16="http://schemas.microsoft.com/office/drawing/2014/main" val="59716617"/>
                  </a:ext>
                </a:extLst>
              </a:tr>
              <a:tr h="370840">
                <a:tc>
                  <a:txBody>
                    <a:bodyPr/>
                    <a:lstStyle/>
                    <a:p>
                      <a:r>
                        <a:rPr lang="en-US" dirty="0"/>
                        <a:t>The FLU-FIT program is user-friendly.</a:t>
                      </a:r>
                    </a:p>
                  </a:txBody>
                  <a:tcPr/>
                </a:tc>
                <a:tc>
                  <a:txBody>
                    <a:bodyPr/>
                    <a:lstStyle/>
                    <a:p>
                      <a:pPr marL="0" indent="0">
                        <a:buNone/>
                      </a:pP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20986852"/>
                  </a:ext>
                </a:extLst>
              </a:tr>
              <a:tr h="370840">
                <a:tc>
                  <a:txBody>
                    <a:bodyPr/>
                    <a:lstStyle/>
                    <a:p>
                      <a:r>
                        <a:rPr lang="en-US" dirty="0"/>
                        <a:t>Our pharmacy is equipped to carry out the FLU-FIT program.</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56196080"/>
                  </a:ext>
                </a:extLst>
              </a:tr>
              <a:tr h="370840">
                <a:tc>
                  <a:txBody>
                    <a:bodyPr/>
                    <a:lstStyle/>
                    <a:p>
                      <a:r>
                        <a:rPr lang="en-US" dirty="0"/>
                        <a:t>Our pharmacy is satisfied with FLU-FIT.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8744100"/>
                  </a:ext>
                </a:extLst>
              </a:tr>
              <a:tr h="370840">
                <a:tc>
                  <a:txBody>
                    <a:bodyPr/>
                    <a:lstStyle/>
                    <a:p>
                      <a:r>
                        <a:rPr lang="en-US" dirty="0"/>
                        <a:t>There are barriers to the adoption of the FLU-FIT program at our site.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74443033"/>
                  </a:ext>
                </a:extLst>
              </a:tr>
            </a:tbl>
          </a:graphicData>
        </a:graphic>
      </p:graphicFrame>
      <p:sp>
        <p:nvSpPr>
          <p:cNvPr id="16" name="Oval 15">
            <a:extLst>
              <a:ext uri="{FF2B5EF4-FFF2-40B4-BE49-F238E27FC236}">
                <a16:creationId xmlns:a16="http://schemas.microsoft.com/office/drawing/2014/main" id="{A7EBE3B9-659E-48E0-B0F6-94657DAFBEC8}"/>
              </a:ext>
            </a:extLst>
          </p:cNvPr>
          <p:cNvSpPr/>
          <p:nvPr/>
        </p:nvSpPr>
        <p:spPr>
          <a:xfrm>
            <a:off x="3959500" y="4500304"/>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2</a:t>
            </a:r>
          </a:p>
        </p:txBody>
      </p:sp>
      <p:sp>
        <p:nvSpPr>
          <p:cNvPr id="29" name="Oval 28">
            <a:extLst>
              <a:ext uri="{FF2B5EF4-FFF2-40B4-BE49-F238E27FC236}">
                <a16:creationId xmlns:a16="http://schemas.microsoft.com/office/drawing/2014/main" id="{33895DC6-73CB-471C-AC3B-EBFC9E22B03F}"/>
              </a:ext>
            </a:extLst>
          </p:cNvPr>
          <p:cNvSpPr/>
          <p:nvPr/>
        </p:nvSpPr>
        <p:spPr>
          <a:xfrm>
            <a:off x="8034542" y="4500302"/>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5</a:t>
            </a:r>
          </a:p>
        </p:txBody>
      </p:sp>
      <p:sp>
        <p:nvSpPr>
          <p:cNvPr id="24" name="Oval 23">
            <a:extLst>
              <a:ext uri="{FF2B5EF4-FFF2-40B4-BE49-F238E27FC236}">
                <a16:creationId xmlns:a16="http://schemas.microsoft.com/office/drawing/2014/main" id="{77DB9628-F539-42C0-B155-B887CD87D66B}"/>
              </a:ext>
            </a:extLst>
          </p:cNvPr>
          <p:cNvSpPr/>
          <p:nvPr/>
        </p:nvSpPr>
        <p:spPr>
          <a:xfrm>
            <a:off x="6561213" y="4500303"/>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4</a:t>
            </a:r>
          </a:p>
        </p:txBody>
      </p:sp>
      <p:sp>
        <p:nvSpPr>
          <p:cNvPr id="20" name="Oval 19">
            <a:extLst>
              <a:ext uri="{FF2B5EF4-FFF2-40B4-BE49-F238E27FC236}">
                <a16:creationId xmlns:a16="http://schemas.microsoft.com/office/drawing/2014/main" id="{F4B533D1-24AB-464F-9944-EA9C03F9AA13}"/>
              </a:ext>
            </a:extLst>
          </p:cNvPr>
          <p:cNvSpPr/>
          <p:nvPr/>
        </p:nvSpPr>
        <p:spPr>
          <a:xfrm>
            <a:off x="5128809" y="4500303"/>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3</a:t>
            </a:r>
          </a:p>
        </p:txBody>
      </p:sp>
      <p:sp>
        <p:nvSpPr>
          <p:cNvPr id="12" name="Oval 11">
            <a:extLst>
              <a:ext uri="{FF2B5EF4-FFF2-40B4-BE49-F238E27FC236}">
                <a16:creationId xmlns:a16="http://schemas.microsoft.com/office/drawing/2014/main" id="{741094B7-4DE9-401A-BA48-2FD4BF81FF12}"/>
              </a:ext>
            </a:extLst>
          </p:cNvPr>
          <p:cNvSpPr/>
          <p:nvPr/>
        </p:nvSpPr>
        <p:spPr>
          <a:xfrm>
            <a:off x="2854503" y="4500305"/>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cs typeface="Arial"/>
              </a:rPr>
              <a:t>1</a:t>
            </a:r>
          </a:p>
        </p:txBody>
      </p:sp>
      <p:sp>
        <p:nvSpPr>
          <p:cNvPr id="28" name="Oval 27">
            <a:extLst>
              <a:ext uri="{FF2B5EF4-FFF2-40B4-BE49-F238E27FC236}">
                <a16:creationId xmlns:a16="http://schemas.microsoft.com/office/drawing/2014/main" id="{700FB06A-2CD5-49EE-AF72-BCDC76980525}"/>
              </a:ext>
            </a:extLst>
          </p:cNvPr>
          <p:cNvSpPr/>
          <p:nvPr/>
        </p:nvSpPr>
        <p:spPr>
          <a:xfrm>
            <a:off x="8034542" y="3903955"/>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5</a:t>
            </a:r>
          </a:p>
        </p:txBody>
      </p:sp>
      <p:sp>
        <p:nvSpPr>
          <p:cNvPr id="23" name="Oval 22">
            <a:extLst>
              <a:ext uri="{FF2B5EF4-FFF2-40B4-BE49-F238E27FC236}">
                <a16:creationId xmlns:a16="http://schemas.microsoft.com/office/drawing/2014/main" id="{F877F506-686C-4B49-991C-B436143E2A1F}"/>
              </a:ext>
            </a:extLst>
          </p:cNvPr>
          <p:cNvSpPr/>
          <p:nvPr/>
        </p:nvSpPr>
        <p:spPr>
          <a:xfrm>
            <a:off x="6561213" y="3903955"/>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4</a:t>
            </a:r>
          </a:p>
        </p:txBody>
      </p:sp>
      <p:sp>
        <p:nvSpPr>
          <p:cNvPr id="19" name="Oval 18">
            <a:extLst>
              <a:ext uri="{FF2B5EF4-FFF2-40B4-BE49-F238E27FC236}">
                <a16:creationId xmlns:a16="http://schemas.microsoft.com/office/drawing/2014/main" id="{11B62DC1-DB9F-4915-8F56-65CA64AE3388}"/>
              </a:ext>
            </a:extLst>
          </p:cNvPr>
          <p:cNvSpPr/>
          <p:nvPr/>
        </p:nvSpPr>
        <p:spPr>
          <a:xfrm>
            <a:off x="5128809" y="3903955"/>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3</a:t>
            </a:r>
          </a:p>
        </p:txBody>
      </p:sp>
      <p:sp>
        <p:nvSpPr>
          <p:cNvPr id="15" name="Oval 14">
            <a:extLst>
              <a:ext uri="{FF2B5EF4-FFF2-40B4-BE49-F238E27FC236}">
                <a16:creationId xmlns:a16="http://schemas.microsoft.com/office/drawing/2014/main" id="{C086AFD7-D77F-442B-A562-04E6136C2E90}"/>
              </a:ext>
            </a:extLst>
          </p:cNvPr>
          <p:cNvSpPr/>
          <p:nvPr/>
        </p:nvSpPr>
        <p:spPr>
          <a:xfrm>
            <a:off x="3959500" y="3903956"/>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2</a:t>
            </a:r>
          </a:p>
        </p:txBody>
      </p:sp>
      <p:sp>
        <p:nvSpPr>
          <p:cNvPr id="11" name="Oval 10">
            <a:extLst>
              <a:ext uri="{FF2B5EF4-FFF2-40B4-BE49-F238E27FC236}">
                <a16:creationId xmlns:a16="http://schemas.microsoft.com/office/drawing/2014/main" id="{12EDFECC-7F82-49A5-94FA-F1A5FB529CEE}"/>
              </a:ext>
            </a:extLst>
          </p:cNvPr>
          <p:cNvSpPr/>
          <p:nvPr/>
        </p:nvSpPr>
        <p:spPr>
          <a:xfrm>
            <a:off x="2854503" y="3903957"/>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cs typeface="Arial"/>
              </a:rPr>
              <a:t>1</a:t>
            </a:r>
          </a:p>
        </p:txBody>
      </p:sp>
      <p:sp>
        <p:nvSpPr>
          <p:cNvPr id="27" name="Oval 26">
            <a:extLst>
              <a:ext uri="{FF2B5EF4-FFF2-40B4-BE49-F238E27FC236}">
                <a16:creationId xmlns:a16="http://schemas.microsoft.com/office/drawing/2014/main" id="{429436E5-3D71-4EFC-810F-A5815804CC4C}"/>
              </a:ext>
            </a:extLst>
          </p:cNvPr>
          <p:cNvSpPr/>
          <p:nvPr/>
        </p:nvSpPr>
        <p:spPr>
          <a:xfrm>
            <a:off x="8034542" y="3266681"/>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5</a:t>
            </a:r>
          </a:p>
        </p:txBody>
      </p:sp>
      <p:sp>
        <p:nvSpPr>
          <p:cNvPr id="22" name="Oval 21">
            <a:extLst>
              <a:ext uri="{FF2B5EF4-FFF2-40B4-BE49-F238E27FC236}">
                <a16:creationId xmlns:a16="http://schemas.microsoft.com/office/drawing/2014/main" id="{80F7DF41-0E67-486D-BEB6-174F585FC38B}"/>
              </a:ext>
            </a:extLst>
          </p:cNvPr>
          <p:cNvSpPr/>
          <p:nvPr/>
        </p:nvSpPr>
        <p:spPr>
          <a:xfrm>
            <a:off x="6561213" y="3266682"/>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4</a:t>
            </a:r>
          </a:p>
        </p:txBody>
      </p:sp>
      <p:sp>
        <p:nvSpPr>
          <p:cNvPr id="18" name="Oval 17">
            <a:extLst>
              <a:ext uri="{FF2B5EF4-FFF2-40B4-BE49-F238E27FC236}">
                <a16:creationId xmlns:a16="http://schemas.microsoft.com/office/drawing/2014/main" id="{FA129A7C-CC9E-4B8B-B25A-BB5C9C43E0A1}"/>
              </a:ext>
            </a:extLst>
          </p:cNvPr>
          <p:cNvSpPr/>
          <p:nvPr/>
        </p:nvSpPr>
        <p:spPr>
          <a:xfrm>
            <a:off x="5128809" y="3266682"/>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3</a:t>
            </a:r>
          </a:p>
        </p:txBody>
      </p:sp>
      <p:sp>
        <p:nvSpPr>
          <p:cNvPr id="14" name="Oval 13">
            <a:extLst>
              <a:ext uri="{FF2B5EF4-FFF2-40B4-BE49-F238E27FC236}">
                <a16:creationId xmlns:a16="http://schemas.microsoft.com/office/drawing/2014/main" id="{A4AD6837-98B9-460C-A332-F9CCF6B2174E}"/>
              </a:ext>
            </a:extLst>
          </p:cNvPr>
          <p:cNvSpPr/>
          <p:nvPr/>
        </p:nvSpPr>
        <p:spPr>
          <a:xfrm>
            <a:off x="3959500" y="3266683"/>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2</a:t>
            </a:r>
          </a:p>
        </p:txBody>
      </p:sp>
      <p:sp>
        <p:nvSpPr>
          <p:cNvPr id="10" name="Oval 9">
            <a:extLst>
              <a:ext uri="{FF2B5EF4-FFF2-40B4-BE49-F238E27FC236}">
                <a16:creationId xmlns:a16="http://schemas.microsoft.com/office/drawing/2014/main" id="{04BF6F5F-B1AB-4274-A047-833DF5DE917E}"/>
              </a:ext>
            </a:extLst>
          </p:cNvPr>
          <p:cNvSpPr/>
          <p:nvPr/>
        </p:nvSpPr>
        <p:spPr>
          <a:xfrm>
            <a:off x="2854503" y="3266684"/>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cs typeface="Arial"/>
              </a:rPr>
              <a:t>1</a:t>
            </a:r>
          </a:p>
        </p:txBody>
      </p:sp>
      <p:sp>
        <p:nvSpPr>
          <p:cNvPr id="25" name="Oval 24">
            <a:extLst>
              <a:ext uri="{FF2B5EF4-FFF2-40B4-BE49-F238E27FC236}">
                <a16:creationId xmlns:a16="http://schemas.microsoft.com/office/drawing/2014/main" id="{87B102BE-627B-4A0C-A386-4A1534120A5B}"/>
              </a:ext>
            </a:extLst>
          </p:cNvPr>
          <p:cNvSpPr/>
          <p:nvPr/>
        </p:nvSpPr>
        <p:spPr>
          <a:xfrm>
            <a:off x="8034542" y="2699566"/>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5</a:t>
            </a:r>
          </a:p>
        </p:txBody>
      </p:sp>
      <p:sp>
        <p:nvSpPr>
          <p:cNvPr id="21" name="Oval 20">
            <a:extLst>
              <a:ext uri="{FF2B5EF4-FFF2-40B4-BE49-F238E27FC236}">
                <a16:creationId xmlns:a16="http://schemas.microsoft.com/office/drawing/2014/main" id="{2D9FC1EF-DACC-47B6-8F4E-D5459D0B2AFF}"/>
              </a:ext>
            </a:extLst>
          </p:cNvPr>
          <p:cNvSpPr/>
          <p:nvPr/>
        </p:nvSpPr>
        <p:spPr>
          <a:xfrm>
            <a:off x="6561213" y="2699567"/>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4</a:t>
            </a:r>
          </a:p>
        </p:txBody>
      </p:sp>
      <p:sp>
        <p:nvSpPr>
          <p:cNvPr id="17" name="Oval 16">
            <a:extLst>
              <a:ext uri="{FF2B5EF4-FFF2-40B4-BE49-F238E27FC236}">
                <a16:creationId xmlns:a16="http://schemas.microsoft.com/office/drawing/2014/main" id="{8880CF53-4075-4C6E-8A66-8130E479310A}"/>
              </a:ext>
            </a:extLst>
          </p:cNvPr>
          <p:cNvSpPr/>
          <p:nvPr/>
        </p:nvSpPr>
        <p:spPr>
          <a:xfrm>
            <a:off x="5128809" y="2699567"/>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3</a:t>
            </a:r>
          </a:p>
        </p:txBody>
      </p:sp>
      <p:sp>
        <p:nvSpPr>
          <p:cNvPr id="13" name="Oval 12">
            <a:extLst>
              <a:ext uri="{FF2B5EF4-FFF2-40B4-BE49-F238E27FC236}">
                <a16:creationId xmlns:a16="http://schemas.microsoft.com/office/drawing/2014/main" id="{D1931658-F330-42B5-B4B1-C3C22F7C536A}"/>
              </a:ext>
            </a:extLst>
          </p:cNvPr>
          <p:cNvSpPr/>
          <p:nvPr/>
        </p:nvSpPr>
        <p:spPr>
          <a:xfrm>
            <a:off x="3959500" y="2699568"/>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2</a:t>
            </a:r>
          </a:p>
        </p:txBody>
      </p:sp>
      <p:sp>
        <p:nvSpPr>
          <p:cNvPr id="9" name="Oval 8">
            <a:extLst>
              <a:ext uri="{FF2B5EF4-FFF2-40B4-BE49-F238E27FC236}">
                <a16:creationId xmlns:a16="http://schemas.microsoft.com/office/drawing/2014/main" id="{2A8DD568-6B4E-4453-89C4-1712CF93B3E4}"/>
              </a:ext>
            </a:extLst>
          </p:cNvPr>
          <p:cNvSpPr/>
          <p:nvPr/>
        </p:nvSpPr>
        <p:spPr>
          <a:xfrm>
            <a:off x="2854503" y="2699569"/>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cs typeface="Arial"/>
              </a:rPr>
              <a:t>1</a:t>
            </a:r>
          </a:p>
        </p:txBody>
      </p:sp>
      <p:sp>
        <p:nvSpPr>
          <p:cNvPr id="3" name="Content Placeholder 2">
            <a:extLst>
              <a:ext uri="{FF2B5EF4-FFF2-40B4-BE49-F238E27FC236}">
                <a16:creationId xmlns:a16="http://schemas.microsoft.com/office/drawing/2014/main" id="{09E2FE35-3125-6E4C-A79F-EC1EE46D1D3E}"/>
              </a:ext>
            </a:extLst>
          </p:cNvPr>
          <p:cNvSpPr>
            <a:spLocks noGrp="1"/>
          </p:cNvSpPr>
          <p:nvPr>
            <p:ph idx="1"/>
          </p:nvPr>
        </p:nvSpPr>
        <p:spPr>
          <a:xfrm>
            <a:off x="457200" y="1524196"/>
            <a:ext cx="8229600" cy="38100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gn="ctr">
              <a:buNone/>
            </a:pPr>
            <a:r>
              <a:rPr lang="en-US" dirty="0"/>
              <a:t>    </a:t>
            </a:r>
            <a:r>
              <a:rPr lang="en-US" sz="2400" dirty="0"/>
              <a:t>Focus: Pharmacist’s experience of intervention</a:t>
            </a:r>
          </a:p>
        </p:txBody>
      </p:sp>
      <p:pic>
        <p:nvPicPr>
          <p:cNvPr id="4" name="Picture 4" descr="FLU-FIT icon">
            <a:extLst>
              <a:ext uri="{FF2B5EF4-FFF2-40B4-BE49-F238E27FC236}">
                <a16:creationId xmlns:a16="http://schemas.microsoft.com/office/drawing/2014/main" id="{533A4F47-4F14-429C-99A9-3C061D630D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AE5C826A-5CA3-254A-AB76-BF64FF734CA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Feasibility</a:t>
            </a:r>
            <a:endParaRPr lang="en-US" sz="3200" dirty="0"/>
          </a:p>
        </p:txBody>
      </p:sp>
    </p:spTree>
    <p:extLst>
      <p:ext uri="{BB962C8B-B14F-4D97-AF65-F5344CB8AC3E}">
        <p14:creationId xmlns:p14="http://schemas.microsoft.com/office/powerpoint/2010/main" val="2864104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A1C6D5-43B5-F347-9A20-AE9ACDAF04CD}"/>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000" dirty="0">
                <a:solidFill>
                  <a:schemeClr val="tx1"/>
                </a:solidFill>
              </a:rPr>
              <a:t>Understand the degree to which an intervention </a:t>
            </a:r>
            <a:r>
              <a:rPr lang="en-US" sz="2000" dirty="0"/>
              <a:t>is</a:t>
            </a:r>
            <a:r>
              <a:rPr lang="en-US" sz="2000" b="1" dirty="0"/>
              <a:t> </a:t>
            </a:r>
            <a:r>
              <a:rPr lang="en-US" sz="2000" b="1" dirty="0">
                <a:solidFill>
                  <a:srgbClr val="0097DA"/>
                </a:solidFill>
              </a:rPr>
              <a:t>implemented as intended</a:t>
            </a:r>
          </a:p>
          <a:p>
            <a:pPr marL="556895" lvl="1" indent="-213995">
              <a:spcAft>
                <a:spcPts val="1000"/>
              </a:spcAft>
            </a:pPr>
            <a:r>
              <a:rPr lang="en-US" sz="2000" dirty="0"/>
              <a:t>Review checklist of core components with pharmacists shortly after training</a:t>
            </a:r>
          </a:p>
          <a:p>
            <a:pPr marL="556895" lvl="1" indent="-213995">
              <a:spcAft>
                <a:spcPts val="1000"/>
              </a:spcAft>
            </a:pPr>
            <a:r>
              <a:rPr lang="en-US" sz="2000" dirty="0"/>
              <a:t>Host focus group with trained pharmacists</a:t>
            </a:r>
          </a:p>
          <a:p>
            <a:pPr lvl="2">
              <a:spcAft>
                <a:spcPts val="1000"/>
              </a:spcAft>
            </a:pPr>
            <a:r>
              <a:rPr lang="en-US" sz="2000" dirty="0"/>
              <a:t>What adaptations were needed? Why? When? By whom? </a:t>
            </a:r>
          </a:p>
          <a:p>
            <a:pPr lvl="2">
              <a:spcAft>
                <a:spcPts val="1000"/>
              </a:spcAft>
            </a:pPr>
            <a:r>
              <a:rPr lang="en-US" sz="2000" dirty="0"/>
              <a:t>What were patient reactions to receiving the FIT kit?</a:t>
            </a:r>
          </a:p>
          <a:p>
            <a:pPr lvl="2">
              <a:spcAft>
                <a:spcPts val="1000"/>
              </a:spcAft>
            </a:pPr>
            <a:r>
              <a:rPr lang="en-US" sz="2000" dirty="0"/>
              <a:t>How much extra time did it take you on average?</a:t>
            </a:r>
          </a:p>
          <a:p>
            <a:pPr lvl="2">
              <a:spcAft>
                <a:spcPts val="1000"/>
              </a:spcAft>
            </a:pPr>
            <a:r>
              <a:rPr lang="en-US" sz="2000" dirty="0"/>
              <a:t>How consistently were you able to implement the checklist of core components?</a:t>
            </a:r>
          </a:p>
        </p:txBody>
      </p:sp>
      <p:pic>
        <p:nvPicPr>
          <p:cNvPr id="7" name="Picture 4" descr="FLU-FIT icon">
            <a:extLst>
              <a:ext uri="{FF2B5EF4-FFF2-40B4-BE49-F238E27FC236}">
                <a16:creationId xmlns:a16="http://schemas.microsoft.com/office/drawing/2014/main" id="{EB6ABED0-F10F-4224-A0CA-0C815980F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pic>
        <p:nvPicPr>
          <p:cNvPr id="8" name="Picture 8" descr="Adaptation icon">
            <a:extLst>
              <a:ext uri="{FF2B5EF4-FFF2-40B4-BE49-F238E27FC236}">
                <a16:creationId xmlns:a16="http://schemas.microsoft.com/office/drawing/2014/main" id="{D298DEEB-486B-47E8-AEF3-FC58A41D69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2862" y="307748"/>
            <a:ext cx="904875" cy="1085850"/>
          </a:xfrm>
          <a:prstGeom prst="rect">
            <a:avLst/>
          </a:prstGeom>
        </p:spPr>
      </p:pic>
      <p:sp>
        <p:nvSpPr>
          <p:cNvPr id="2" name="Title 1">
            <a:extLst>
              <a:ext uri="{FF2B5EF4-FFF2-40B4-BE49-F238E27FC236}">
                <a16:creationId xmlns:a16="http://schemas.microsoft.com/office/drawing/2014/main" id="{EAE48834-05CF-F54B-8D70-BDB92C43CB6B}"/>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Fidelity &amp; Feasibility</a:t>
            </a:r>
            <a:endParaRPr lang="en-US" dirty="0"/>
          </a:p>
        </p:txBody>
      </p:sp>
    </p:spTree>
    <p:extLst>
      <p:ext uri="{BB962C8B-B14F-4D97-AF65-F5344CB8AC3E}">
        <p14:creationId xmlns:p14="http://schemas.microsoft.com/office/powerpoint/2010/main" val="1425789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ED009A-2950-D24F-A35A-AB8EEBBAE2F2}"/>
              </a:ext>
            </a:extLst>
          </p:cNvPr>
          <p:cNvSpPr txBox="1"/>
          <p:nvPr/>
        </p:nvSpPr>
        <p:spPr bwMode="auto">
          <a:xfrm>
            <a:off x="7130085" y="5289268"/>
            <a:ext cx="2088714" cy="449944"/>
          </a:xfrm>
          <a:prstGeom prst="rect">
            <a:avLst/>
          </a:prstGeom>
          <a:noFill/>
          <a:ln>
            <a:noFill/>
          </a:ln>
          <a:effectLst/>
        </p:spPr>
        <p:txBody>
          <a:bodyPr vert="horz" wrap="square" lIns="121920" tIns="60960" rIns="121920" bIns="60960" numCol="1" rtlCol="0"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eaLnBrk="0" fontAlgn="base" hangingPunct="0">
              <a:spcBef>
                <a:spcPct val="20000"/>
              </a:spcBef>
              <a:spcAft>
                <a:spcPct val="0"/>
              </a:spcAft>
            </a:pPr>
            <a:r>
              <a:rPr lang="en-US" sz="1000" dirty="0">
                <a:solidFill>
                  <a:schemeClr val="bg1">
                    <a:lumMod val="65000"/>
                  </a:schemeClr>
                </a:solidFill>
                <a:latin typeface="+mn-lt"/>
              </a:rPr>
              <a:t>National Cancer Institute, 2012</a:t>
            </a:r>
            <a:endParaRPr lang="en-US" dirty="0"/>
          </a:p>
        </p:txBody>
      </p:sp>
      <p:sp>
        <p:nvSpPr>
          <p:cNvPr id="8" name="Content Placeholder 7">
            <a:extLst>
              <a:ext uri="{FF2B5EF4-FFF2-40B4-BE49-F238E27FC236}">
                <a16:creationId xmlns:a16="http://schemas.microsoft.com/office/drawing/2014/main" id="{C3E20CD1-9BB1-244B-A2F1-2B4DBCE7C1D2}"/>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Baseline screening rates for pharmacy (if available)</a:t>
            </a:r>
            <a:endParaRPr lang="en-US" dirty="0"/>
          </a:p>
          <a:p>
            <a:pPr>
              <a:spcAft>
                <a:spcPts val="1000"/>
              </a:spcAft>
            </a:pPr>
            <a:r>
              <a:rPr lang="en-US" sz="2400" dirty="0"/>
              <a:t>% of FLU-FIT kits returned correctly</a:t>
            </a:r>
          </a:p>
          <a:p>
            <a:pPr>
              <a:spcAft>
                <a:spcPts val="1000"/>
              </a:spcAft>
            </a:pPr>
            <a:r>
              <a:rPr lang="en-US" sz="2400" dirty="0"/>
              <a:t>Patient satisfaction with ease of using and returning kits</a:t>
            </a:r>
          </a:p>
          <a:p>
            <a:pPr>
              <a:spcAft>
                <a:spcPts val="1000"/>
              </a:spcAft>
            </a:pPr>
            <a:r>
              <a:rPr lang="en-US" sz="2400" dirty="0"/>
              <a:t>Characteristics of participants vs. non-participants over the long-term</a:t>
            </a:r>
          </a:p>
        </p:txBody>
      </p:sp>
      <p:pic>
        <p:nvPicPr>
          <p:cNvPr id="3" name="Picture 6" descr="RE-AIM logo">
            <a:extLst>
              <a:ext uri="{FF2B5EF4-FFF2-40B4-BE49-F238E27FC236}">
                <a16:creationId xmlns:a16="http://schemas.microsoft.com/office/drawing/2014/main" id="{C5F62AFF-740F-4DF8-B74A-A2DF2AA3A1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1C412CF3-97B9-8349-9009-BC7374CD9C65}"/>
              </a:ext>
            </a:extLst>
          </p:cNvPr>
          <p:cNvSpPr>
            <a:spLocks noGrp="1"/>
          </p:cNvSpPr>
          <p:nvPr>
            <p:ph type="title"/>
          </p:nvPr>
        </p:nvSpPr>
        <p:spPr/>
        <p:txBody>
          <a:bodyPr vert="horz" wrap="square" lIns="121920" tIns="60960" rIns="121920" bIns="6096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a:t>
            </a:r>
            <a:r>
              <a:rPr lang="en-US" sz="3600" b="1" dirty="0">
                <a:solidFill>
                  <a:srgbClr val="0097DA"/>
                </a:solidFill>
              </a:rPr>
              <a:t> </a:t>
            </a:r>
            <a:r>
              <a:rPr lang="en-US" sz="3600" b="1" u="sng" dirty="0">
                <a:solidFill>
                  <a:srgbClr val="0097DA"/>
                </a:solidFill>
              </a:rPr>
              <a:t>M</a:t>
            </a:r>
            <a:r>
              <a:rPr lang="en-US" sz="3600" b="1" dirty="0"/>
              <a:t>aintenance: Patients</a:t>
            </a:r>
            <a:endParaRPr lang="en-US" sz="1850" b="1" dirty="0"/>
          </a:p>
        </p:txBody>
      </p:sp>
    </p:spTree>
    <p:extLst>
      <p:ext uri="{BB962C8B-B14F-4D97-AF65-F5344CB8AC3E}">
        <p14:creationId xmlns:p14="http://schemas.microsoft.com/office/powerpoint/2010/main" val="1262374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F4B1E6-0210-FC49-A7A2-BB738E41F427}"/>
              </a:ext>
            </a:extLst>
          </p:cNvPr>
          <p:cNvSpPr txBox="1"/>
          <p:nvPr/>
        </p:nvSpPr>
        <p:spPr>
          <a:xfrm>
            <a:off x="8622262" y="2633478"/>
            <a:ext cx="678939" cy="55399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tx2"/>
                </a:solidFill>
              </a:rPr>
              <a:t>Weiner et al., 2017</a:t>
            </a:r>
          </a:p>
        </p:txBody>
      </p:sp>
      <p:sp>
        <p:nvSpPr>
          <p:cNvPr id="6" name="Right Brace 5">
            <a:extLst>
              <a:ext uri="{FF2B5EF4-FFF2-40B4-BE49-F238E27FC236}">
                <a16:creationId xmlns:a16="http://schemas.microsoft.com/office/drawing/2014/main" id="{2F20E317-114A-3043-9EA5-F18B0ECA28F7}"/>
              </a:ext>
              <a:ext uri="{C183D7F6-B498-43B3-948B-1728B52AA6E4}">
                <adec:decorative xmlns:adec="http://schemas.microsoft.com/office/drawing/2017/decorative" val="1"/>
              </a:ext>
            </a:extLst>
          </p:cNvPr>
          <p:cNvSpPr/>
          <p:nvPr/>
        </p:nvSpPr>
        <p:spPr>
          <a:xfrm>
            <a:off x="8406369" y="2174173"/>
            <a:ext cx="215894" cy="1473489"/>
          </a:xfrm>
          <a:prstGeom prst="rightBrace">
            <a:avLst/>
          </a:prstGeom>
          <a:noFill/>
          <a:ln w="2222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pic>
        <p:nvPicPr>
          <p:cNvPr id="5" name="Picture 4" descr="Table displaying 7 questions and providing 5 answer options from completely disagree to completely agree. The following are the statements:&#10;1. FLU-FIT meets my approval&#10;2. FLU-FIT is appealing to me&#10;3. I like FLU-FIT &#10;4. I welcome FLU-FIT&#10;5. FIT kit instructions were easy to follow&#10;6. FIT kit return was easy&#10;7. I would like to participate in FLU-FIT again next year">
            <a:extLst>
              <a:ext uri="{FF2B5EF4-FFF2-40B4-BE49-F238E27FC236}">
                <a16:creationId xmlns:a16="http://schemas.microsoft.com/office/drawing/2014/main" id="{3C8F039D-E4BE-9F45-8CA5-DC4025DD39CF}"/>
              </a:ext>
            </a:extLst>
          </p:cNvPr>
          <p:cNvPicPr>
            <a:picLocks noChangeAspect="1"/>
          </p:cNvPicPr>
          <p:nvPr/>
        </p:nvPicPr>
        <p:blipFill>
          <a:blip r:embed="rId3"/>
          <a:stretch>
            <a:fillRect/>
          </a:stretch>
        </p:blipFill>
        <p:spPr>
          <a:xfrm>
            <a:off x="341037" y="1454074"/>
            <a:ext cx="8014669" cy="3949852"/>
          </a:xfrm>
          <a:prstGeom prst="rect">
            <a:avLst/>
          </a:prstGeom>
        </p:spPr>
      </p:pic>
      <p:pic>
        <p:nvPicPr>
          <p:cNvPr id="3" name="Picture 4" descr="FLU-FIT icon">
            <a:extLst>
              <a:ext uri="{FF2B5EF4-FFF2-40B4-BE49-F238E27FC236}">
                <a16:creationId xmlns:a16="http://schemas.microsoft.com/office/drawing/2014/main" id="{001BDBCA-6404-458C-B8A5-E57BAC1C16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0B8FF6E2-7E82-2C43-ABD2-24A28F918365}"/>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Acceptability &amp; Feasibility - Part 1</a:t>
            </a:r>
            <a:endParaRPr lang="en-US" sz="3600" dirty="0"/>
          </a:p>
        </p:txBody>
      </p:sp>
    </p:spTree>
    <p:extLst>
      <p:ext uri="{BB962C8B-B14F-4D97-AF65-F5344CB8AC3E}">
        <p14:creationId xmlns:p14="http://schemas.microsoft.com/office/powerpoint/2010/main" val="318640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s asking about gender and sexual orientation">
            <a:extLst>
              <a:ext uri="{FF2B5EF4-FFF2-40B4-BE49-F238E27FC236}">
                <a16:creationId xmlns:a16="http://schemas.microsoft.com/office/drawing/2014/main" id="{A54B764F-C9F8-E043-BA36-3B69352CC8E3}"/>
              </a:ext>
            </a:extLst>
          </p:cNvPr>
          <p:cNvPicPr>
            <a:picLocks noChangeAspect="1"/>
          </p:cNvPicPr>
          <p:nvPr/>
        </p:nvPicPr>
        <p:blipFill>
          <a:blip r:embed="rId3"/>
          <a:stretch>
            <a:fillRect/>
          </a:stretch>
        </p:blipFill>
        <p:spPr>
          <a:xfrm>
            <a:off x="4736616" y="1354439"/>
            <a:ext cx="3365984" cy="4149121"/>
          </a:xfrm>
          <a:prstGeom prst="rect">
            <a:avLst/>
          </a:prstGeom>
        </p:spPr>
      </p:pic>
      <p:pic>
        <p:nvPicPr>
          <p:cNvPr id="11" name="Content Placeholder 4" descr="An example of participant FLU-FIT program that contains the following fields: date, first and last names, date of birth, address, phone number, email address, race/ethnicity">
            <a:extLst>
              <a:ext uri="{FF2B5EF4-FFF2-40B4-BE49-F238E27FC236}">
                <a16:creationId xmlns:a16="http://schemas.microsoft.com/office/drawing/2014/main" id="{133FFAB5-2E46-4E3C-B921-62940C95B60B}"/>
              </a:ext>
            </a:extLst>
          </p:cNvPr>
          <p:cNvPicPr>
            <a:picLocks noChangeAspect="1"/>
          </p:cNvPicPr>
          <p:nvPr/>
        </p:nvPicPr>
        <p:blipFill>
          <a:blip r:embed="rId4"/>
          <a:stretch>
            <a:fillRect/>
          </a:stretch>
        </p:blipFill>
        <p:spPr bwMode="auto">
          <a:xfrm>
            <a:off x="71398" y="1354439"/>
            <a:ext cx="5051021" cy="344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FLU-FIT icon">
            <a:extLst>
              <a:ext uri="{FF2B5EF4-FFF2-40B4-BE49-F238E27FC236}">
                <a16:creationId xmlns:a16="http://schemas.microsoft.com/office/drawing/2014/main" id="{79506D30-6994-46A6-BAA5-1E52E07C02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1D02B94F-D94B-F742-ACAF-436D06D58D95}"/>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Acceptability &amp; Feasibility - Part 2</a:t>
            </a:r>
          </a:p>
        </p:txBody>
      </p:sp>
    </p:spTree>
    <p:extLst>
      <p:ext uri="{BB962C8B-B14F-4D97-AF65-F5344CB8AC3E}">
        <p14:creationId xmlns:p14="http://schemas.microsoft.com/office/powerpoint/2010/main" val="463758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ED009A-2950-D24F-A35A-AB8EEBBAE2F2}"/>
              </a:ext>
            </a:extLst>
          </p:cNvPr>
          <p:cNvSpPr txBox="1"/>
          <p:nvPr/>
        </p:nvSpPr>
        <p:spPr bwMode="auto">
          <a:xfrm>
            <a:off x="7065905" y="5305833"/>
            <a:ext cx="2160334" cy="466509"/>
          </a:xfrm>
          <a:prstGeom prst="rect">
            <a:avLst/>
          </a:prstGeom>
          <a:noFill/>
          <a:ln>
            <a:noFill/>
          </a:ln>
          <a:effectLst/>
        </p:spPr>
        <p:txBody>
          <a:bodyPr vert="horz" wrap="square" lIns="121920" tIns="60960" rIns="121920" bIns="60960" numCol="1" rtlCol="0"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eaLnBrk="0" fontAlgn="base" hangingPunct="0">
              <a:spcBef>
                <a:spcPct val="20000"/>
              </a:spcBef>
              <a:spcAft>
                <a:spcPct val="0"/>
              </a:spcAft>
            </a:pPr>
            <a:r>
              <a:rPr lang="en-US" sz="1000" dirty="0">
                <a:solidFill>
                  <a:schemeClr val="bg1">
                    <a:lumMod val="65000"/>
                  </a:schemeClr>
                </a:solidFill>
                <a:latin typeface="+mn-lt"/>
              </a:rPr>
              <a:t>National Cancer Institue, 2012</a:t>
            </a:r>
            <a:endParaRPr lang="en-US" dirty="0"/>
          </a:p>
        </p:txBody>
      </p:sp>
      <p:sp>
        <p:nvSpPr>
          <p:cNvPr id="4" name="Content Placeholder 3">
            <a:extLst>
              <a:ext uri="{FF2B5EF4-FFF2-40B4-BE49-F238E27FC236}">
                <a16:creationId xmlns:a16="http://schemas.microsoft.com/office/drawing/2014/main" id="{98A3E974-0EE0-F547-842F-5C1E6837A732}"/>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Did pharmacies and pharmacists continue to implement the FLU-FIT program in subsequent years?</a:t>
            </a:r>
            <a:endParaRPr lang="en-US" dirty="0"/>
          </a:p>
          <a:p>
            <a:pPr>
              <a:spcAft>
                <a:spcPts val="1000"/>
              </a:spcAft>
            </a:pPr>
            <a:r>
              <a:rPr lang="en-US" sz="2400" dirty="0"/>
              <a:t>How was program adapted long term?</a:t>
            </a:r>
          </a:p>
          <a:p>
            <a:pPr>
              <a:spcAft>
                <a:spcPts val="1000"/>
              </a:spcAft>
            </a:pPr>
            <a:r>
              <a:rPr lang="en-US" sz="2400" dirty="0"/>
              <a:t>Did program fit into organizational mission and workflow?</a:t>
            </a:r>
          </a:p>
          <a:p>
            <a:pPr>
              <a:spcAft>
                <a:spcPts val="1000"/>
              </a:spcAft>
            </a:pPr>
            <a:r>
              <a:rPr lang="en-US" sz="2400" dirty="0"/>
              <a:t>Use qualitative methods to understand if setting-level institutionalization </a:t>
            </a:r>
            <a:r>
              <a:rPr lang="en-US" sz="2400" dirty="0" err="1"/>
              <a:t>occured</a:t>
            </a:r>
            <a:endParaRPr lang="en-US" sz="2400" dirty="0"/>
          </a:p>
        </p:txBody>
      </p:sp>
      <p:pic>
        <p:nvPicPr>
          <p:cNvPr id="3" name="Picture 4" descr="FLU-FIT icon">
            <a:extLst>
              <a:ext uri="{FF2B5EF4-FFF2-40B4-BE49-F238E27FC236}">
                <a16:creationId xmlns:a16="http://schemas.microsoft.com/office/drawing/2014/main" id="{5DB9F2C5-B520-47C8-AED7-229DA0DFE4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1C412CF3-97B9-8349-9009-BC7374CD9C65}"/>
              </a:ext>
            </a:extLst>
          </p:cNvPr>
          <p:cNvSpPr>
            <a:spLocks noGrp="1"/>
          </p:cNvSpPr>
          <p:nvPr>
            <p:ph type="title"/>
          </p:nvPr>
        </p:nvSpPr>
        <p:spPr/>
        <p:txBody>
          <a:bodyPr vert="horz" wrap="square" lIns="121920" tIns="60960" rIns="121920" bIns="6096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 </a:t>
            </a:r>
            <a:r>
              <a:rPr lang="en-US" sz="3600" b="1" u="sng" dirty="0">
                <a:solidFill>
                  <a:srgbClr val="0097DA"/>
                </a:solidFill>
              </a:rPr>
              <a:t>M</a:t>
            </a:r>
            <a:r>
              <a:rPr lang="en-US" sz="3600" b="1" dirty="0"/>
              <a:t>aintenance: Pharmacies</a:t>
            </a:r>
            <a:endParaRPr lang="en-US" sz="2800" dirty="0"/>
          </a:p>
        </p:txBody>
      </p:sp>
    </p:spTree>
    <p:extLst>
      <p:ext uri="{BB962C8B-B14F-4D97-AF65-F5344CB8AC3E}">
        <p14:creationId xmlns:p14="http://schemas.microsoft.com/office/powerpoint/2010/main" val="200121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714375" lvl="1" indent="-457200">
              <a:lnSpc>
                <a:spcPct val="150000"/>
              </a:lnSpc>
              <a:spcBef>
                <a:spcPts val="0"/>
              </a:spcBef>
              <a:spcAft>
                <a:spcPts val="200"/>
              </a:spcAft>
              <a:buAutoNum type="arabicPeriod"/>
            </a:pPr>
            <a:r>
              <a:rPr lang="en-US" sz="2400" dirty="0">
                <a:solidFill>
                  <a:schemeClr val="tx2"/>
                </a:solidFill>
                <a:ea typeface="+mn-lt"/>
                <a:cs typeface="+mn-lt"/>
              </a:rPr>
              <a:t>Introduce Reach, Effectiveness, Adoption, Implementation, Maintenance (RE-AIM) evaluation framework</a:t>
            </a:r>
            <a:endParaRPr lang="en-US" sz="1550" dirty="0">
              <a:solidFill>
                <a:schemeClr val="tx2"/>
              </a:solidFill>
              <a:ea typeface="+mn-lt"/>
              <a:cs typeface="+mn-lt"/>
            </a:endParaRPr>
          </a:p>
          <a:p>
            <a:pPr marL="1014730" lvl="2">
              <a:lnSpc>
                <a:spcPct val="150000"/>
              </a:lnSpc>
              <a:spcBef>
                <a:spcPts val="0"/>
              </a:spcBef>
              <a:spcAft>
                <a:spcPts val="200"/>
              </a:spcAft>
              <a:buFont typeface="Arial"/>
              <a:buChar char="–"/>
            </a:pPr>
            <a:r>
              <a:rPr lang="en-US" sz="2000" dirty="0">
                <a:solidFill>
                  <a:schemeClr val="tx1"/>
                </a:solidFill>
                <a:ea typeface="+mn-lt"/>
                <a:cs typeface="+mn-lt"/>
              </a:rPr>
              <a:t>Give overview of evaluation</a:t>
            </a:r>
          </a:p>
          <a:p>
            <a:pPr marL="1014730" lvl="2">
              <a:lnSpc>
                <a:spcPct val="150000"/>
              </a:lnSpc>
              <a:spcBef>
                <a:spcPts val="0"/>
              </a:spcBef>
              <a:spcAft>
                <a:spcPts val="200"/>
              </a:spcAft>
              <a:buFont typeface="Arial"/>
              <a:buChar char="–"/>
            </a:pPr>
            <a:r>
              <a:rPr lang="en-US" sz="2000" dirty="0">
                <a:solidFill>
                  <a:schemeClr val="tx1"/>
                </a:solidFill>
                <a:ea typeface="+mn-lt"/>
                <a:cs typeface="+mn-lt"/>
              </a:rPr>
              <a:t>Examine each element of evaluation framework in detail</a:t>
            </a:r>
          </a:p>
          <a:p>
            <a:pPr marL="1014730" lvl="2">
              <a:lnSpc>
                <a:spcPct val="150000"/>
              </a:lnSpc>
              <a:spcBef>
                <a:spcPts val="0"/>
              </a:spcBef>
              <a:spcAft>
                <a:spcPts val="200"/>
              </a:spcAft>
              <a:buFont typeface="Arial"/>
              <a:buChar char="–"/>
            </a:pPr>
            <a:r>
              <a:rPr lang="en-US" sz="2000" dirty="0">
                <a:solidFill>
                  <a:schemeClr val="tx1"/>
                </a:solidFill>
                <a:ea typeface="+mn-lt"/>
                <a:cs typeface="+mn-lt"/>
              </a:rPr>
              <a:t>Case examples</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1671347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E8FFF-7051-6946-ABF6-A416897E1164}"/>
              </a:ext>
            </a:extLst>
          </p:cNvPr>
          <p:cNvSpPr txBox="1"/>
          <p:nvPr/>
        </p:nvSpPr>
        <p:spPr>
          <a:xfrm>
            <a:off x="7659031" y="5345274"/>
            <a:ext cx="158122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Goodman et al., 1993</a:t>
            </a:r>
            <a:endParaRPr lang="en-US" dirty="0"/>
          </a:p>
        </p:txBody>
      </p:sp>
      <p:sp>
        <p:nvSpPr>
          <p:cNvPr id="3" name="Content Placeholder 2">
            <a:extLst>
              <a:ext uri="{FF2B5EF4-FFF2-40B4-BE49-F238E27FC236}">
                <a16:creationId xmlns:a16="http://schemas.microsoft.com/office/drawing/2014/main" id="{CF3A5B5B-DE19-C44B-9773-2D27293ABE0C}"/>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Does this program align with your pharmacy’s mission?</a:t>
            </a:r>
            <a:endParaRPr lang="en-US" dirty="0"/>
          </a:p>
          <a:p>
            <a:pPr>
              <a:spcAft>
                <a:spcPts val="1000"/>
              </a:spcAft>
            </a:pPr>
            <a:r>
              <a:rPr lang="en-US" sz="2400" dirty="0"/>
              <a:t>Has an administrative-level individual within the pharmacy been actively involved in advocating for this program’s continuation?</a:t>
            </a:r>
          </a:p>
          <a:p>
            <a:pPr>
              <a:spcAft>
                <a:spcPts val="1000"/>
              </a:spcAft>
            </a:pPr>
            <a:r>
              <a:rPr lang="en-US" sz="2400" dirty="0"/>
              <a:t>Have permanent staff been assigned to implement this program?     </a:t>
            </a:r>
          </a:p>
          <a:p>
            <a:pPr>
              <a:spcAft>
                <a:spcPts val="1000"/>
              </a:spcAft>
            </a:pPr>
            <a:r>
              <a:rPr lang="en-US" sz="2400" dirty="0"/>
              <a:t>What adaptations have been needed to integrate FLU-FIT into your workflows? </a:t>
            </a:r>
          </a:p>
        </p:txBody>
      </p:sp>
      <p:pic>
        <p:nvPicPr>
          <p:cNvPr id="7" name="Picture 4" descr="FLU-FIT icon">
            <a:extLst>
              <a:ext uri="{FF2B5EF4-FFF2-40B4-BE49-F238E27FC236}">
                <a16:creationId xmlns:a16="http://schemas.microsoft.com/office/drawing/2014/main" id="{FC3C9233-C2A5-4D77-AB18-A713D05695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81A243F5-3DF9-8F41-877E-664B8022549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Survey Pharmacy Leads</a:t>
            </a:r>
            <a:endParaRPr lang="en-US" sz="3600" dirty="0"/>
          </a:p>
        </p:txBody>
      </p:sp>
    </p:spTree>
    <p:extLst>
      <p:ext uri="{BB962C8B-B14F-4D97-AF65-F5344CB8AC3E}">
        <p14:creationId xmlns:p14="http://schemas.microsoft.com/office/powerpoint/2010/main" val="124687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LU-FIT icon">
            <a:extLst>
              <a:ext uri="{FF2B5EF4-FFF2-40B4-BE49-F238E27FC236}">
                <a16:creationId xmlns:a16="http://schemas.microsoft.com/office/drawing/2014/main" id="{6C787E9F-1492-6440-9B45-EC169771FD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6280" y="1887586"/>
            <a:ext cx="819150" cy="1504950"/>
          </a:xfrm>
          <a:prstGeom prst="rect">
            <a:avLst/>
          </a:prstGeom>
        </p:spPr>
      </p:pic>
      <p:sp>
        <p:nvSpPr>
          <p:cNvPr id="15" name="TextBox 14">
            <a:extLst>
              <a:ext uri="{FF2B5EF4-FFF2-40B4-BE49-F238E27FC236}">
                <a16:creationId xmlns:a16="http://schemas.microsoft.com/office/drawing/2014/main" id="{2AB78A91-D99F-A844-9A0E-129E2B5BB6F1}"/>
              </a:ext>
            </a:extLst>
          </p:cNvPr>
          <p:cNvSpPr txBox="1"/>
          <p:nvPr/>
        </p:nvSpPr>
        <p:spPr>
          <a:xfrm>
            <a:off x="6171898" y="3563665"/>
            <a:ext cx="2232082" cy="646331"/>
          </a:xfrm>
          <a:prstGeom prst="rect">
            <a:avLst/>
          </a:prstGeom>
          <a:noFill/>
        </p:spPr>
        <p:txBody>
          <a:bodyPr wrap="square" rtlCol="0">
            <a:spAutoFit/>
          </a:bodyPr>
          <a:lstStyle/>
          <a:p>
            <a:pPr algn="ctr"/>
            <a:r>
              <a:rPr lang="en-US" sz="1800" dirty="0"/>
              <a:t>Eligibility status for FLU-Fit Kits </a:t>
            </a:r>
          </a:p>
        </p:txBody>
      </p:sp>
      <p:sp>
        <p:nvSpPr>
          <p:cNvPr id="14" name="Down Arrow 13" descr="Arrow going from community pharmacies to FLU-FIT">
            <a:extLst>
              <a:ext uri="{FF2B5EF4-FFF2-40B4-BE49-F238E27FC236}">
                <a16:creationId xmlns:a16="http://schemas.microsoft.com/office/drawing/2014/main" id="{BB0BA2D8-F04E-0F47-BCC5-86D96F674816}"/>
              </a:ext>
            </a:extLst>
          </p:cNvPr>
          <p:cNvSpPr/>
          <p:nvPr/>
        </p:nvSpPr>
        <p:spPr>
          <a:xfrm rot="16200000" flipH="1">
            <a:off x="7206715" y="2223818"/>
            <a:ext cx="445978" cy="1278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5FB12666-9AC4-7D4E-ACF7-55BBA8CD78EC}"/>
              </a:ext>
            </a:extLst>
          </p:cNvPr>
          <p:cNvSpPr/>
          <p:nvPr/>
        </p:nvSpPr>
        <p:spPr>
          <a:xfrm>
            <a:off x="4456253" y="2364680"/>
            <a:ext cx="2196875" cy="103145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Community Pharmacies</a:t>
            </a:r>
          </a:p>
        </p:txBody>
      </p:sp>
      <p:sp>
        <p:nvSpPr>
          <p:cNvPr id="12" name="TextBox 11">
            <a:extLst>
              <a:ext uri="{FF2B5EF4-FFF2-40B4-BE49-F238E27FC236}">
                <a16:creationId xmlns:a16="http://schemas.microsoft.com/office/drawing/2014/main" id="{981431D1-60F1-C446-B314-261C0ECD03CD}"/>
              </a:ext>
            </a:extLst>
          </p:cNvPr>
          <p:cNvSpPr txBox="1"/>
          <p:nvPr/>
        </p:nvSpPr>
        <p:spPr>
          <a:xfrm>
            <a:off x="2236013" y="3507537"/>
            <a:ext cx="2232082" cy="646331"/>
          </a:xfrm>
          <a:prstGeom prst="rect">
            <a:avLst/>
          </a:prstGeom>
          <a:noFill/>
        </p:spPr>
        <p:txBody>
          <a:bodyPr wrap="square" rtlCol="0">
            <a:spAutoFit/>
          </a:bodyPr>
          <a:lstStyle/>
          <a:p>
            <a:pPr algn="ctr"/>
            <a:r>
              <a:rPr lang="en-US" sz="1800" dirty="0"/>
              <a:t>Cancer Screening Status Data Sharing </a:t>
            </a:r>
          </a:p>
        </p:txBody>
      </p:sp>
      <p:sp>
        <p:nvSpPr>
          <p:cNvPr id="13" name="Down Arrow 12" descr="Arrow going from insurance company to community pharmacies">
            <a:extLst>
              <a:ext uri="{FF2B5EF4-FFF2-40B4-BE49-F238E27FC236}">
                <a16:creationId xmlns:a16="http://schemas.microsoft.com/office/drawing/2014/main" id="{6F5564DD-2047-9F48-BA58-34546380133A}"/>
              </a:ext>
            </a:extLst>
          </p:cNvPr>
          <p:cNvSpPr/>
          <p:nvPr/>
        </p:nvSpPr>
        <p:spPr>
          <a:xfrm rot="16200000">
            <a:off x="3115839" y="2076189"/>
            <a:ext cx="472430" cy="1608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453BC45D-479C-1F44-8B6D-5A7B8ED8E27D}"/>
              </a:ext>
            </a:extLst>
          </p:cNvPr>
          <p:cNvSpPr/>
          <p:nvPr/>
        </p:nvSpPr>
        <p:spPr>
          <a:xfrm>
            <a:off x="253061" y="2352225"/>
            <a:ext cx="2074503" cy="11519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Insurance Companies</a:t>
            </a:r>
          </a:p>
        </p:txBody>
      </p:sp>
      <p:sp>
        <p:nvSpPr>
          <p:cNvPr id="2" name="Title 1" hidden="1">
            <a:extLst>
              <a:ext uri="{FF2B5EF4-FFF2-40B4-BE49-F238E27FC236}">
                <a16:creationId xmlns:a16="http://schemas.microsoft.com/office/drawing/2014/main" id="{CB288BF4-B3F7-8EBC-80C6-AFA1AE425413}"/>
              </a:ext>
            </a:extLst>
          </p:cNvPr>
          <p:cNvSpPr>
            <a:spLocks noGrp="1"/>
          </p:cNvSpPr>
          <p:nvPr>
            <p:ph type="title"/>
          </p:nvPr>
        </p:nvSpPr>
        <p:spPr/>
        <p:txBody>
          <a:bodyPr/>
          <a:lstStyle/>
          <a:p>
            <a:r>
              <a:rPr lang="en-US" dirty="0"/>
              <a:t>Process</a:t>
            </a:r>
          </a:p>
        </p:txBody>
      </p:sp>
    </p:spTree>
    <p:extLst>
      <p:ext uri="{BB962C8B-B14F-4D97-AF65-F5344CB8AC3E}">
        <p14:creationId xmlns:p14="http://schemas.microsoft.com/office/powerpoint/2010/main" val="1730107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DB8A1C-B3D8-764F-A1E2-B905F7E67BBE}"/>
              </a:ext>
            </a:extLst>
          </p:cNvPr>
          <p:cNvSpPr txBox="1"/>
          <p:nvPr/>
        </p:nvSpPr>
        <p:spPr>
          <a:xfrm>
            <a:off x="7941395" y="5329735"/>
            <a:ext cx="1279901"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Metz et al., 2020</a:t>
            </a:r>
            <a:endParaRPr lang="en-US" dirty="0"/>
          </a:p>
        </p:txBody>
      </p:sp>
      <p:pic>
        <p:nvPicPr>
          <p:cNvPr id="9" name="Picture 9" descr="Illustration of a laptop">
            <a:extLst>
              <a:ext uri="{FF2B5EF4-FFF2-40B4-BE49-F238E27FC236}">
                <a16:creationId xmlns:a16="http://schemas.microsoft.com/office/drawing/2014/main" id="{F93D1334-CE07-449A-A775-FE81FF727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4262" y="3784340"/>
            <a:ext cx="2269631" cy="1592860"/>
          </a:xfrm>
          <a:prstGeom prst="rect">
            <a:avLst/>
          </a:prstGeom>
        </p:spPr>
      </p:pic>
      <p:sp>
        <p:nvSpPr>
          <p:cNvPr id="3" name="Content Placeholder 2">
            <a:extLst>
              <a:ext uri="{FF2B5EF4-FFF2-40B4-BE49-F238E27FC236}">
                <a16:creationId xmlns:a16="http://schemas.microsoft.com/office/drawing/2014/main" id="{48492568-66C3-6046-B03E-73810843CF72}"/>
              </a:ext>
            </a:extLst>
          </p:cNvPr>
          <p:cNvSpPr>
            <a:spLocks noGrp="1"/>
          </p:cNvSpPr>
          <p:nvPr>
            <p:ph idx="1"/>
          </p:nvPr>
        </p:nvSpPr>
        <p:spPr>
          <a:xfrm>
            <a:off x="457200" y="1600201"/>
            <a:ext cx="8223753" cy="38862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dirty="0"/>
              <a:t>Use data to measure whether you are achieving goals</a:t>
            </a:r>
            <a:endParaRPr lang="en-US" dirty="0"/>
          </a:p>
          <a:p>
            <a:pPr marL="0" indent="0">
              <a:lnSpc>
                <a:spcPct val="114999"/>
              </a:lnSpc>
              <a:spcAft>
                <a:spcPts val="1000"/>
              </a:spcAft>
              <a:buNone/>
            </a:pPr>
            <a:r>
              <a:rPr lang="en-US" sz="2400" dirty="0"/>
              <a:t>Use results to inform which implementation strategies to use in future</a:t>
            </a:r>
          </a:p>
          <a:p>
            <a:pPr marL="0" indent="0">
              <a:lnSpc>
                <a:spcPct val="114999"/>
              </a:lnSpc>
              <a:spcAft>
                <a:spcPts val="1000"/>
              </a:spcAft>
              <a:buNone/>
            </a:pPr>
            <a:r>
              <a:rPr lang="en-US" sz="2400" dirty="0"/>
              <a:t>Distribute results to stakeholders to improve future implementation</a:t>
            </a:r>
          </a:p>
        </p:txBody>
      </p:sp>
      <p:pic>
        <p:nvPicPr>
          <p:cNvPr id="6" name="Picture 6" descr="Engagement logo">
            <a:extLst>
              <a:ext uri="{FF2B5EF4-FFF2-40B4-BE49-F238E27FC236}">
                <a16:creationId xmlns:a16="http://schemas.microsoft.com/office/drawing/2014/main" id="{5BF1CE45-2122-4307-BB26-5F107F9865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7236" y="118100"/>
            <a:ext cx="1162050" cy="1371600"/>
          </a:xfrm>
          <a:prstGeom prst="rect">
            <a:avLst/>
          </a:prstGeom>
        </p:spPr>
      </p:pic>
      <p:sp>
        <p:nvSpPr>
          <p:cNvPr id="2" name="Title 1">
            <a:extLst>
              <a:ext uri="{FF2B5EF4-FFF2-40B4-BE49-F238E27FC236}">
                <a16:creationId xmlns:a16="http://schemas.microsoft.com/office/drawing/2014/main" id="{659289BB-E81B-C84A-8B8D-B8DC191121B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Using Evaluation Data &amp; Results</a:t>
            </a:r>
            <a:endParaRPr lang="en-US" sz="3200" b="1" dirty="0"/>
          </a:p>
        </p:txBody>
      </p:sp>
    </p:spTree>
    <p:extLst>
      <p:ext uri="{BB962C8B-B14F-4D97-AF65-F5344CB8AC3E}">
        <p14:creationId xmlns:p14="http://schemas.microsoft.com/office/powerpoint/2010/main" val="2890668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8EF47-C459-DB43-8ED4-46FD8711E486}"/>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lnSpc>
                <a:spcPct val="150000"/>
              </a:lnSpc>
            </a:pPr>
            <a:r>
              <a:rPr lang="en-US" sz="2000" dirty="0">
                <a:hlinkClick r:id="rId3"/>
              </a:rPr>
              <a:t>Grid-Enabled Measures Database</a:t>
            </a:r>
            <a:endParaRPr lang="en-US" sz="2000" dirty="0"/>
          </a:p>
          <a:p>
            <a:pPr marL="342900" indent="-342900"/>
            <a:r>
              <a:rPr lang="en-US" sz="2000" dirty="0"/>
              <a:t>Proctor, E., Silmere, H., Raghavan, R., Hovmand, P., Aarons, G., Bunger, A., Griffey, R., &amp; Hensley, M. (2011). Outcomes for implementation research: Conceptual distinctions, measurement challenges, and research agenda. Administration and Policy in Mental Health, 38(2), 65-67</a:t>
            </a:r>
          </a:p>
          <a:p>
            <a:pPr marL="342900" indent="-342900"/>
            <a:r>
              <a:rPr lang="en-US" sz="2000" dirty="0">
                <a:hlinkClick r:id="rId4"/>
              </a:rPr>
              <a:t>Implementation Outcome Repository </a:t>
            </a:r>
            <a:endParaRPr lang="en-US" sz="2000" dirty="0"/>
          </a:p>
          <a:p>
            <a:pPr marL="342900" indent="-342900">
              <a:lnSpc>
                <a:spcPct val="150000"/>
              </a:lnSpc>
            </a:pPr>
            <a:r>
              <a:rPr lang="en-US" sz="2000" dirty="0">
                <a:hlinkClick r:id="rId5"/>
              </a:rPr>
              <a:t>RE-AIM Tool</a:t>
            </a:r>
            <a:endParaRPr lang="en-US" sz="2000" dirty="0"/>
          </a:p>
          <a:p>
            <a:pPr marL="342900" indent="-342900">
              <a:lnSpc>
                <a:spcPct val="150000"/>
              </a:lnSpc>
            </a:pPr>
            <a:r>
              <a:rPr lang="en-US" sz="2000" dirty="0">
                <a:hlinkClick r:id="rId6"/>
              </a:rPr>
              <a:t>Washington University Institute of Clinical and Translational Sciences Implementation Outcomes Toolkit</a:t>
            </a:r>
            <a:endParaRPr lang="en-US" sz="2000" dirty="0"/>
          </a:p>
        </p:txBody>
      </p:sp>
      <p:sp>
        <p:nvSpPr>
          <p:cNvPr id="2" name="Title 1">
            <a:extLst>
              <a:ext uri="{FF2B5EF4-FFF2-40B4-BE49-F238E27FC236}">
                <a16:creationId xmlns:a16="http://schemas.microsoft.com/office/drawing/2014/main" id="{13E31044-1F39-5145-BB84-20770D54617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Tools and Supplemental Resources</a:t>
            </a:r>
          </a:p>
        </p:txBody>
      </p:sp>
    </p:spTree>
    <p:extLst>
      <p:ext uri="{BB962C8B-B14F-4D97-AF65-F5344CB8AC3E}">
        <p14:creationId xmlns:p14="http://schemas.microsoft.com/office/powerpoint/2010/main" val="224973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D1475-7E94-2D41-A70C-117B48927E7A}"/>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200" dirty="0"/>
              <a:t>Chatterjee S., Chattopadhyay, A., &amp; Levine, P. (2015). Between-ward disparities in colorectal cancer incidence and </a:t>
            </a:r>
          </a:p>
          <a:p>
            <a:pPr marL="0" indent="0">
              <a:buNone/>
            </a:pPr>
            <a:r>
              <a:rPr lang="en-US" sz="1200" dirty="0"/>
              <a:t>     screening in Washington DC. </a:t>
            </a:r>
            <a:r>
              <a:rPr lang="en-US" sz="1200" i="1" dirty="0"/>
              <a:t>Journal of Epidemiology and Global Health, 5</a:t>
            </a:r>
            <a:r>
              <a:rPr lang="en-US" sz="1200" dirty="0"/>
              <a:t>(4 Supplement 1), S1-S9.</a:t>
            </a:r>
          </a:p>
          <a:p>
            <a:pPr marL="0" indent="0">
              <a:buNone/>
            </a:pPr>
            <a:r>
              <a:rPr lang="en-US" sz="1200" dirty="0"/>
              <a:t>     doi: 10.1016/j.jegh.2015.08.001</a:t>
            </a:r>
            <a:endParaRPr lang="en-US" sz="1850" dirty="0"/>
          </a:p>
          <a:p>
            <a:pPr marL="0" indent="0">
              <a:buNone/>
            </a:pPr>
            <a:r>
              <a:rPr lang="en-US" sz="1200" dirty="0"/>
              <a:t>Comprehensive Cancer Control National Partnership. (2021). </a:t>
            </a:r>
            <a:r>
              <a:rPr lang="en-US" sz="1200" i="1" dirty="0"/>
              <a:t>Health equity tip sheet</a:t>
            </a:r>
            <a:r>
              <a:rPr lang="en-US" sz="1200" dirty="0"/>
              <a:t>. </a:t>
            </a:r>
          </a:p>
          <a:p>
            <a:pPr marL="0" indent="0">
              <a:buNone/>
            </a:pPr>
            <a:r>
              <a:rPr lang="en-US" sz="1200" dirty="0"/>
              <a:t>     https://www.acs4ccc.org/wp-content/uploads/2021/04/Cancer-Plan-Tip-Sheet_Health-Equity_FINAL.pdf</a:t>
            </a:r>
          </a:p>
          <a:p>
            <a:pPr marL="0" indent="0">
              <a:buNone/>
            </a:pPr>
            <a:r>
              <a:rPr lang="en-US" sz="1200" dirty="0"/>
              <a:t>Goodman, R. M., McLeroy, K. R., Steckler, A. B., &amp; Hoyle, R. H. (1993). Development of level of institutionalization </a:t>
            </a:r>
          </a:p>
          <a:p>
            <a:pPr marL="0" indent="0">
              <a:buNone/>
            </a:pPr>
            <a:r>
              <a:rPr lang="en-US" sz="1200" dirty="0"/>
              <a:t>     scales for health promotion programs. </a:t>
            </a:r>
            <a:r>
              <a:rPr lang="en-US" sz="1200" i="1" dirty="0"/>
              <a:t>Health Education Quarterly, 20</a:t>
            </a:r>
            <a:r>
              <a:rPr lang="en-US" sz="1200" dirty="0"/>
              <a:t>(2):161-78</a:t>
            </a:r>
            <a:endParaRPr lang="en-US" dirty="0"/>
          </a:p>
          <a:p>
            <a:pPr marL="0" indent="0">
              <a:buNone/>
            </a:pPr>
            <a:r>
              <a:rPr lang="en-US" sz="1200" dirty="0"/>
              <a:t>     doi: 10.1177/109019819302000208</a:t>
            </a:r>
            <a:endParaRPr lang="en-US" sz="1850" dirty="0"/>
          </a:p>
          <a:p>
            <a:pPr marL="0" indent="0">
              <a:buNone/>
            </a:pPr>
            <a:r>
              <a:rPr lang="en-US" sz="1200" dirty="0"/>
              <a:t>Holt, C. L., Tagai, E. K., Scheirer, M. A., Santos, S. L., Bowie, J., Haider, M., Slade, J., Wang, M., &amp; Whitehead, T. </a:t>
            </a:r>
          </a:p>
          <a:p>
            <a:pPr marL="0" indent="0">
              <a:buNone/>
            </a:pPr>
            <a:r>
              <a:rPr lang="en-US" sz="1200" dirty="0"/>
              <a:t>     (2014). Translating evidence-based interventions for implementation: Experiences from Project HEAL in African </a:t>
            </a:r>
          </a:p>
          <a:p>
            <a:pPr marL="0" indent="0">
              <a:buNone/>
            </a:pPr>
            <a:r>
              <a:rPr lang="en-US" sz="1200" dirty="0"/>
              <a:t>     American churches. </a:t>
            </a:r>
            <a:r>
              <a:rPr lang="en-US" sz="1200" i="1" dirty="0"/>
              <a:t>Implementation Science, 9</a:t>
            </a:r>
            <a:r>
              <a:rPr lang="en-US" sz="1200" dirty="0"/>
              <a:t>(1). doi: 10.1186/1748-5908-9-66</a:t>
            </a:r>
          </a:p>
          <a:p>
            <a:pPr marL="0" indent="0">
              <a:buNone/>
            </a:pPr>
            <a:r>
              <a:rPr lang="en-US" sz="1200" dirty="0"/>
              <a:t>Metz, A., Louison, L., Burke, K., Albers, B., &amp; Ward, C. (2020). Implementation support practitioner profile: Guiding    </a:t>
            </a:r>
          </a:p>
          <a:p>
            <a:pPr marL="0" indent="0">
              <a:buNone/>
            </a:pPr>
            <a:r>
              <a:rPr lang="en-US" sz="1200" dirty="0"/>
              <a:t>     principles and core competencies for implementation practice. Chapel Hill, NC: National Implementation Research   </a:t>
            </a:r>
          </a:p>
          <a:p>
            <a:pPr marL="0" indent="0">
              <a:buNone/>
            </a:pPr>
            <a:r>
              <a:rPr lang="en-US" sz="1200" dirty="0"/>
              <a:t>     Network, University of North Carolina at Chapel Hill. </a:t>
            </a:r>
          </a:p>
          <a:p>
            <a:pPr marL="0" indent="0">
              <a:buNone/>
            </a:pPr>
            <a:r>
              <a:rPr lang="en-US" sz="1200" dirty="0"/>
              <a:t>     https://nirn.fpg.unc.edu/resources/implementation-support-practitioner-profile.</a:t>
            </a:r>
          </a:p>
          <a:p>
            <a:pPr marL="0" indent="0">
              <a:buNone/>
            </a:pPr>
            <a:r>
              <a:rPr lang="en-US" sz="1200" dirty="0"/>
              <a:t>National Cancer Institute. (2012). </a:t>
            </a:r>
            <a:r>
              <a:rPr lang="en-US" sz="1200" dirty="0">
                <a:solidFill>
                  <a:schemeClr val="tx1"/>
                </a:solidFill>
              </a:rPr>
              <a:t>http://re-</a:t>
            </a:r>
            <a:r>
              <a:rPr lang="en-US" sz="1200" dirty="0" err="1">
                <a:solidFill>
                  <a:schemeClr val="tx1"/>
                </a:solidFill>
              </a:rPr>
              <a:t>aim.org</a:t>
            </a:r>
            <a:r>
              <a:rPr lang="en-US" sz="1200" dirty="0">
                <a:solidFill>
                  <a:schemeClr val="tx1"/>
                </a:solidFill>
              </a:rPr>
              <a:t>/wp-content/uploads/2016/09/</a:t>
            </a:r>
            <a:r>
              <a:rPr lang="en-US" sz="1200" dirty="0" err="1">
                <a:solidFill>
                  <a:schemeClr val="tx1"/>
                </a:solidFill>
              </a:rPr>
              <a:t>checklistdimensions.pdf</a:t>
            </a:r>
            <a:endParaRPr lang="en-US" sz="1200" dirty="0">
              <a:solidFill>
                <a:schemeClr val="tx1"/>
              </a:solidFill>
            </a:endParaRPr>
          </a:p>
          <a:p>
            <a:pPr marL="0" indent="0">
              <a:buNone/>
            </a:pPr>
            <a:r>
              <a:rPr lang="en-US" sz="1200" dirty="0" err="1"/>
              <a:t>Rohweder</a:t>
            </a:r>
            <a:r>
              <a:rPr lang="en-US" sz="1200" dirty="0"/>
              <a:t>, C., Wangen, M., Black, M., Dolinger, H., Wolf, M., O'Reilly, C., Brandt, H., &amp; Leeman, J. (2019) </a:t>
            </a:r>
          </a:p>
          <a:p>
            <a:pPr marL="0" indent="0">
              <a:buNone/>
            </a:pPr>
            <a:r>
              <a:rPr lang="en-US" sz="1200" dirty="0"/>
              <a:t>     Understanding quality improvement collaboratives through an implementation science lens. </a:t>
            </a:r>
            <a:r>
              <a:rPr lang="en-US" sz="1200" i="1" dirty="0"/>
              <a:t>Prevention </a:t>
            </a:r>
            <a:endParaRPr lang="en-US" sz="1200" dirty="0"/>
          </a:p>
          <a:p>
            <a:pPr marL="0" indent="0">
              <a:buNone/>
            </a:pPr>
            <a:r>
              <a:rPr lang="en-US" sz="1200" i="1" dirty="0"/>
              <a:t>     Medicine</a:t>
            </a:r>
            <a:r>
              <a:rPr lang="en-US" sz="1200" dirty="0"/>
              <a:t>, 129S:105859. doi: 10.1016/j.ypmed.2019.105859</a:t>
            </a:r>
          </a:p>
          <a:p>
            <a:pPr marL="0" indent="0">
              <a:buNone/>
            </a:pPr>
            <a:r>
              <a:rPr lang="en-US" sz="1200" dirty="0"/>
              <a:t>Rubin Means, A., &amp; Wagenaar, B. (2018). </a:t>
            </a:r>
            <a:r>
              <a:rPr lang="en-US" sz="1200" i="1" dirty="0"/>
              <a:t>An introduction quality improvement</a:t>
            </a:r>
            <a:r>
              <a:rPr lang="en-US" sz="1200" dirty="0"/>
              <a:t>. The ImpSci UW Blog. </a:t>
            </a:r>
          </a:p>
          <a:p>
            <a:pPr marL="0" indent="0">
              <a:buNone/>
            </a:pPr>
            <a:r>
              <a:rPr lang="en-US" sz="1200" dirty="0"/>
              <a:t>     https://impsciuw.org/an-introduction-to-quality-improvement/</a:t>
            </a:r>
            <a:endParaRPr lang="en-US" sz="1200" u="sng" dirty="0">
              <a:solidFill>
                <a:schemeClr val="accent1">
                  <a:lumMod val="50000"/>
                </a:schemeClr>
              </a:solidFill>
            </a:endParaRPr>
          </a:p>
        </p:txBody>
      </p:sp>
      <p:sp>
        <p:nvSpPr>
          <p:cNvPr id="2" name="Title 1">
            <a:extLst>
              <a:ext uri="{FF2B5EF4-FFF2-40B4-BE49-F238E27FC236}">
                <a16:creationId xmlns:a16="http://schemas.microsoft.com/office/drawing/2014/main" id="{69DBC7C7-9DBB-7A44-A88F-0BC78D99533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3588763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AD55D-81BD-BA43-8D4E-D221E905E7A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200" dirty="0"/>
              <a:t>Smith, J. D., Li, D. H. &amp; Rafferty, M. R. (2020). The Implementation Research Logic Model: A method for planning, </a:t>
            </a:r>
          </a:p>
          <a:p>
            <a:pPr marL="0" indent="0">
              <a:buNone/>
            </a:pPr>
            <a:r>
              <a:rPr lang="en-US" sz="1200" dirty="0"/>
              <a:t>     executing, reporting, and synthesizing implementation projects. </a:t>
            </a:r>
            <a:r>
              <a:rPr lang="en-US" sz="1200" i="1" dirty="0"/>
              <a:t>Implementation Science, 16</a:t>
            </a:r>
            <a:r>
              <a:rPr lang="en-US" sz="1200" dirty="0"/>
              <a:t>(84).</a:t>
            </a:r>
            <a:endParaRPr lang="en-US" sz="1850" dirty="0"/>
          </a:p>
          <a:p>
            <a:pPr marL="0" indent="0">
              <a:buNone/>
            </a:pPr>
            <a:r>
              <a:rPr lang="en-US" sz="1200" dirty="0"/>
              <a:t>     https://doi.org/10.1186/s13012-020-01041-8</a:t>
            </a:r>
            <a:endParaRPr lang="en-US" dirty="0"/>
          </a:p>
          <a:p>
            <a:pPr marL="0" indent="0">
              <a:buNone/>
            </a:pPr>
            <a:r>
              <a:rPr lang="en-US" sz="1200" dirty="0"/>
              <a:t>Weiner, B. J., Lewis, C. C., Stanick, C., Powell, B., Dorsey, C., Clary, A., Boynton, M., &amp; Halko, H. (2017). </a:t>
            </a:r>
          </a:p>
          <a:p>
            <a:pPr marL="0" indent="0">
              <a:buNone/>
            </a:pPr>
            <a:r>
              <a:rPr lang="en-US" sz="1200" dirty="0"/>
              <a:t>     Psychometric assessment of three newly developed implementation outcome measures. </a:t>
            </a:r>
            <a:r>
              <a:rPr lang="en-US" sz="1200" i="1" dirty="0"/>
              <a:t>Implementation Science, </a:t>
            </a:r>
            <a:endParaRPr lang="en-US" dirty="0"/>
          </a:p>
          <a:p>
            <a:pPr marL="0" indent="0">
              <a:buNone/>
            </a:pPr>
            <a:r>
              <a:rPr lang="en-US" sz="1200" i="1" dirty="0"/>
              <a:t>     12</a:t>
            </a:r>
            <a:r>
              <a:rPr lang="en-US" sz="1200" dirty="0"/>
              <a:t>(108). https://doi.org/10.1186/s13012-017-0635-3</a:t>
            </a:r>
            <a:endParaRPr lang="en-US" sz="1850" dirty="0"/>
          </a:p>
        </p:txBody>
      </p:sp>
      <p:sp>
        <p:nvSpPr>
          <p:cNvPr id="2" name="Title 1">
            <a:extLst>
              <a:ext uri="{FF2B5EF4-FFF2-40B4-BE49-F238E27FC236}">
                <a16:creationId xmlns:a16="http://schemas.microsoft.com/office/drawing/2014/main" id="{1269FED9-0F22-014A-9B37-D0180943A83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2363441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9633DB-76DB-FC4B-96AB-6A92B36AA9B2}"/>
              </a:ext>
            </a:extLst>
          </p:cNvPr>
          <p:cNvSpPr>
            <a:spLocks noGrp="1"/>
          </p:cNvSpPr>
          <p:nvPr>
            <p:ph sz="half" idx="1"/>
          </p:nvPr>
        </p:nvSpPr>
        <p:spPr>
          <a:xfrm>
            <a:off x="457200" y="1600201"/>
            <a:ext cx="4038600" cy="3155382"/>
          </a:xfrm>
        </p:spPr>
        <p:txBody>
          <a:bodyPr vert="horz" wrap="square" lIns="91440" tIns="45720" rIns="91440" bIns="45720" numCol="1" anchor="ctr"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30000"/>
              </a:lnSpc>
              <a:buNone/>
            </a:pPr>
            <a:r>
              <a:rPr lang="en-US" sz="2000" b="1" u="sng" dirty="0">
                <a:solidFill>
                  <a:schemeClr val="tx2"/>
                </a:solidFill>
                <a:ea typeface="+mn-lt"/>
                <a:cs typeface="+mn-lt"/>
              </a:rPr>
              <a:t>PI:</a:t>
            </a:r>
          </a:p>
          <a:p>
            <a:pPr marL="0" indent="0">
              <a:lnSpc>
                <a:spcPct val="130000"/>
              </a:lnSpc>
              <a:buNone/>
            </a:pPr>
            <a:r>
              <a:rPr lang="en-US" sz="2000" dirty="0">
                <a:solidFill>
                  <a:schemeClr val="tx2"/>
                </a:solidFill>
                <a:ea typeface="+mn-lt"/>
                <a:cs typeface="+mn-lt"/>
              </a:rPr>
              <a:t>Mandi L. Pratt-Chapman PhD</a:t>
            </a:r>
          </a:p>
          <a:p>
            <a:pPr marL="0" indent="0">
              <a:lnSpc>
                <a:spcPct val="130000"/>
              </a:lnSpc>
              <a:buNone/>
            </a:pPr>
            <a:r>
              <a:rPr lang="en-US" sz="2000" b="1" u="sng" dirty="0">
                <a:solidFill>
                  <a:schemeClr val="tx2"/>
                </a:solidFill>
                <a:ea typeface="+mn-lt"/>
                <a:cs typeface="+mn-lt"/>
              </a:rPr>
              <a:t>Staff:   </a:t>
            </a:r>
          </a:p>
          <a:p>
            <a:pPr marL="0" indent="0">
              <a:lnSpc>
                <a:spcPct val="130000"/>
              </a:lnSpc>
              <a:buNone/>
            </a:pPr>
            <a:r>
              <a:rPr lang="en-US" sz="2000" dirty="0">
                <a:solidFill>
                  <a:schemeClr val="tx2"/>
                </a:solidFill>
                <a:ea typeface="+mn-lt"/>
                <a:cs typeface="+mn-lt"/>
              </a:rPr>
              <a:t>Sarah Adler</a:t>
            </a:r>
          </a:p>
          <a:p>
            <a:pPr marL="0" indent="0">
              <a:lnSpc>
                <a:spcPct val="130000"/>
              </a:lnSpc>
              <a:buNone/>
            </a:pPr>
            <a:r>
              <a:rPr lang="en-US" sz="2000" dirty="0">
                <a:solidFill>
                  <a:schemeClr val="tx2"/>
                </a:solidFill>
                <a:ea typeface="+mn-lt"/>
                <a:cs typeface="+mn-lt"/>
              </a:rPr>
              <a:t>Joseph Astorino</a:t>
            </a:r>
          </a:p>
          <a:p>
            <a:pPr marL="0" indent="0">
              <a:lnSpc>
                <a:spcPct val="130000"/>
              </a:lnSpc>
              <a:buNone/>
            </a:pPr>
            <a:r>
              <a:rPr lang="en-US" sz="2000" dirty="0">
                <a:solidFill>
                  <a:schemeClr val="tx2"/>
                </a:solidFill>
                <a:ea typeface="+mn-lt"/>
                <a:cs typeface="+mn-lt"/>
              </a:rPr>
              <a:t>Leila Habib</a:t>
            </a:r>
          </a:p>
          <a:p>
            <a:pPr marL="0" indent="0">
              <a:lnSpc>
                <a:spcPct val="130000"/>
              </a:lnSpc>
              <a:buNone/>
            </a:pPr>
            <a:r>
              <a:rPr lang="en-US" sz="2000" dirty="0">
                <a:solidFill>
                  <a:schemeClr val="tx2"/>
                </a:solidFill>
                <a:ea typeface="+mn-lt"/>
                <a:cs typeface="+mn-lt"/>
              </a:rPr>
              <a:t>Sarah Kerch</a:t>
            </a:r>
          </a:p>
          <a:p>
            <a:pPr marL="0" indent="0">
              <a:lnSpc>
                <a:spcPct val="130000"/>
              </a:lnSpc>
              <a:buNone/>
            </a:pPr>
            <a:r>
              <a:rPr lang="en-US" sz="2000" b="1" u="sng" dirty="0">
                <a:solidFill>
                  <a:schemeClr val="tx2"/>
                </a:solidFill>
                <a:ea typeface="+mn-lt"/>
                <a:cs typeface="+mn-lt"/>
              </a:rPr>
              <a:t>Workgroup Members: </a:t>
            </a:r>
          </a:p>
          <a:p>
            <a:pPr marL="0" indent="0">
              <a:lnSpc>
                <a:spcPct val="130000"/>
              </a:lnSpc>
              <a:buNone/>
            </a:pPr>
            <a:r>
              <a:rPr lang="en-US" sz="2000" dirty="0">
                <a:solidFill>
                  <a:schemeClr val="tx1"/>
                </a:solidFill>
              </a:rPr>
              <a:t>Heather Brandt</a:t>
            </a:r>
          </a:p>
          <a:p>
            <a:pPr marL="0" indent="0">
              <a:lnSpc>
                <a:spcPct val="130000"/>
              </a:lnSpc>
              <a:buNone/>
            </a:pPr>
            <a:r>
              <a:rPr lang="en-US" sz="2000" dirty="0"/>
              <a:t>Polly Hager</a:t>
            </a:r>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98459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ic model example containing the following fields: reach, effectiveness, adoption, implementation, maintenance">
            <a:extLst>
              <a:ext uri="{FF2B5EF4-FFF2-40B4-BE49-F238E27FC236}">
                <a16:creationId xmlns:a16="http://schemas.microsoft.com/office/drawing/2014/main" id="{62E2BF3E-E536-B243-844B-1510A7A381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1282" y="1276697"/>
            <a:ext cx="3502027" cy="4248051"/>
          </a:xfrm>
          <a:prstGeom prst="rect">
            <a:avLst/>
          </a:prstGeom>
          <a:ln>
            <a:solidFill>
              <a:schemeClr val="tx2"/>
            </a:solidFill>
          </a:ln>
        </p:spPr>
      </p:pic>
      <p:sp>
        <p:nvSpPr>
          <p:cNvPr id="2" name="Title 1">
            <a:extLst>
              <a:ext uri="{FF2B5EF4-FFF2-40B4-BE49-F238E27FC236}">
                <a16:creationId xmlns:a16="http://schemas.microsoft.com/office/drawing/2014/main" id="{575CEFD4-096E-A348-BE27-05C3E5FAD145}"/>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600" b="1" dirty="0"/>
              <a:t>Implementation Logic Model</a:t>
            </a:r>
          </a:p>
        </p:txBody>
      </p:sp>
    </p:spTree>
    <p:extLst>
      <p:ext uri="{BB962C8B-B14F-4D97-AF65-F5344CB8AC3E}">
        <p14:creationId xmlns:p14="http://schemas.microsoft.com/office/powerpoint/2010/main" val="207958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oup of people holding speech bubbles">
            <a:extLst>
              <a:ext uri="{FF2B5EF4-FFF2-40B4-BE49-F238E27FC236}">
                <a16:creationId xmlns:a16="http://schemas.microsoft.com/office/drawing/2014/main" id="{A2462C07-BBBA-4651-8184-ED5E93C8DC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8371" y="3429000"/>
            <a:ext cx="2234550" cy="1363057"/>
          </a:xfrm>
          <a:prstGeom prst="rect">
            <a:avLst/>
          </a:prstGeom>
        </p:spPr>
      </p:pic>
      <p:sp>
        <p:nvSpPr>
          <p:cNvPr id="3" name="Content Placeholder 2">
            <a:extLst>
              <a:ext uri="{FF2B5EF4-FFF2-40B4-BE49-F238E27FC236}">
                <a16:creationId xmlns:a16="http://schemas.microsoft.com/office/drawing/2014/main" id="{8534BC11-CFAE-B742-85D6-DCE16FD5CE1A}"/>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567055" indent="-380365">
              <a:spcAft>
                <a:spcPts val="1000"/>
              </a:spcAft>
            </a:pPr>
            <a:r>
              <a:rPr lang="en-US" sz="2000" dirty="0"/>
              <a:t>Comprehensive Cancer Control Program Director</a:t>
            </a:r>
          </a:p>
          <a:p>
            <a:pPr marL="567055" indent="-380365">
              <a:spcAft>
                <a:spcPts val="1000"/>
              </a:spcAft>
            </a:pPr>
            <a:r>
              <a:rPr lang="en-US" sz="2000" dirty="0"/>
              <a:t>National Breast and Cervical Cancer Early Detection Program project level staff</a:t>
            </a:r>
          </a:p>
          <a:p>
            <a:pPr marL="567055" indent="-380365">
              <a:spcAft>
                <a:spcPts val="1000"/>
              </a:spcAft>
            </a:pPr>
            <a:r>
              <a:rPr lang="en-US" sz="2000" dirty="0"/>
              <a:t>National Colorectal Cancer Control Program project level staff</a:t>
            </a:r>
          </a:p>
          <a:p>
            <a:pPr marL="567055" indent="-380365">
              <a:spcAft>
                <a:spcPts val="1000"/>
              </a:spcAft>
            </a:pPr>
            <a:r>
              <a:rPr lang="en-US" sz="2000" dirty="0"/>
              <a:t>Coalition member/ leader</a:t>
            </a:r>
          </a:p>
          <a:p>
            <a:pPr marL="567055" indent="-380365">
              <a:spcAft>
                <a:spcPts val="1000"/>
              </a:spcAft>
            </a:pPr>
            <a:r>
              <a:rPr lang="en-US" sz="2000" dirty="0"/>
              <a:t>Clinician</a:t>
            </a:r>
          </a:p>
          <a:p>
            <a:pPr marL="567055" indent="-380365">
              <a:spcAft>
                <a:spcPts val="1000"/>
              </a:spcAft>
            </a:pPr>
            <a:r>
              <a:rPr lang="en-US" sz="2000" dirty="0"/>
              <a:t>Executive leadership</a:t>
            </a:r>
          </a:p>
          <a:p>
            <a:pPr marL="567055" indent="-380365">
              <a:spcAft>
                <a:spcPts val="1000"/>
              </a:spcAft>
            </a:pPr>
            <a:r>
              <a:rPr lang="en-US" sz="2000" dirty="0"/>
              <a:t>Researchers and evaluators</a:t>
            </a:r>
          </a:p>
          <a:p>
            <a:pPr marL="567055" indent="-380365">
              <a:spcAft>
                <a:spcPts val="1000"/>
              </a:spcAft>
            </a:pPr>
            <a:r>
              <a:rPr lang="en-US" sz="2000" dirty="0"/>
              <a:t>Anyone else critical to implementation of your objective</a:t>
            </a:r>
          </a:p>
        </p:txBody>
      </p:sp>
      <p:pic>
        <p:nvPicPr>
          <p:cNvPr id="5" name="Picture 5" descr="Engagement logo">
            <a:extLst>
              <a:ext uri="{FF2B5EF4-FFF2-40B4-BE49-F238E27FC236}">
                <a16:creationId xmlns:a16="http://schemas.microsoft.com/office/drawing/2014/main" id="{17DCBD03-E7CA-4B0E-BA04-9A18BBC1E6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1389" y="147333"/>
            <a:ext cx="1162050" cy="1371600"/>
          </a:xfrm>
          <a:prstGeom prst="rect">
            <a:avLst/>
          </a:prstGeom>
        </p:spPr>
      </p:pic>
      <p:sp>
        <p:nvSpPr>
          <p:cNvPr id="2" name="Title 1">
            <a:extLst>
              <a:ext uri="{FF2B5EF4-FFF2-40B4-BE49-F238E27FC236}">
                <a16:creationId xmlns:a16="http://schemas.microsoft.com/office/drawing/2014/main" id="{5B661BD0-CEBC-C34E-946D-97167996899E}"/>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Reminder: Practitioners to Involve in Evaluation Process</a:t>
            </a:r>
            <a:endParaRPr lang="en-US" sz="3200" dirty="0"/>
          </a:p>
        </p:txBody>
      </p:sp>
    </p:spTree>
    <p:extLst>
      <p:ext uri="{BB962C8B-B14F-4D97-AF65-F5344CB8AC3E}">
        <p14:creationId xmlns:p14="http://schemas.microsoft.com/office/powerpoint/2010/main" val="198479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577550-4E91-754E-BC9F-D51265409375}"/>
              </a:ext>
            </a:extLst>
          </p:cNvPr>
          <p:cNvSpPr txBox="1"/>
          <p:nvPr/>
        </p:nvSpPr>
        <p:spPr>
          <a:xfrm>
            <a:off x="7519048" y="1871127"/>
            <a:ext cx="1567495" cy="267765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tx1">
                    <a:lumMod val="75000"/>
                    <a:lumOff val="25000"/>
                  </a:schemeClr>
                </a:solidFill>
              </a:rPr>
              <a:t>More likely to achieve cancer control </a:t>
            </a:r>
            <a:r>
              <a:rPr lang="en-US" sz="2400" b="1" dirty="0">
                <a:solidFill>
                  <a:srgbClr val="0097DA"/>
                </a:solidFill>
              </a:rPr>
              <a:t>SMARTIE </a:t>
            </a:r>
            <a:r>
              <a:rPr lang="en-US" sz="2400" dirty="0">
                <a:solidFill>
                  <a:schemeClr val="tx1">
                    <a:lumMod val="75000"/>
                    <a:lumOff val="25000"/>
                  </a:schemeClr>
                </a:solidFill>
              </a:rPr>
              <a:t>objectives</a:t>
            </a:r>
          </a:p>
        </p:txBody>
      </p:sp>
      <p:sp>
        <p:nvSpPr>
          <p:cNvPr id="7" name="Right Brace 6">
            <a:extLst>
              <a:ext uri="{FF2B5EF4-FFF2-40B4-BE49-F238E27FC236}">
                <a16:creationId xmlns:a16="http://schemas.microsoft.com/office/drawing/2014/main" id="{35795751-C527-7046-8DCC-4D61C789230F}"/>
              </a:ext>
              <a:ext uri="{C183D7F6-B498-43B3-948B-1728B52AA6E4}">
                <adec:decorative xmlns:adec="http://schemas.microsoft.com/office/drawing/2017/decorative" val="1"/>
              </a:ext>
            </a:extLst>
          </p:cNvPr>
          <p:cNvSpPr/>
          <p:nvPr/>
        </p:nvSpPr>
        <p:spPr>
          <a:xfrm>
            <a:off x="6878606" y="2237024"/>
            <a:ext cx="312852" cy="2250431"/>
          </a:xfrm>
          <a:prstGeom prst="rightBrace">
            <a:avLst/>
          </a:prstGeom>
          <a:noFill/>
          <a:ln w="22225">
            <a:solidFill>
              <a:srgbClr val="0097DA"/>
            </a:solidFill>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6" name="Content Placeholder 5">
            <a:extLst>
              <a:ext uri="{FF2B5EF4-FFF2-40B4-BE49-F238E27FC236}">
                <a16:creationId xmlns:a16="http://schemas.microsoft.com/office/drawing/2014/main" id="{3C1D7090-4130-4725-AE45-6EC8D91933CA}"/>
              </a:ext>
            </a:extLst>
          </p:cNvPr>
          <p:cNvSpPr>
            <a:spLocks noGrp="1"/>
          </p:cNvSpPr>
          <p:nvPr>
            <p:ph idx="1"/>
          </p:nvPr>
        </p:nvSpPr>
        <p:spPr>
          <a:xfrm>
            <a:off x="457200" y="1600201"/>
            <a:ext cx="6463943" cy="3886200"/>
          </a:xfrm>
        </p:spPr>
        <p:txBody>
          <a:bodyPr/>
          <a:lstStyle/>
          <a:p>
            <a:pPr marL="0" indent="0">
              <a:spcAft>
                <a:spcPts val="1000"/>
              </a:spcAft>
              <a:buNone/>
            </a:pPr>
            <a:r>
              <a:rPr lang="en-US" dirty="0">
                <a:cs typeface="Arial"/>
              </a:rPr>
              <a:t>Identify:</a:t>
            </a:r>
            <a:endParaRPr lang="en-US" dirty="0">
              <a:solidFill>
                <a:srgbClr val="404040"/>
              </a:solidFill>
              <a:ea typeface="+mn-lt"/>
              <a:cs typeface="+mn-lt"/>
            </a:endParaRPr>
          </a:p>
          <a:p>
            <a:pPr marL="642620" lvl="1" indent="-342900">
              <a:lnSpc>
                <a:spcPct val="150000"/>
              </a:lnSpc>
              <a:buFont typeface="Arial"/>
              <a:buChar char="•"/>
            </a:pPr>
            <a:r>
              <a:rPr lang="en-US" sz="2200" b="1" dirty="0">
                <a:solidFill>
                  <a:srgbClr val="0097DA"/>
                </a:solidFill>
                <a:ea typeface="+mn-lt"/>
                <a:cs typeface="+mn-lt"/>
              </a:rPr>
              <a:t>WHEN </a:t>
            </a:r>
            <a:r>
              <a:rPr lang="en-US" sz="2200" dirty="0">
                <a:ea typeface="+mn-lt"/>
                <a:cs typeface="+mn-lt"/>
              </a:rPr>
              <a:t>something works: Context</a:t>
            </a:r>
          </a:p>
          <a:p>
            <a:pPr marL="642620" lvl="1" indent="-342900">
              <a:lnSpc>
                <a:spcPct val="150000"/>
              </a:lnSpc>
              <a:buFont typeface="Arial"/>
              <a:buChar char="•"/>
            </a:pPr>
            <a:r>
              <a:rPr lang="en-US" sz="2200" b="1" dirty="0">
                <a:solidFill>
                  <a:srgbClr val="0097DA"/>
                </a:solidFill>
                <a:ea typeface="+mn-lt"/>
                <a:cs typeface="+mn-lt"/>
              </a:rPr>
              <a:t>HOW </a:t>
            </a:r>
            <a:r>
              <a:rPr lang="en-US" sz="2200" dirty="0">
                <a:ea typeface="+mn-lt"/>
                <a:cs typeface="+mn-lt"/>
              </a:rPr>
              <a:t>something works: Strategies</a:t>
            </a:r>
          </a:p>
          <a:p>
            <a:pPr marL="642620" lvl="1" indent="-342900">
              <a:lnSpc>
                <a:spcPct val="150000"/>
              </a:lnSpc>
              <a:buFont typeface="Arial"/>
              <a:buChar char="•"/>
            </a:pPr>
            <a:r>
              <a:rPr lang="en-US" sz="2200" b="1" dirty="0">
                <a:solidFill>
                  <a:srgbClr val="0097DA"/>
                </a:solidFill>
                <a:ea typeface="+mn-lt"/>
                <a:cs typeface="+mn-lt"/>
              </a:rPr>
              <a:t>HOW </a:t>
            </a:r>
            <a:r>
              <a:rPr lang="en-US" sz="2200" dirty="0">
                <a:ea typeface="+mn-lt"/>
                <a:cs typeface="+mn-lt"/>
              </a:rPr>
              <a:t>something was changed: Adaptations</a:t>
            </a:r>
          </a:p>
          <a:p>
            <a:pPr marL="642620" lvl="1" indent="-342900">
              <a:lnSpc>
                <a:spcPct val="150000"/>
              </a:lnSpc>
              <a:buFont typeface="Arial"/>
              <a:buChar char="•"/>
            </a:pPr>
            <a:r>
              <a:rPr lang="en-US" sz="2200" b="1" dirty="0">
                <a:solidFill>
                  <a:srgbClr val="0097DA"/>
                </a:solidFill>
                <a:ea typeface="+mn-lt"/>
                <a:cs typeface="+mn-lt"/>
              </a:rPr>
              <a:t>IF </a:t>
            </a:r>
            <a:r>
              <a:rPr lang="en-US" sz="2200" dirty="0">
                <a:ea typeface="+mn-lt"/>
                <a:cs typeface="+mn-lt"/>
              </a:rPr>
              <a:t>something works: Outcomes</a:t>
            </a:r>
            <a:endParaRPr lang="en-US" sz="2200" dirty="0">
              <a:cs typeface="Arial"/>
            </a:endParaRPr>
          </a:p>
        </p:txBody>
      </p:sp>
      <p:sp>
        <p:nvSpPr>
          <p:cNvPr id="2" name="Title 1">
            <a:extLst>
              <a:ext uri="{FF2B5EF4-FFF2-40B4-BE49-F238E27FC236}">
                <a16:creationId xmlns:a16="http://schemas.microsoft.com/office/drawing/2014/main" id="{5B661BD0-CEBC-C34E-946D-97167996899E}"/>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dirty="0"/>
              <a:t>Value of an Implementation Science Approach </a:t>
            </a:r>
            <a:endParaRPr lang="en-US" sz="2800" dirty="0"/>
          </a:p>
        </p:txBody>
      </p:sp>
    </p:spTree>
    <p:extLst>
      <p:ext uri="{BB962C8B-B14F-4D97-AF65-F5344CB8AC3E}">
        <p14:creationId xmlns:p14="http://schemas.microsoft.com/office/powerpoint/2010/main" val="64621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99E845-326F-4A42-AD3A-AE682025CAAC}"/>
              </a:ext>
            </a:extLst>
          </p:cNvPr>
          <p:cNvSpPr txBox="1"/>
          <p:nvPr/>
        </p:nvSpPr>
        <p:spPr>
          <a:xfrm>
            <a:off x="7241394" y="5164951"/>
            <a:ext cx="2093492"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Rubin Means &amp; Wagenaar, 2018</a:t>
            </a:r>
            <a:endParaRPr lang="en-US" dirty="0">
              <a:solidFill>
                <a:schemeClr val="bg1">
                  <a:lumMod val="65000"/>
                </a:schemeClr>
              </a:solidFill>
            </a:endParaRPr>
          </a:p>
          <a:p>
            <a:r>
              <a:rPr lang="en-US" sz="1000" dirty="0">
                <a:solidFill>
                  <a:schemeClr val="bg1">
                    <a:lumMod val="65000"/>
                  </a:schemeClr>
                </a:solidFill>
              </a:rPr>
              <a:t>Rohweder et al., 2019</a:t>
            </a:r>
            <a:endParaRPr lang="en-US" dirty="0">
              <a:solidFill>
                <a:schemeClr val="bg1">
                  <a:lumMod val="65000"/>
                </a:schemeClr>
              </a:solidFill>
            </a:endParaRPr>
          </a:p>
        </p:txBody>
      </p:sp>
      <p:sp>
        <p:nvSpPr>
          <p:cNvPr id="3" name="Content Placeholder 2">
            <a:extLst>
              <a:ext uri="{FF2B5EF4-FFF2-40B4-BE49-F238E27FC236}">
                <a16:creationId xmlns:a16="http://schemas.microsoft.com/office/drawing/2014/main" id="{B3A4D3F5-94F0-FD44-9F69-5F5DDEE7CBF5}"/>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50000"/>
              </a:lnSpc>
            </a:pPr>
            <a:r>
              <a:rPr lang="en-US" sz="2400" b="1" dirty="0">
                <a:solidFill>
                  <a:srgbClr val="0097DA"/>
                </a:solidFill>
              </a:rPr>
              <a:t>Integrate</a:t>
            </a:r>
            <a:r>
              <a:rPr lang="en-US" sz="2400" dirty="0">
                <a:solidFill>
                  <a:srgbClr val="0097DA"/>
                </a:solidFill>
              </a:rPr>
              <a:t> </a:t>
            </a:r>
            <a:r>
              <a:rPr lang="en-US" sz="2400" dirty="0"/>
              <a:t>with SMARTIE objectives</a:t>
            </a:r>
            <a:endParaRPr lang="en-US" dirty="0"/>
          </a:p>
          <a:p>
            <a:pPr>
              <a:lnSpc>
                <a:spcPct val="150000"/>
              </a:lnSpc>
            </a:pPr>
            <a:r>
              <a:rPr lang="en-US" sz="2400" dirty="0"/>
              <a:t>Choose </a:t>
            </a:r>
            <a:r>
              <a:rPr lang="en-US" sz="2400" b="1" dirty="0">
                <a:solidFill>
                  <a:srgbClr val="0097DA"/>
                </a:solidFill>
              </a:rPr>
              <a:t>metrics </a:t>
            </a:r>
            <a:r>
              <a:rPr lang="en-US" sz="2400" dirty="0"/>
              <a:t>that make sense </a:t>
            </a:r>
          </a:p>
          <a:p>
            <a:pPr>
              <a:lnSpc>
                <a:spcPct val="150000"/>
              </a:lnSpc>
            </a:pPr>
            <a:r>
              <a:rPr lang="en-US" sz="2400" dirty="0"/>
              <a:t>More is not always better!</a:t>
            </a:r>
          </a:p>
          <a:p>
            <a:pPr>
              <a:lnSpc>
                <a:spcPct val="150000"/>
              </a:lnSpc>
            </a:pPr>
            <a:r>
              <a:rPr lang="en-US" sz="2400" dirty="0"/>
              <a:t>Work with existing</a:t>
            </a:r>
            <a:r>
              <a:rPr lang="en-US" sz="2400" dirty="0">
                <a:solidFill>
                  <a:srgbClr val="0097DA"/>
                </a:solidFill>
              </a:rPr>
              <a:t> </a:t>
            </a:r>
            <a:r>
              <a:rPr lang="en-US" sz="2400" b="1" dirty="0">
                <a:solidFill>
                  <a:srgbClr val="0097DA"/>
                </a:solidFill>
              </a:rPr>
              <a:t>quality improvement </a:t>
            </a:r>
            <a:r>
              <a:rPr lang="en-US" sz="2400" dirty="0"/>
              <a:t>efforts</a:t>
            </a:r>
          </a:p>
          <a:p>
            <a:pPr>
              <a:lnSpc>
                <a:spcPct val="150000"/>
              </a:lnSpc>
            </a:pPr>
            <a:r>
              <a:rPr lang="en-US" sz="2400" dirty="0"/>
              <a:t>Run improvement cycles</a:t>
            </a:r>
          </a:p>
          <a:p>
            <a:pPr>
              <a:lnSpc>
                <a:spcPct val="150000"/>
              </a:lnSpc>
            </a:pPr>
            <a:r>
              <a:rPr lang="en-US" sz="2400" dirty="0"/>
              <a:t>Involve community and provider </a:t>
            </a:r>
            <a:r>
              <a:rPr lang="en-US" sz="2400" b="1" dirty="0">
                <a:solidFill>
                  <a:srgbClr val="0097DA"/>
                </a:solidFill>
              </a:rPr>
              <a:t>stakeholders</a:t>
            </a:r>
            <a:r>
              <a:rPr lang="en-US" sz="2400" dirty="0">
                <a:solidFill>
                  <a:srgbClr val="0097DA"/>
                </a:solidFill>
              </a:rPr>
              <a:t> </a:t>
            </a:r>
          </a:p>
        </p:txBody>
      </p:sp>
      <p:pic>
        <p:nvPicPr>
          <p:cNvPr id="6" name="Picture 6" descr="RE-AIM logo">
            <a:extLst>
              <a:ext uri="{FF2B5EF4-FFF2-40B4-BE49-F238E27FC236}">
                <a16:creationId xmlns:a16="http://schemas.microsoft.com/office/drawing/2014/main" id="{B30DC205-2566-4557-B884-20790F4C36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4FB59546-EC8F-2441-B95D-D51745BDE06B}"/>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Building Context Around Evaluation</a:t>
            </a:r>
            <a:endParaRPr lang="en-US" sz="3600" dirty="0"/>
          </a:p>
        </p:txBody>
      </p:sp>
    </p:spTree>
    <p:extLst>
      <p:ext uri="{BB962C8B-B14F-4D97-AF65-F5344CB8AC3E}">
        <p14:creationId xmlns:p14="http://schemas.microsoft.com/office/powerpoint/2010/main" val="276101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714375" lvl="1" indent="-457200">
              <a:lnSpc>
                <a:spcPct val="150000"/>
              </a:lnSpc>
              <a:spcBef>
                <a:spcPts val="0"/>
              </a:spcBef>
              <a:spcAft>
                <a:spcPts val="200"/>
              </a:spcAft>
              <a:buAutoNum type="arabicPeriod"/>
            </a:pPr>
            <a:r>
              <a:rPr lang="en-US" sz="2400" b="1" dirty="0">
                <a:solidFill>
                  <a:srgbClr val="0097DA"/>
                </a:solidFill>
                <a:ea typeface="+mn-lt"/>
                <a:cs typeface="+mn-lt"/>
              </a:rPr>
              <a:t>Introduce RE-AIM evaluation framework</a:t>
            </a:r>
            <a:endParaRPr lang="en-US" sz="1550" b="1" dirty="0">
              <a:solidFill>
                <a:srgbClr val="000000"/>
              </a:solidFill>
              <a:ea typeface="+mn-lt"/>
              <a:cs typeface="+mn-lt"/>
            </a:endParaRPr>
          </a:p>
          <a:p>
            <a:pPr marL="1014730" lvl="2">
              <a:lnSpc>
                <a:spcPct val="150000"/>
              </a:lnSpc>
              <a:spcBef>
                <a:spcPts val="0"/>
              </a:spcBef>
              <a:spcAft>
                <a:spcPts val="200"/>
              </a:spcAft>
              <a:buFont typeface="Arial"/>
              <a:buChar char="–"/>
            </a:pPr>
            <a:r>
              <a:rPr lang="en-US" sz="2100" dirty="0">
                <a:solidFill>
                  <a:schemeClr val="tx2"/>
                </a:solidFill>
                <a:ea typeface="+mn-lt"/>
                <a:cs typeface="+mn-lt"/>
              </a:rPr>
              <a:t>Give overview of evaluation</a:t>
            </a:r>
          </a:p>
          <a:p>
            <a:pPr marL="1014730" lvl="2">
              <a:lnSpc>
                <a:spcPct val="150000"/>
              </a:lnSpc>
              <a:spcBef>
                <a:spcPts val="0"/>
              </a:spcBef>
              <a:spcAft>
                <a:spcPts val="200"/>
              </a:spcAft>
              <a:buFont typeface="Arial"/>
              <a:buChar char="–"/>
            </a:pPr>
            <a:r>
              <a:rPr lang="en-US" sz="2100" b="1" dirty="0">
                <a:solidFill>
                  <a:srgbClr val="0097DA"/>
                </a:solidFill>
                <a:ea typeface="+mn-lt"/>
                <a:cs typeface="+mn-lt"/>
              </a:rPr>
              <a:t>Examine each dimension of evaluation framework in detail</a:t>
            </a:r>
            <a:endParaRPr lang="en-US" b="1" dirty="0">
              <a:solidFill>
                <a:srgbClr val="0097DA"/>
              </a:solidFill>
            </a:endParaRPr>
          </a:p>
          <a:p>
            <a:pPr marL="1014730" lvl="2">
              <a:lnSpc>
                <a:spcPct val="150000"/>
              </a:lnSpc>
              <a:spcBef>
                <a:spcPts val="0"/>
              </a:spcBef>
              <a:spcAft>
                <a:spcPts val="200"/>
              </a:spcAft>
              <a:buFont typeface="Arial"/>
              <a:buChar char="–"/>
            </a:pPr>
            <a:r>
              <a:rPr lang="en-US" sz="2100" dirty="0">
                <a:solidFill>
                  <a:schemeClr val="tx2"/>
                </a:solidFill>
                <a:ea typeface="+mn-lt"/>
                <a:cs typeface="+mn-lt"/>
              </a:rPr>
              <a:t>Case examples</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pic>
        <p:nvPicPr>
          <p:cNvPr id="4" name="Picture 6" descr="RE-AIM logo">
            <a:extLst>
              <a:ext uri="{FF2B5EF4-FFF2-40B4-BE49-F238E27FC236}">
                <a16:creationId xmlns:a16="http://schemas.microsoft.com/office/drawing/2014/main" id="{E3476D5F-8617-41EC-9E12-EDB3F8490A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3136333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5610</TotalTime>
  <Words>4505</Words>
  <Application>Microsoft Macintosh PowerPoint</Application>
  <PresentationFormat>On-screen Show (4:3)</PresentationFormat>
  <Paragraphs>462</Paragraphs>
  <Slides>46</Slides>
  <Notes>46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46</vt:i4>
      </vt:variant>
    </vt:vector>
  </HeadingPairs>
  <TitlesOfParts>
    <vt:vector size="54" baseType="lpstr">
      <vt:lpstr>Trebuchet MS</vt:lpstr>
      <vt:lpstr>Calibri</vt:lpstr>
      <vt:lpstr>Arial</vt:lpstr>
      <vt:lpstr>Arial,Sans-Serif</vt:lpstr>
      <vt:lpstr>Roboto</vt:lpstr>
      <vt:lpstr>3_Default Design</vt:lpstr>
      <vt:lpstr>3_Default Design</vt:lpstr>
      <vt:lpstr>3_Default Design</vt:lpstr>
      <vt:lpstr>Evaluation</vt:lpstr>
      <vt:lpstr>Disclosure</vt:lpstr>
      <vt:lpstr>Learning Objectives</vt:lpstr>
      <vt:lpstr>Session Agenda</vt:lpstr>
      <vt:lpstr>Implementation Logic Model</vt:lpstr>
      <vt:lpstr>Reminder: Practitioners to Involve in Evaluation Process</vt:lpstr>
      <vt:lpstr>Value of an Implementation Science Approach </vt:lpstr>
      <vt:lpstr>Building Context Around Evaluation</vt:lpstr>
      <vt:lpstr>Session Agenda</vt:lpstr>
      <vt:lpstr>Framework: RE-AIM</vt:lpstr>
      <vt:lpstr>Case Example</vt:lpstr>
      <vt:lpstr>MATCH CRITERIA to the Objective</vt:lpstr>
      <vt:lpstr>Case Example: FLU-FIT Intervention REACH</vt:lpstr>
      <vt:lpstr>Kit and Intake Form</vt:lpstr>
      <vt:lpstr>Tracking Logs for Pharmacy and Train- the-Trainer Program</vt:lpstr>
      <vt:lpstr>Ward 7 &amp; Population of Focus</vt:lpstr>
      <vt:lpstr>Health Equity Outcomes</vt:lpstr>
      <vt:lpstr>Health Equity Approach</vt:lpstr>
      <vt:lpstr>Session Agenda</vt:lpstr>
      <vt:lpstr>Evaluate Reach</vt:lpstr>
      <vt:lpstr>Case Example: Eligibility Criteria</vt:lpstr>
      <vt:lpstr>Case: Characteristics of People Returning Kits</vt:lpstr>
      <vt:lpstr>Case: Subpopulation Reach</vt:lpstr>
      <vt:lpstr>Why did some people participate?  Why did some people return the kits &amp; others do not?</vt:lpstr>
      <vt:lpstr>Evaluate Effectiveness</vt:lpstr>
      <vt:lpstr>Case: Effectiveness &amp; SMARTIE Objective Achievement</vt:lpstr>
      <vt:lpstr>Case: Did you reach your SMARTIE objective?</vt:lpstr>
      <vt:lpstr>Evaluate Adoption</vt:lpstr>
      <vt:lpstr>Inventory Pharmacies in Ward 7</vt:lpstr>
      <vt:lpstr>Case Example: Penetration</vt:lpstr>
      <vt:lpstr>Case Example</vt:lpstr>
      <vt:lpstr>Case: Implementation Strategy</vt:lpstr>
      <vt:lpstr>Evaluate Implementation</vt:lpstr>
      <vt:lpstr>Case Example: Feasibility</vt:lpstr>
      <vt:lpstr>Case: Fidelity &amp; Feasibility</vt:lpstr>
      <vt:lpstr>Evaluate Maintenance: Patients</vt:lpstr>
      <vt:lpstr>Acceptability &amp; Feasibility - Part 1</vt:lpstr>
      <vt:lpstr>Acceptability &amp; Feasibility - Part 2</vt:lpstr>
      <vt:lpstr>Evaluate Maintenance: Pharmacies</vt:lpstr>
      <vt:lpstr>Survey Pharmacy Leads</vt:lpstr>
      <vt:lpstr>Process</vt:lpstr>
      <vt:lpstr>Using Evaluation Data &amp; Results</vt:lpstr>
      <vt:lpstr>Tools and Supplemental Resources</vt:lpstr>
      <vt:lpstr>References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Silber, Rachel</dc:creator>
  <cp:lastModifiedBy>Rangel, Ruta</cp:lastModifiedBy>
  <cp:revision>1412</cp:revision>
  <dcterms:created xsi:type="dcterms:W3CDTF">2021-02-19T15:50:04Z</dcterms:created>
  <dcterms:modified xsi:type="dcterms:W3CDTF">2023-08-21T17:28:05Z</dcterms:modified>
</cp:coreProperties>
</file>