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omments/comment4.xml" ContentType="application/vnd.openxmlformats-officedocument.presentationml.comments+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omments/comment5.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6.xml" ContentType="application/vnd.openxmlformats-officedocument.presentationml.comment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7.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8.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9.xml" ContentType="application/vnd.openxmlformats-officedocument.presentationml.comments+xml"/>
  <Override PartName="/ppt/notesSlides/notesSlide2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0.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1.xml" ContentType="application/vnd.openxmlformats-officedocument.presentationml.comments+xml"/>
  <Override PartName="/ppt/notesSlides/notesSlide38.xml" ContentType="application/vnd.openxmlformats-officedocument.presentationml.notesSlide+xml"/>
  <Override PartName="/ppt/comments/comment12.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60"/>
  </p:notesMasterIdLst>
  <p:handoutMasterIdLst>
    <p:handoutMasterId r:id="rId61"/>
  </p:handoutMasterIdLst>
  <p:sldIdLst>
    <p:sldId id="530" r:id="rId2"/>
    <p:sldId id="531" r:id="rId3"/>
    <p:sldId id="528" r:id="rId4"/>
    <p:sldId id="529" r:id="rId5"/>
    <p:sldId id="532" r:id="rId6"/>
    <p:sldId id="537" r:id="rId7"/>
    <p:sldId id="479" r:id="rId8"/>
    <p:sldId id="477" r:id="rId9"/>
    <p:sldId id="476" r:id="rId10"/>
    <p:sldId id="480" r:id="rId11"/>
    <p:sldId id="481" r:id="rId12"/>
    <p:sldId id="539" r:id="rId13"/>
    <p:sldId id="487" r:id="rId14"/>
    <p:sldId id="488" r:id="rId15"/>
    <p:sldId id="482" r:id="rId16"/>
    <p:sldId id="489" r:id="rId17"/>
    <p:sldId id="540" r:id="rId18"/>
    <p:sldId id="541" r:id="rId19"/>
    <p:sldId id="542" r:id="rId20"/>
    <p:sldId id="543" r:id="rId21"/>
    <p:sldId id="544" r:id="rId22"/>
    <p:sldId id="494" r:id="rId23"/>
    <p:sldId id="533" r:id="rId24"/>
    <p:sldId id="545" r:id="rId25"/>
    <p:sldId id="546" r:id="rId26"/>
    <p:sldId id="547" r:id="rId27"/>
    <p:sldId id="548" r:id="rId28"/>
    <p:sldId id="549" r:id="rId29"/>
    <p:sldId id="550" r:id="rId30"/>
    <p:sldId id="551" r:id="rId31"/>
    <p:sldId id="552" r:id="rId32"/>
    <p:sldId id="553" r:id="rId33"/>
    <p:sldId id="554" r:id="rId34"/>
    <p:sldId id="555" r:id="rId35"/>
    <p:sldId id="556" r:id="rId36"/>
    <p:sldId id="557" r:id="rId37"/>
    <p:sldId id="575" r:id="rId38"/>
    <p:sldId id="576" r:id="rId39"/>
    <p:sldId id="559" r:id="rId40"/>
    <p:sldId id="560" r:id="rId41"/>
    <p:sldId id="561" r:id="rId42"/>
    <p:sldId id="562" r:id="rId43"/>
    <p:sldId id="563" r:id="rId44"/>
    <p:sldId id="564" r:id="rId45"/>
    <p:sldId id="565" r:id="rId46"/>
    <p:sldId id="566" r:id="rId47"/>
    <p:sldId id="567" r:id="rId48"/>
    <p:sldId id="568" r:id="rId49"/>
    <p:sldId id="569" r:id="rId50"/>
    <p:sldId id="570" r:id="rId51"/>
    <p:sldId id="571" r:id="rId52"/>
    <p:sldId id="572" r:id="rId53"/>
    <p:sldId id="577" r:id="rId54"/>
    <p:sldId id="574" r:id="rId55"/>
    <p:sldId id="526" r:id="rId56"/>
    <p:sldId id="473" r:id="rId57"/>
    <p:sldId id="509" r:id="rId58"/>
    <p:sldId id="538"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lines for trainers" id="{7F7317CD-45BB-4EF6-8391-BAC2B574962B}">
          <p14:sldIdLst>
            <p14:sldId id="530"/>
            <p14:sldId id="531"/>
            <p14:sldId id="528"/>
            <p14:sldId id="529"/>
            <p14:sldId id="532"/>
          </p14:sldIdLst>
        </p14:section>
        <p14:section name="Introduction" id="{7B3F4C55-BDF9-4262-8081-928625AB6E0B}">
          <p14:sldIdLst>
            <p14:sldId id="537"/>
            <p14:sldId id="479"/>
            <p14:sldId id="477"/>
            <p14:sldId id="476"/>
          </p14:sldIdLst>
        </p14:section>
        <p14:section name="Overview of viral hepatitis and liver cancer" id="{E90DE509-AF06-4697-B0E2-3789833FDAB2}">
          <p14:sldIdLst>
            <p14:sldId id="480"/>
            <p14:sldId id="481"/>
            <p14:sldId id="539"/>
            <p14:sldId id="487"/>
            <p14:sldId id="488"/>
            <p14:sldId id="482"/>
            <p14:sldId id="489"/>
            <p14:sldId id="540"/>
            <p14:sldId id="541"/>
            <p14:sldId id="542"/>
            <p14:sldId id="543"/>
            <p14:sldId id="544"/>
          </p14:sldIdLst>
        </p14:section>
        <p14:section name="Introduction to &quot;A National Strategy for the Elimination of Hepatitis B and C: Phase Two Report&quot;" id="{BEE4DEAD-B8A7-4009-ADF7-B3000B8355AF}">
          <p14:sldIdLst>
            <p14:sldId id="494"/>
            <p14:sldId id="533"/>
            <p14:sldId id="545"/>
            <p14:sldId id="546"/>
          </p14:sldIdLst>
        </p14:section>
        <p14:section name="1. Improve Access to HBV Vaccination" id="{69A9F94C-820A-48B9-9F9D-4E212D4DDBF9}">
          <p14:sldIdLst>
            <p14:sldId id="547"/>
            <p14:sldId id="548"/>
            <p14:sldId id="549"/>
            <p14:sldId id="550"/>
          </p14:sldIdLst>
        </p14:section>
        <p14:section name="2. Increase Knowledge and Awareness of Viral Hepatitis in the Community" id="{A7E3F16D-BE3E-408A-A245-09E7A07F26A6}">
          <p14:sldIdLst>
            <p14:sldId id="551"/>
            <p14:sldId id="552"/>
            <p14:sldId id="553"/>
            <p14:sldId id="554"/>
            <p14:sldId id="555"/>
          </p14:sldIdLst>
        </p14:section>
        <p14:section name="3. Increase Knowledge and Awareness of Viral Hepatitis among Health Care Providers" id="{A8894DFB-CC26-432A-863F-07CFF41D3E63}">
          <p14:sldIdLst>
            <p14:sldId id="556"/>
            <p14:sldId id="557"/>
            <p14:sldId id="575"/>
            <p14:sldId id="576"/>
            <p14:sldId id="559"/>
            <p14:sldId id="560"/>
            <p14:sldId id="561"/>
          </p14:sldIdLst>
        </p14:section>
        <p14:section name="4. Improve Delivery of Viral Hepatitis Services" id="{3E7EE6F1-7A74-4EC2-8ADD-C94907DA89C9}">
          <p14:sldIdLst>
            <p14:sldId id="562"/>
            <p14:sldId id="563"/>
            <p14:sldId id="564"/>
            <p14:sldId id="565"/>
            <p14:sldId id="566"/>
            <p14:sldId id="567"/>
            <p14:sldId id="568"/>
            <p14:sldId id="569"/>
          </p14:sldIdLst>
        </p14:section>
        <p14:section name="5. Conduct Disease Surveillance" id="{FE6250BC-A212-4B13-93E0-E49163FA74EC}">
          <p14:sldIdLst>
            <p14:sldId id="570"/>
            <p14:sldId id="571"/>
            <p14:sldId id="572"/>
            <p14:sldId id="577"/>
          </p14:sldIdLst>
        </p14:section>
        <p14:section name="Closing" id="{68C64FCF-D64A-4F62-AED0-98A23BCCF343}">
          <p14:sldIdLst>
            <p14:sldId id="574"/>
            <p14:sldId id="526"/>
            <p14:sldId id="473"/>
            <p14:sldId id="509"/>
            <p14:sldId id="5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hima, Kanako" initials="KK" lastIdx="21" clrIdx="0">
    <p:extLst/>
  </p:cmAuthor>
  <p:cmAuthor id="2" name="Khalaf, Mohammad" initials="KM" lastIdx="23" clrIdx="1">
    <p:extLst/>
  </p:cmAuthor>
  <p:cmAuthor id="3" name="Agraviador, Danielle Piamonte" initials="ADP" lastIdx="23" clrIdx="2">
    <p:extLst>
      <p:ext uri="{19B8F6BF-5375-455C-9EA6-DF929625EA0E}">
        <p15:presenceInfo xmlns:p15="http://schemas.microsoft.com/office/powerpoint/2012/main" userId="Agraviador, Danielle Piamonte" providerId="None"/>
      </p:ext>
    </p:extLst>
  </p:cmAuthor>
  <p:cmAuthor id="4" name="Villalobos, Aubrey Van Kirk" initials="VAVK" lastIdx="8" clrIdx="3">
    <p:extLst>
      <p:ext uri="{19B8F6BF-5375-455C-9EA6-DF929625EA0E}">
        <p15:presenceInfo xmlns:p15="http://schemas.microsoft.com/office/powerpoint/2012/main" userId="Villalobos, Aubrey Van Ki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D36"/>
    <a:srgbClr val="0096D6"/>
    <a:srgbClr val="E31937"/>
    <a:srgbClr val="004065"/>
    <a:srgbClr val="033B57"/>
    <a:srgbClr val="FFFFFF"/>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8" autoAdjust="0"/>
    <p:restoredTop sz="89781" autoAdjust="0"/>
  </p:normalViewPr>
  <p:slideViewPr>
    <p:cSldViewPr>
      <p:cViewPr varScale="1">
        <p:scale>
          <a:sx n="78" d="100"/>
          <a:sy n="78" d="100"/>
        </p:scale>
        <p:origin x="739"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584" y="-49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0" dirty="0">
                <a:solidFill>
                  <a:schemeClr val="tx1">
                    <a:lumMod val="75000"/>
                    <a:lumOff val="25000"/>
                  </a:schemeClr>
                </a:solidFill>
              </a:rPr>
              <a:t>Reported number of acute</a:t>
            </a:r>
            <a:r>
              <a:rPr lang="en-US" sz="1600" b="0" baseline="0" dirty="0">
                <a:solidFill>
                  <a:schemeClr val="tx1">
                    <a:lumMod val="75000"/>
                    <a:lumOff val="25000"/>
                  </a:schemeClr>
                </a:solidFill>
              </a:rPr>
              <a:t> HBV cases – United States, 2001-2016</a:t>
            </a:r>
            <a:endParaRPr lang="en-US" sz="1600" b="0" dirty="0">
              <a:solidFill>
                <a:schemeClr val="tx1">
                  <a:lumMod val="75000"/>
                  <a:lumOff val="25000"/>
                </a:schemeClr>
              </a:solidFill>
            </a:endParaRPr>
          </a:p>
        </c:rich>
      </c:tx>
      <c:layout>
        <c:manualLayout>
          <c:xMode val="edge"/>
          <c:yMode val="edge"/>
          <c:x val="0.14108874362402812"/>
          <c:y val="0"/>
        </c:manualLayout>
      </c:layout>
      <c:overlay val="0"/>
    </c:title>
    <c:autoTitleDeleted val="0"/>
    <c:plotArea>
      <c:layout>
        <c:manualLayout>
          <c:layoutTarget val="inner"/>
          <c:xMode val="edge"/>
          <c:yMode val="edge"/>
          <c:x val="0.12643183424187363"/>
          <c:y val="0.13054979969609062"/>
          <c:w val="0.83086147284474055"/>
          <c:h val="0.66763917668186223"/>
        </c:manualLayout>
      </c:layout>
      <c:lineChart>
        <c:grouping val="standard"/>
        <c:varyColors val="0"/>
        <c:ser>
          <c:idx val="0"/>
          <c:order val="0"/>
          <c:tx>
            <c:strRef>
              <c:f>Sheet1!$B$1</c:f>
              <c:strCache>
                <c:ptCount val="1"/>
                <c:pt idx="0">
                  <c:v>ReportedNumber</c:v>
                </c:pt>
              </c:strCache>
            </c:strRef>
          </c:tx>
          <c:spPr>
            <a:ln>
              <a:solidFill>
                <a:srgbClr val="0096D6"/>
              </a:solidFill>
            </a:ln>
          </c:spPr>
          <c:marker>
            <c:spPr>
              <a:solidFill>
                <a:srgbClr val="0096D6"/>
              </a:solidFill>
              <a:ln>
                <a:solidFill>
                  <a:srgbClr val="0096D6"/>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Sheet1!$B$2:$B$17</c:f>
              <c:numCache>
                <c:formatCode>General</c:formatCode>
                <c:ptCount val="16"/>
                <c:pt idx="0">
                  <c:v>7844</c:v>
                </c:pt>
                <c:pt idx="1">
                  <c:v>8064</c:v>
                </c:pt>
                <c:pt idx="2">
                  <c:v>7526</c:v>
                </c:pt>
                <c:pt idx="3">
                  <c:v>6212</c:v>
                </c:pt>
                <c:pt idx="4">
                  <c:v>5494</c:v>
                </c:pt>
                <c:pt idx="5">
                  <c:v>4713</c:v>
                </c:pt>
                <c:pt idx="6">
                  <c:v>4519</c:v>
                </c:pt>
                <c:pt idx="7">
                  <c:v>4029</c:v>
                </c:pt>
                <c:pt idx="8">
                  <c:v>3371</c:v>
                </c:pt>
                <c:pt idx="9">
                  <c:v>3350</c:v>
                </c:pt>
                <c:pt idx="10">
                  <c:v>2903</c:v>
                </c:pt>
                <c:pt idx="11">
                  <c:v>2895</c:v>
                </c:pt>
                <c:pt idx="12">
                  <c:v>3050</c:v>
                </c:pt>
                <c:pt idx="13">
                  <c:v>2791</c:v>
                </c:pt>
                <c:pt idx="14">
                  <c:v>3370</c:v>
                </c:pt>
                <c:pt idx="15">
                  <c:v>3218</c:v>
                </c:pt>
              </c:numCache>
            </c:numRef>
          </c:val>
          <c:smooth val="0"/>
          <c:extLst>
            <c:ext xmlns:c16="http://schemas.microsoft.com/office/drawing/2014/chart" uri="{C3380CC4-5D6E-409C-BE32-E72D297353CC}">
              <c16:uniqueId val="{00000000-EB63-4F71-9B79-DBD571443B24}"/>
            </c:ext>
          </c:extLst>
        </c:ser>
        <c:dLbls>
          <c:showLegendKey val="0"/>
          <c:showVal val="0"/>
          <c:showCatName val="0"/>
          <c:showSerName val="0"/>
          <c:showPercent val="0"/>
          <c:showBubbleSize val="0"/>
        </c:dLbls>
        <c:marker val="1"/>
        <c:smooth val="0"/>
        <c:axId val="95555584"/>
        <c:axId val="131638976"/>
      </c:lineChart>
      <c:catAx>
        <c:axId val="95555584"/>
        <c:scaling>
          <c:orientation val="minMax"/>
        </c:scaling>
        <c:delete val="0"/>
        <c:axPos val="b"/>
        <c:title>
          <c:tx>
            <c:rich>
              <a:bodyPr/>
              <a:lstStyle/>
              <a:p>
                <a:pPr>
                  <a:defRPr sz="1600" b="0">
                    <a:solidFill>
                      <a:schemeClr val="bg1"/>
                    </a:solidFill>
                  </a:defRPr>
                </a:pPr>
                <a:r>
                  <a:rPr lang="en-US" sz="1600" b="0" dirty="0">
                    <a:solidFill>
                      <a:schemeClr val="bg1"/>
                    </a:solidFill>
                  </a:rPr>
                  <a:t>Year</a:t>
                </a:r>
              </a:p>
            </c:rich>
          </c:tx>
          <c:layout>
            <c:manualLayout>
              <c:xMode val="edge"/>
              <c:yMode val="edge"/>
              <c:x val="0.47712644204358184"/>
              <c:y val="0.90309248554913302"/>
            </c:manualLayout>
          </c:layout>
          <c:overlay val="0"/>
        </c:title>
        <c:numFmt formatCode="General" sourceLinked="1"/>
        <c:majorTickMark val="out"/>
        <c:minorTickMark val="none"/>
        <c:tickLblPos val="nextTo"/>
        <c:txPr>
          <a:bodyPr rot="-1860000"/>
          <a:lstStyle/>
          <a:p>
            <a:pPr>
              <a:defRPr sz="1400">
                <a:solidFill>
                  <a:schemeClr val="tx1">
                    <a:lumMod val="75000"/>
                    <a:lumOff val="25000"/>
                  </a:schemeClr>
                </a:solidFill>
              </a:defRPr>
            </a:pPr>
            <a:endParaRPr lang="en-US"/>
          </a:p>
        </c:txPr>
        <c:crossAx val="131638976"/>
        <c:crosses val="autoZero"/>
        <c:auto val="1"/>
        <c:lblAlgn val="ctr"/>
        <c:lblOffset val="100"/>
        <c:noMultiLvlLbl val="0"/>
      </c:catAx>
      <c:valAx>
        <c:axId val="131638976"/>
        <c:scaling>
          <c:orientation val="minMax"/>
        </c:scaling>
        <c:delete val="0"/>
        <c:axPos val="l"/>
        <c:title>
          <c:tx>
            <c:rich>
              <a:bodyPr rot="-5400000" vert="horz"/>
              <a:lstStyle/>
              <a:p>
                <a:pPr>
                  <a:defRPr sz="1600" b="0" baseline="0">
                    <a:solidFill>
                      <a:schemeClr val="tx1">
                        <a:lumMod val="75000"/>
                        <a:lumOff val="25000"/>
                      </a:schemeClr>
                    </a:solidFill>
                  </a:defRPr>
                </a:pPr>
                <a:r>
                  <a:rPr lang="en-US" sz="1600" b="0" baseline="0" dirty="0">
                    <a:solidFill>
                      <a:schemeClr val="tx1">
                        <a:lumMod val="75000"/>
                        <a:lumOff val="25000"/>
                      </a:schemeClr>
                    </a:solidFill>
                  </a:rPr>
                  <a:t>Number of cases</a:t>
                </a:r>
              </a:p>
            </c:rich>
          </c:tx>
          <c:layout>
            <c:manualLayout>
              <c:xMode val="edge"/>
              <c:yMode val="edge"/>
              <c:x val="9.6899224806201549E-3"/>
              <c:y val="0.21614514587410677"/>
            </c:manualLayout>
          </c:layout>
          <c:overlay val="0"/>
        </c:title>
        <c:numFmt formatCode="#,##0" sourceLinked="0"/>
        <c:majorTickMark val="out"/>
        <c:minorTickMark val="out"/>
        <c:tickLblPos val="nextTo"/>
        <c:spPr>
          <a:ln>
            <a:solidFill>
              <a:srgbClr val="FFC000"/>
            </a:solidFill>
          </a:ln>
        </c:spPr>
        <c:txPr>
          <a:bodyPr/>
          <a:lstStyle/>
          <a:p>
            <a:pPr>
              <a:defRPr sz="1400">
                <a:solidFill>
                  <a:schemeClr val="tx1">
                    <a:lumMod val="75000"/>
                    <a:lumOff val="25000"/>
                  </a:schemeClr>
                </a:solidFill>
              </a:defRPr>
            </a:pPr>
            <a:endParaRPr lang="en-US"/>
          </a:p>
        </c:txPr>
        <c:crossAx val="95555584"/>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0" dirty="0">
                <a:solidFill>
                  <a:schemeClr val="tx1">
                    <a:lumMod val="75000"/>
                    <a:lumOff val="25000"/>
                  </a:schemeClr>
                </a:solidFill>
              </a:rPr>
              <a:t>Reported number of acute HCV </a:t>
            </a:r>
            <a:r>
              <a:rPr lang="en-US" sz="1600" b="0" baseline="0" dirty="0">
                <a:solidFill>
                  <a:schemeClr val="tx1">
                    <a:lumMod val="75000"/>
                    <a:lumOff val="25000"/>
                  </a:schemeClr>
                </a:solidFill>
              </a:rPr>
              <a:t>cases – United States, 2001-2016</a:t>
            </a:r>
            <a:endParaRPr lang="en-US" sz="1600" b="0" dirty="0">
              <a:solidFill>
                <a:schemeClr val="tx1">
                  <a:lumMod val="75000"/>
                  <a:lumOff val="25000"/>
                </a:schemeClr>
              </a:solidFill>
            </a:endParaRPr>
          </a:p>
        </c:rich>
      </c:tx>
      <c:layout>
        <c:manualLayout>
          <c:xMode val="edge"/>
          <c:yMode val="edge"/>
          <c:x val="0.13171816022997127"/>
          <c:y val="8.4636039742641399E-3"/>
        </c:manualLayout>
      </c:layout>
      <c:overlay val="0"/>
    </c:title>
    <c:autoTitleDeleted val="0"/>
    <c:plotArea>
      <c:layout>
        <c:manualLayout>
          <c:layoutTarget val="inner"/>
          <c:xMode val="edge"/>
          <c:yMode val="edge"/>
          <c:x val="0.12681502312210974"/>
          <c:y val="9.9637465054363578E-2"/>
          <c:w val="0.83247231596050497"/>
          <c:h val="0.70410610584914346"/>
        </c:manualLayout>
      </c:layout>
      <c:lineChart>
        <c:grouping val="standard"/>
        <c:varyColors val="0"/>
        <c:ser>
          <c:idx val="0"/>
          <c:order val="0"/>
          <c:tx>
            <c:strRef>
              <c:f>Sheet1!$B$1</c:f>
              <c:strCache>
                <c:ptCount val="1"/>
                <c:pt idx="0">
                  <c:v>ReportedNumber</c:v>
                </c:pt>
              </c:strCache>
            </c:strRef>
          </c:tx>
          <c:spPr>
            <a:ln>
              <a:solidFill>
                <a:srgbClr val="0096D6"/>
              </a:solidFill>
            </a:ln>
          </c:spPr>
          <c:marker>
            <c:spPr>
              <a:solidFill>
                <a:srgbClr val="0096D6"/>
              </a:solidFill>
              <a:ln>
                <a:solidFill>
                  <a:srgbClr val="0096D6"/>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Sheet1!$B$2:$B$17</c:f>
              <c:numCache>
                <c:formatCode>General</c:formatCode>
                <c:ptCount val="16"/>
                <c:pt idx="0">
                  <c:v>1640</c:v>
                </c:pt>
                <c:pt idx="1">
                  <c:v>1223</c:v>
                </c:pt>
                <c:pt idx="2">
                  <c:v>891</c:v>
                </c:pt>
                <c:pt idx="3">
                  <c:v>758</c:v>
                </c:pt>
                <c:pt idx="4">
                  <c:v>694</c:v>
                </c:pt>
                <c:pt idx="5">
                  <c:v>802</c:v>
                </c:pt>
                <c:pt idx="6">
                  <c:v>849</c:v>
                </c:pt>
                <c:pt idx="7">
                  <c:v>877</c:v>
                </c:pt>
                <c:pt idx="8">
                  <c:v>781</c:v>
                </c:pt>
                <c:pt idx="9">
                  <c:v>850</c:v>
                </c:pt>
                <c:pt idx="10">
                  <c:v>1232</c:v>
                </c:pt>
                <c:pt idx="11">
                  <c:v>1778</c:v>
                </c:pt>
                <c:pt idx="12">
                  <c:v>2138</c:v>
                </c:pt>
                <c:pt idx="13">
                  <c:v>2194</c:v>
                </c:pt>
                <c:pt idx="14">
                  <c:v>2436</c:v>
                </c:pt>
                <c:pt idx="15">
                  <c:v>2967</c:v>
                </c:pt>
              </c:numCache>
            </c:numRef>
          </c:val>
          <c:smooth val="0"/>
          <c:extLst>
            <c:ext xmlns:c16="http://schemas.microsoft.com/office/drawing/2014/chart" uri="{C3380CC4-5D6E-409C-BE32-E72D297353CC}">
              <c16:uniqueId val="{00000000-F151-4F6B-A455-63CBB3EB3B38}"/>
            </c:ext>
          </c:extLst>
        </c:ser>
        <c:dLbls>
          <c:showLegendKey val="0"/>
          <c:showVal val="0"/>
          <c:showCatName val="0"/>
          <c:showSerName val="0"/>
          <c:showPercent val="0"/>
          <c:showBubbleSize val="0"/>
        </c:dLbls>
        <c:marker val="1"/>
        <c:smooth val="0"/>
        <c:axId val="95559168"/>
        <c:axId val="131641856"/>
      </c:lineChart>
      <c:catAx>
        <c:axId val="95559168"/>
        <c:scaling>
          <c:orientation val="minMax"/>
        </c:scaling>
        <c:delete val="0"/>
        <c:axPos val="b"/>
        <c:title>
          <c:tx>
            <c:rich>
              <a:bodyPr/>
              <a:lstStyle/>
              <a:p>
                <a:pPr>
                  <a:defRPr sz="1600" b="0">
                    <a:solidFill>
                      <a:schemeClr val="bg1"/>
                    </a:solidFill>
                  </a:defRPr>
                </a:pPr>
                <a:r>
                  <a:rPr lang="en-US" sz="1600" b="0" dirty="0">
                    <a:solidFill>
                      <a:schemeClr val="bg1"/>
                    </a:solidFill>
                  </a:rPr>
                  <a:t>Year</a:t>
                </a:r>
              </a:p>
            </c:rich>
          </c:tx>
          <c:layout>
            <c:manualLayout>
              <c:xMode val="edge"/>
              <c:yMode val="edge"/>
              <c:x val="0.47712644204358184"/>
              <c:y val="0.90309248554913302"/>
            </c:manualLayout>
          </c:layout>
          <c:overlay val="0"/>
        </c:title>
        <c:numFmt formatCode="General" sourceLinked="1"/>
        <c:majorTickMark val="out"/>
        <c:minorTickMark val="none"/>
        <c:tickLblPos val="nextTo"/>
        <c:txPr>
          <a:bodyPr rot="-1860000"/>
          <a:lstStyle/>
          <a:p>
            <a:pPr>
              <a:defRPr sz="1400">
                <a:solidFill>
                  <a:schemeClr val="tx1">
                    <a:lumMod val="75000"/>
                    <a:lumOff val="25000"/>
                  </a:schemeClr>
                </a:solidFill>
              </a:defRPr>
            </a:pPr>
            <a:endParaRPr lang="en-US"/>
          </a:p>
        </c:txPr>
        <c:crossAx val="131641856"/>
        <c:crosses val="autoZero"/>
        <c:auto val="1"/>
        <c:lblAlgn val="ctr"/>
        <c:lblOffset val="100"/>
        <c:tickLblSkip val="1"/>
        <c:noMultiLvlLbl val="0"/>
      </c:catAx>
      <c:valAx>
        <c:axId val="131641856"/>
        <c:scaling>
          <c:orientation val="minMax"/>
        </c:scaling>
        <c:delete val="0"/>
        <c:axPos val="l"/>
        <c:title>
          <c:tx>
            <c:rich>
              <a:bodyPr rot="-5400000" vert="horz"/>
              <a:lstStyle/>
              <a:p>
                <a:pPr>
                  <a:defRPr sz="1600" b="0" baseline="0">
                    <a:solidFill>
                      <a:schemeClr val="tx1">
                        <a:lumMod val="75000"/>
                        <a:lumOff val="25000"/>
                      </a:schemeClr>
                    </a:solidFill>
                  </a:defRPr>
                </a:pPr>
                <a:r>
                  <a:rPr lang="en-US" sz="1600" b="0" baseline="0" dirty="0">
                    <a:solidFill>
                      <a:schemeClr val="tx1">
                        <a:lumMod val="75000"/>
                        <a:lumOff val="25000"/>
                      </a:schemeClr>
                    </a:solidFill>
                  </a:rPr>
                  <a:t>Number of cases</a:t>
                </a:r>
              </a:p>
            </c:rich>
          </c:tx>
          <c:layout>
            <c:manualLayout>
              <c:xMode val="edge"/>
              <c:yMode val="edge"/>
              <c:x val="9.6899224806201549E-3"/>
              <c:y val="0.21614514587410677"/>
            </c:manualLayout>
          </c:layout>
          <c:overlay val="0"/>
        </c:title>
        <c:numFmt formatCode="#,##0" sourceLinked="0"/>
        <c:majorTickMark val="out"/>
        <c:minorTickMark val="out"/>
        <c:tickLblPos val="nextTo"/>
        <c:spPr>
          <a:ln>
            <a:solidFill>
              <a:srgbClr val="FFC000"/>
            </a:solidFill>
          </a:ln>
        </c:spPr>
        <c:txPr>
          <a:bodyPr/>
          <a:lstStyle/>
          <a:p>
            <a:pPr>
              <a:defRPr sz="1400">
                <a:solidFill>
                  <a:schemeClr val="tx1">
                    <a:lumMod val="75000"/>
                    <a:lumOff val="25000"/>
                  </a:schemeClr>
                </a:solidFill>
              </a:defRPr>
            </a:pPr>
            <a:endParaRPr lang="en-US"/>
          </a:p>
        </c:txPr>
        <c:crossAx val="95559168"/>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0" dirty="0"/>
              <a:t>Annual rates of new</a:t>
            </a:r>
            <a:r>
              <a:rPr lang="en-US" sz="1600" b="0" baseline="0" dirty="0"/>
              <a:t> liver and intrahepatic bile duct cancers and deaths – United States, 1999-2014</a:t>
            </a:r>
            <a:endParaRPr lang="en-US" sz="1600" b="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New cancers</c:v>
                </c:pt>
              </c:strCache>
            </c:strRef>
          </c:tx>
          <c:spPr>
            <a:ln w="28575" cap="rnd">
              <a:solidFill>
                <a:srgbClr val="0096D6"/>
              </a:solidFill>
              <a:round/>
            </a:ln>
            <a:effectLst/>
          </c:spPr>
          <c:marker>
            <c:symbol val="circle"/>
            <c:size val="5"/>
            <c:spPr>
              <a:solidFill>
                <a:srgbClr val="0096D6"/>
              </a:solidFill>
              <a:ln w="9525">
                <a:solidFill>
                  <a:srgbClr val="0096D6"/>
                </a:solidFill>
              </a:ln>
              <a:effectLst/>
            </c:spPr>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Sheet1!$B$2:$B$17</c:f>
              <c:numCache>
                <c:formatCode>General</c:formatCode>
                <c:ptCount val="16"/>
                <c:pt idx="0">
                  <c:v>4.9000000000000004</c:v>
                </c:pt>
                <c:pt idx="1">
                  <c:v>5.0999999999999996</c:v>
                </c:pt>
                <c:pt idx="2">
                  <c:v>5</c:v>
                </c:pt>
                <c:pt idx="3">
                  <c:v>5.3</c:v>
                </c:pt>
                <c:pt idx="4">
                  <c:v>5.5</c:v>
                </c:pt>
                <c:pt idx="5">
                  <c:v>5.8</c:v>
                </c:pt>
                <c:pt idx="6">
                  <c:v>6</c:v>
                </c:pt>
                <c:pt idx="7">
                  <c:v>6.3</c:v>
                </c:pt>
                <c:pt idx="8">
                  <c:v>6.7</c:v>
                </c:pt>
                <c:pt idx="9">
                  <c:v>6.9</c:v>
                </c:pt>
                <c:pt idx="10">
                  <c:v>7.3</c:v>
                </c:pt>
                <c:pt idx="11">
                  <c:v>7.4</c:v>
                </c:pt>
                <c:pt idx="12">
                  <c:v>7.6</c:v>
                </c:pt>
                <c:pt idx="13">
                  <c:v>7.9</c:v>
                </c:pt>
                <c:pt idx="14">
                  <c:v>8</c:v>
                </c:pt>
                <c:pt idx="15">
                  <c:v>8.1</c:v>
                </c:pt>
              </c:numCache>
            </c:numRef>
          </c:val>
          <c:smooth val="0"/>
          <c:extLst>
            <c:ext xmlns:c16="http://schemas.microsoft.com/office/drawing/2014/chart" uri="{C3380CC4-5D6E-409C-BE32-E72D297353CC}">
              <c16:uniqueId val="{00000000-58E8-4FB0-8D0F-7940A3136C61}"/>
            </c:ext>
          </c:extLst>
        </c:ser>
        <c:ser>
          <c:idx val="1"/>
          <c:order val="1"/>
          <c:tx>
            <c:strRef>
              <c:f>Sheet1!$C$1</c:f>
              <c:strCache>
                <c:ptCount val="1"/>
                <c:pt idx="0">
                  <c:v>Cancer deaths</c:v>
                </c:pt>
              </c:strCache>
            </c:strRef>
          </c:tx>
          <c:spPr>
            <a:ln w="28575" cap="rnd">
              <a:solidFill>
                <a:srgbClr val="004065"/>
              </a:solidFill>
              <a:round/>
            </a:ln>
            <a:effectLst/>
          </c:spPr>
          <c:marker>
            <c:symbol val="circle"/>
            <c:size val="5"/>
            <c:spPr>
              <a:solidFill>
                <a:srgbClr val="004065"/>
              </a:solidFill>
              <a:ln w="9525">
                <a:solidFill>
                  <a:srgbClr val="004065"/>
                </a:solidFill>
              </a:ln>
              <a:effectLst/>
            </c:spPr>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Sheet1!$C$2:$C$17</c:f>
              <c:numCache>
                <c:formatCode>General</c:formatCode>
                <c:ptCount val="16"/>
                <c:pt idx="0">
                  <c:v>4.5</c:v>
                </c:pt>
                <c:pt idx="1">
                  <c:v>4.5999999999999996</c:v>
                </c:pt>
                <c:pt idx="2">
                  <c:v>4.7</c:v>
                </c:pt>
                <c:pt idx="3">
                  <c:v>4.9000000000000004</c:v>
                </c:pt>
                <c:pt idx="4">
                  <c:v>5</c:v>
                </c:pt>
                <c:pt idx="5">
                  <c:v>5.0999999999999996</c:v>
                </c:pt>
                <c:pt idx="6">
                  <c:v>5.3</c:v>
                </c:pt>
                <c:pt idx="7">
                  <c:v>5.3</c:v>
                </c:pt>
                <c:pt idx="8">
                  <c:v>5.4</c:v>
                </c:pt>
                <c:pt idx="9">
                  <c:v>5.6</c:v>
                </c:pt>
                <c:pt idx="10">
                  <c:v>5.8</c:v>
                </c:pt>
                <c:pt idx="11">
                  <c:v>5.9</c:v>
                </c:pt>
                <c:pt idx="12">
                  <c:v>6.1</c:v>
                </c:pt>
                <c:pt idx="13">
                  <c:v>6.3</c:v>
                </c:pt>
                <c:pt idx="14">
                  <c:v>6.5</c:v>
                </c:pt>
                <c:pt idx="15">
                  <c:v>6.5</c:v>
                </c:pt>
              </c:numCache>
            </c:numRef>
          </c:val>
          <c:smooth val="0"/>
          <c:extLst>
            <c:ext xmlns:c16="http://schemas.microsoft.com/office/drawing/2014/chart" uri="{C3380CC4-5D6E-409C-BE32-E72D297353CC}">
              <c16:uniqueId val="{00000001-58E8-4FB0-8D0F-7940A3136C61}"/>
            </c:ext>
          </c:extLst>
        </c:ser>
        <c:dLbls>
          <c:showLegendKey val="0"/>
          <c:showVal val="0"/>
          <c:showCatName val="0"/>
          <c:showSerName val="0"/>
          <c:showPercent val="0"/>
          <c:showBubbleSize val="0"/>
        </c:dLbls>
        <c:marker val="1"/>
        <c:smooth val="0"/>
        <c:axId val="132417536"/>
        <c:axId val="131644160"/>
      </c:lineChart>
      <c:catAx>
        <c:axId val="13241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644160"/>
        <c:crosses val="autoZero"/>
        <c:auto val="1"/>
        <c:lblAlgn val="ctr"/>
        <c:lblOffset val="100"/>
        <c:noMultiLvlLbl val="0"/>
      </c:catAx>
      <c:valAx>
        <c:axId val="13164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Annual rates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41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HBV</a:t>
            </a:r>
            <a:r>
              <a:rPr lang="en-US" sz="1800" baseline="0" dirty="0"/>
              <a:t> immunization rates among children in the United States</a:t>
            </a:r>
            <a:endParaRPr lang="en-US" sz="1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Rates</c:v>
                </c:pt>
              </c:strCache>
            </c:strRef>
          </c:tx>
          <c:spPr>
            <a:solidFill>
              <a:schemeClr val="tx2">
                <a:lumMod val="50000"/>
                <a:lumOff val="50000"/>
              </a:schemeClr>
            </a:solidFill>
            <a:ln>
              <a:solidFill>
                <a:schemeClr val="bg2"/>
              </a:solidFill>
            </a:ln>
          </c:spPr>
          <c:dPt>
            <c:idx val="0"/>
            <c:bubble3D val="0"/>
            <c:spPr>
              <a:solidFill>
                <a:schemeClr val="bg1">
                  <a:lumMod val="75000"/>
                </a:schemeClr>
              </a:solidFill>
              <a:ln w="19050">
                <a:solidFill>
                  <a:schemeClr val="bg1">
                    <a:lumMod val="75000"/>
                  </a:schemeClr>
                </a:solidFill>
              </a:ln>
              <a:effectLst/>
            </c:spPr>
            <c:extLst>
              <c:ext xmlns:c16="http://schemas.microsoft.com/office/drawing/2014/chart" uri="{C3380CC4-5D6E-409C-BE32-E72D297353CC}">
                <c16:uniqueId val="{00000002-D881-471C-88BD-E802F96FADCD}"/>
              </c:ext>
            </c:extLst>
          </c:dPt>
          <c:dPt>
            <c:idx val="1"/>
            <c:bubble3D val="0"/>
            <c:spPr>
              <a:solidFill>
                <a:srgbClr val="0096D6"/>
              </a:solidFill>
              <a:ln w="19050">
                <a:solidFill>
                  <a:srgbClr val="0096D6"/>
                </a:solidFill>
              </a:ln>
              <a:effectLst/>
            </c:spPr>
            <c:extLst>
              <c:ext xmlns:c16="http://schemas.microsoft.com/office/drawing/2014/chart" uri="{C3380CC4-5D6E-409C-BE32-E72D297353CC}">
                <c16:uniqueId val="{00000001-D881-471C-88BD-E802F96FADCD}"/>
              </c:ext>
            </c:extLst>
          </c:dPt>
          <c:dLbls>
            <c:dLbl>
              <c:idx val="0"/>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881-471C-88BD-E802F96FADCD}"/>
                </c:ext>
              </c:extLst>
            </c:dLbl>
            <c:dLbl>
              <c:idx val="1"/>
              <c:tx>
                <c:rich>
                  <a:bodyPr/>
                  <a:lstStyle/>
                  <a:p>
                    <a:fld id="{C16FC58C-4EC5-4044-80B0-2FACEC2323D7}" type="PERCENTAGE">
                      <a:rPr lang="en-US" baseline="0" smtClean="0"/>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81-471C-88BD-E802F96FAD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Children Immunized</c:v>
                </c:pt>
                <c:pt idx="1">
                  <c:v>Childen not immunized</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0-D881-471C-88BD-E802F96FADC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HBV</a:t>
            </a:r>
            <a:r>
              <a:rPr lang="en-US" sz="1800" baseline="0" dirty="0"/>
              <a:t> immunization rates among adults in the United States</a:t>
            </a:r>
            <a:endParaRPr lang="en-US" sz="1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Rates</c:v>
                </c:pt>
              </c:strCache>
            </c:strRef>
          </c:tx>
          <c:spPr>
            <a:solidFill>
              <a:schemeClr val="tx2">
                <a:lumMod val="50000"/>
                <a:lumOff val="50000"/>
              </a:schemeClr>
            </a:solidFill>
            <a:ln>
              <a:solidFill>
                <a:schemeClr val="bg2"/>
              </a:solidFill>
            </a:ln>
          </c:spPr>
          <c:dPt>
            <c:idx val="0"/>
            <c:bubble3D val="0"/>
            <c:spPr>
              <a:solidFill>
                <a:schemeClr val="bg1">
                  <a:lumMod val="75000"/>
                </a:schemeClr>
              </a:solidFill>
              <a:ln w="19050">
                <a:solidFill>
                  <a:schemeClr val="bg1">
                    <a:lumMod val="75000"/>
                  </a:schemeClr>
                </a:solidFill>
              </a:ln>
              <a:effectLst/>
            </c:spPr>
            <c:extLst>
              <c:ext xmlns:c16="http://schemas.microsoft.com/office/drawing/2014/chart" uri="{C3380CC4-5D6E-409C-BE32-E72D297353CC}">
                <c16:uniqueId val="{00000001-1A9D-4A07-AC7B-8054E6E5119C}"/>
              </c:ext>
            </c:extLst>
          </c:dPt>
          <c:dPt>
            <c:idx val="1"/>
            <c:bubble3D val="0"/>
            <c:spPr>
              <a:solidFill>
                <a:srgbClr val="0096D6"/>
              </a:solidFill>
              <a:ln w="19050">
                <a:solidFill>
                  <a:srgbClr val="0096D6"/>
                </a:solidFill>
              </a:ln>
              <a:effectLst/>
            </c:spPr>
            <c:extLst>
              <c:ext xmlns:c16="http://schemas.microsoft.com/office/drawing/2014/chart" uri="{C3380CC4-5D6E-409C-BE32-E72D297353CC}">
                <c16:uniqueId val="{00000003-1A9D-4A07-AC7B-8054E6E5119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Adults Immunized</c:v>
                </c:pt>
                <c:pt idx="1">
                  <c:v>Adults not immunized</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A9D-4A07-AC7B-8054E6E5119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7-18T15:29:53.853" idx="10">
    <p:pos x="3091" y="2612"/>
    <p:text>Be sure to include the speaker name, title and date on this slide.</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18-05-10T14:52:20.165" idx="13">
    <p:pos x="10" y="10"/>
    <p:text>You can also present state data if available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4" dt="2018-05-15T13:40:01.686" idx="7">
    <p:pos x="10" y="10"/>
    <p:text>This presentation is based on this 2-page document. Feel free to print and distribute. You can use it to education clinicians, policy makers and other community stakeholders.</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4" dt="2018-05-15T13:39:20.246" idx="6">
    <p:pos x="5508" y="730"/>
    <p:text>This slide has an animation on the screen shot. Click once to show the bottom half of the 1-page profile</p:text>
    <p:extLst>
      <p:ext uri="{C676402C-5697-4E1C-873F-D02D1690AC5C}">
        <p15:threadingInfo xmlns:p15="http://schemas.microsoft.com/office/powerpoint/2012/main" timeZoneBias="240"/>
      </p:ext>
    </p:extLst>
  </p:cm>
  <p:cm authorId="4" dt="2018-05-15T13:41:27.734" idx="8">
    <p:pos x="5508" y="826"/>
    <p:text>There is a national profile available without state data (http://bit.ly/ViralHepFlyerGen2018) and a profile for each US state (https://smhs.gwu.edu/cancercontroltap/resources/viral-hepatitis-and-liver-cancer-prevention-profiles). Feel free to print and distribute. You can use it to education clinicians, policy makers and other community stakeholders.</p:text>
    <p:extLst mod="1">
      <p:ext uri="{C676402C-5697-4E1C-873F-D02D1690AC5C}">
        <p15:threadingInfo xmlns:p15="http://schemas.microsoft.com/office/powerpoint/2012/main" timeZoneBias="240">
          <p15:parentCm authorId="4" idx="6"/>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7-08-07T15:49:52.004" idx="18">
    <p:pos x="3684" y="944"/>
    <p:text>Be sure to include your name and contact information on this slide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7-10T11:30:28.323" idx="3">
    <p:pos x="3086" y="293"/>
    <p:text>We ask that you do not change the logo and branding on this slide, which acknowledges GW Cancer Center and support from CDC. When you do present the slides to others, please let us know by emailing cancercontrol@gwu.edu to support our reporting efforts.</p:text>
    <p:extLst mod="1">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7-10T11:54:39.109" idx="4">
    <p:pos x="3129" y="2793"/>
    <p:text>This image of "numerous hepatitis virions," including Hepatitis A, B, C, D and E, is from the Public Health Image Library, which states that "this image is in the public domain and thus free of any copyright restrictions." However, the content providers are credited as a courtesy.</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7-10T14:46:49.322" idx="8">
    <p:pos x="4416" y="284"/>
    <p:text>You may add state or local statistics on HBV data, if available. For state-level data, you can use GW Cancer Center's state liver cancer fact sheet or CDC's state-level surveillance data: https://www.cdc.gov/hepatitis/statistics/2015surveillance/index.htm</p:text>
    <p:extLst mod="1">
      <p:ext uri="{C676402C-5697-4E1C-873F-D02D1690AC5C}">
        <p15:threadingInfo xmlns:p15="http://schemas.microsoft.com/office/powerpoint/2012/main" timeZoneBias="240"/>
      </p:ext>
    </p:extLst>
  </p:cm>
  <p:cm authorId="1" dt="2017-08-03T10:56:39.426" idx="11">
    <p:pos x="4580" y="1830"/>
    <p:text>You may read additional data by hovering over the points with your mouse.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7-10T14:46:49.322" idx="8">
    <p:pos x="4697" y="306"/>
    <p:text>You may add state or local statistics on HCV data, if available. For state-level data, you can use GW Cancer Center's state liver cancer fact sheet: https://smhs.gwu.edu/cancercontroltap/resources/viral-hepatitis-and-liver-cancer-prevention-profiles or CDC's state-level surveillance data: https://www.cdc.gov/hepatitis/statistics/2016surveillance/index.htm</p:text>
    <p:extLst mod="1">
      <p:ext uri="{C676402C-5697-4E1C-873F-D02D1690AC5C}">
        <p15:threadingInfo xmlns:p15="http://schemas.microsoft.com/office/powerpoint/2012/main" timeZoneBias="240"/>
      </p:ext>
    </p:extLst>
  </p:cm>
  <p:cm authorId="1" dt="2017-08-03T10:57:17.654" idx="12">
    <p:pos x="4503" y="1669"/>
    <p:text>You may read additional data by hovering over the points with your mouse.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07-14T11:18:06.140" idx="9">
    <p:pos x="5033" y="1050"/>
    <p:text>You may add state or local statistics on liver cancer incidence and mortality rates. For state-level data, you can use GW Cancer Center's state liver cancer fact sheet: https://smhs.gwu.edu/cancercontroltap/resources/viral-hepatitis-and-liver-cancer-prevention-profiles or CDC's state-level surveillance data: https://nccd.cdc.gov/USCSDataViz/rdPage.aspx</p:text>
    <p:extLst mod="1">
      <p:ext uri="{C676402C-5697-4E1C-873F-D02D1690AC5C}">
        <p15:threadingInfo xmlns:p15="http://schemas.microsoft.com/office/powerpoint/2012/main" timeZoneBias="240"/>
      </p:ext>
    </p:extLst>
  </p:cm>
  <p:cm authorId="1" dt="2017-08-03T10:57:29.846" idx="13">
    <p:pos x="3965" y="1485"/>
    <p:text>You may read additional data by hovering over the points with your mouse.</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08-03T11:19:51.326" idx="14">
    <p:pos x="5148" y="448"/>
    <p:text>If you have technological capability and time, you could also show CDC's 60 second  "Facing the Facts about Hepatitis C" public service announcement: https://www.youtube.com/watch?v=_uNBFSD0hm0&amp;feature=youtu.be</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08-09T11:12:52.602" idx="21">
    <p:pos x="10" y="10"/>
    <p:text>These are examples of goals, objectives and activities related to viral hepatitis in the Texas Cancer Plan. Be sure to replace the contents of this slide with excerpts from your own cancer plan. Don't worry if there are no viral hepatitis or liver cancer-related objectives in your cancer plan. Simply acknolwedge that this is the case, and ask your trainees to consider prioritizing viral hepatitis elimination as a way to reduce the burden of liver cancer in your state, tribe or territory.</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08-07T15:41:58.748" idx="15">
    <p:pos x="2827" y="46"/>
    <p:text>This worksheet is available to download and print or share electronically with your audience: bit.ly/ViralHepWorksheet2018</p:text>
    <p:extLst mod="1">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624C1C-4C93-44A6-93EB-263DB11044F0}" type="doc">
      <dgm:prSet loTypeId="urn:microsoft.com/office/officeart/2005/8/layout/bList2" loCatId="picture" qsTypeId="urn:microsoft.com/office/officeart/2005/8/quickstyle/simple1" qsCatId="simple" csTypeId="urn:microsoft.com/office/officeart/2005/8/colors/accent1_2" csCatId="accent1" phldr="1"/>
      <dgm:spPr/>
      <dgm:t>
        <a:bodyPr/>
        <a:lstStyle/>
        <a:p>
          <a:endParaRPr lang="en-US"/>
        </a:p>
      </dgm:t>
    </dgm:pt>
    <dgm:pt modelId="{22FB31B8-4767-42D4-9A50-8DE0320CCA0B}">
      <dgm:prSet phldrT="[Text]" custT="1"/>
      <dgm:spPr>
        <a:noFill/>
        <a:ln>
          <a:solidFill>
            <a:srgbClr val="004065"/>
          </a:solidFill>
        </a:ln>
      </dgm:spPr>
      <dgm:t>
        <a:bodyPr/>
        <a:lstStyle/>
        <a:p>
          <a:r>
            <a:rPr lang="en-US" sz="2100" dirty="0"/>
            <a:t>“…primarily spread when blood, semen or certain other body fluids from a person infected with Hepatitis B virus… enters the body of someone who is not infected” </a:t>
          </a:r>
          <a:r>
            <a:rPr lang="en-US" sz="1400" dirty="0"/>
            <a:t>(CDC, 2016c)</a:t>
          </a:r>
        </a:p>
      </dgm:t>
    </dgm:pt>
    <dgm:pt modelId="{2CFF7217-3645-492E-8208-2796FE28A7BD}" type="parTrans" cxnId="{6D01D400-AD99-42BD-8AD3-F9A293334CD9}">
      <dgm:prSet/>
      <dgm:spPr/>
      <dgm:t>
        <a:bodyPr/>
        <a:lstStyle/>
        <a:p>
          <a:endParaRPr lang="en-US"/>
        </a:p>
      </dgm:t>
    </dgm:pt>
    <dgm:pt modelId="{B6FC3AB1-1DFF-4B12-B63D-B1FBBBA9BB9D}" type="sibTrans" cxnId="{6D01D400-AD99-42BD-8AD3-F9A293334CD9}">
      <dgm:prSet/>
      <dgm:spPr/>
      <dgm:t>
        <a:bodyPr/>
        <a:lstStyle/>
        <a:p>
          <a:endParaRPr lang="en-US"/>
        </a:p>
      </dgm:t>
    </dgm:pt>
    <dgm:pt modelId="{7BB0D5A0-1D9E-446E-9CB4-374195921430}">
      <dgm:prSet phldrT="[Text]" custT="1"/>
      <dgm:spPr>
        <a:solidFill>
          <a:srgbClr val="004065"/>
        </a:solidFill>
        <a:ln>
          <a:solidFill>
            <a:srgbClr val="004065"/>
          </a:solidFill>
        </a:ln>
      </dgm:spPr>
      <dgm:t>
        <a:bodyPr/>
        <a:lstStyle/>
        <a:p>
          <a:endParaRPr lang="en-US" sz="2800" dirty="0"/>
        </a:p>
      </dgm:t>
    </dgm:pt>
    <dgm:pt modelId="{F8CBA53B-5033-43BB-B575-85A8D8FB7AE6}" type="parTrans" cxnId="{EDB2FC56-9E83-4359-AC7C-839BF08A448F}">
      <dgm:prSet/>
      <dgm:spPr/>
      <dgm:t>
        <a:bodyPr/>
        <a:lstStyle/>
        <a:p>
          <a:endParaRPr lang="en-US"/>
        </a:p>
      </dgm:t>
    </dgm:pt>
    <dgm:pt modelId="{8035A118-F5B0-408F-B2D3-BB39B8BA5BC0}" type="sibTrans" cxnId="{EDB2FC56-9E83-4359-AC7C-839BF08A448F}">
      <dgm:prSet/>
      <dgm:spPr/>
      <dgm:t>
        <a:bodyPr/>
        <a:lstStyle/>
        <a:p>
          <a:endParaRPr lang="en-US"/>
        </a:p>
      </dgm:t>
    </dgm:pt>
    <dgm:pt modelId="{48FAA31C-0D4F-4A12-8E12-DC50ED3737C4}">
      <dgm:prSet phldrT="[Text]" custT="1"/>
      <dgm:spPr>
        <a:noFill/>
        <a:ln>
          <a:solidFill>
            <a:srgbClr val="004065"/>
          </a:solidFill>
        </a:ln>
      </dgm:spPr>
      <dgm:t>
        <a:bodyPr/>
        <a:lstStyle/>
        <a:p>
          <a:r>
            <a:rPr lang="en-US" sz="2100" dirty="0"/>
            <a:t>“…spread when blood from a person infected with Hepatitis C virus… enters the body of someone who is not infected”</a:t>
          </a:r>
          <a:r>
            <a:rPr lang="en-US" sz="1400" dirty="0"/>
            <a:t> (CDC, 2016c)</a:t>
          </a:r>
        </a:p>
      </dgm:t>
    </dgm:pt>
    <dgm:pt modelId="{BEA1D2A4-8AEC-4024-9377-52AD6A34175F}" type="parTrans" cxnId="{6957EE15-8FA8-4657-A50A-559F76BD4D2A}">
      <dgm:prSet/>
      <dgm:spPr/>
      <dgm:t>
        <a:bodyPr/>
        <a:lstStyle/>
        <a:p>
          <a:endParaRPr lang="en-US"/>
        </a:p>
      </dgm:t>
    </dgm:pt>
    <dgm:pt modelId="{9CD167AC-985F-4865-B693-836A20B6B0BA}" type="sibTrans" cxnId="{6957EE15-8FA8-4657-A50A-559F76BD4D2A}">
      <dgm:prSet/>
      <dgm:spPr/>
      <dgm:t>
        <a:bodyPr/>
        <a:lstStyle/>
        <a:p>
          <a:endParaRPr lang="en-US"/>
        </a:p>
      </dgm:t>
    </dgm:pt>
    <dgm:pt modelId="{BA9514F4-D198-4FD4-833C-DE9555838735}">
      <dgm:prSet phldrT="[Text]" custT="1"/>
      <dgm:spPr>
        <a:solidFill>
          <a:srgbClr val="004065"/>
        </a:solidFill>
        <a:ln>
          <a:solidFill>
            <a:srgbClr val="004065"/>
          </a:solidFill>
        </a:ln>
      </dgm:spPr>
      <dgm:t>
        <a:bodyPr/>
        <a:lstStyle/>
        <a:p>
          <a:endParaRPr lang="en-US" sz="2800" dirty="0"/>
        </a:p>
      </dgm:t>
    </dgm:pt>
    <dgm:pt modelId="{F90D39D2-A369-40F3-844E-E3FFD41756A0}" type="sibTrans" cxnId="{B24A7180-4F17-44E2-8E71-962BC98B1FA8}">
      <dgm:prSet/>
      <dgm:spPr/>
      <dgm:t>
        <a:bodyPr/>
        <a:lstStyle/>
        <a:p>
          <a:endParaRPr lang="en-US"/>
        </a:p>
      </dgm:t>
    </dgm:pt>
    <dgm:pt modelId="{1E557C7E-F309-4A91-922F-BBD27F2C53AB}" type="parTrans" cxnId="{B24A7180-4F17-44E2-8E71-962BC98B1FA8}">
      <dgm:prSet/>
      <dgm:spPr/>
      <dgm:t>
        <a:bodyPr/>
        <a:lstStyle/>
        <a:p>
          <a:endParaRPr lang="en-US"/>
        </a:p>
      </dgm:t>
    </dgm:pt>
    <dgm:pt modelId="{F48E4243-AA0C-450C-A991-1CF364819B8D}" type="pres">
      <dgm:prSet presAssocID="{1C624C1C-4C93-44A6-93EB-263DB11044F0}" presName="diagram" presStyleCnt="0">
        <dgm:presLayoutVars>
          <dgm:dir/>
          <dgm:animLvl val="lvl"/>
          <dgm:resizeHandles val="exact"/>
        </dgm:presLayoutVars>
      </dgm:prSet>
      <dgm:spPr/>
    </dgm:pt>
    <dgm:pt modelId="{25ED27C0-12D7-459F-8E24-0B4D014129F5}" type="pres">
      <dgm:prSet presAssocID="{BA9514F4-D198-4FD4-833C-DE9555838735}" presName="compNode" presStyleCnt="0"/>
      <dgm:spPr/>
    </dgm:pt>
    <dgm:pt modelId="{A2271BA4-0EB9-46F6-9A68-D0B798A869C7}" type="pres">
      <dgm:prSet presAssocID="{BA9514F4-D198-4FD4-833C-DE9555838735}" presName="childRect" presStyleLbl="bgAcc1" presStyleIdx="0" presStyleCnt="2" custScaleY="124460">
        <dgm:presLayoutVars>
          <dgm:bulletEnabled val="1"/>
        </dgm:presLayoutVars>
      </dgm:prSet>
      <dgm:spPr/>
    </dgm:pt>
    <dgm:pt modelId="{23BF2A37-5FFE-458A-BF96-F2D68CA73476}" type="pres">
      <dgm:prSet presAssocID="{BA9514F4-D198-4FD4-833C-DE9555838735}" presName="parentText" presStyleLbl="node1" presStyleIdx="0" presStyleCnt="0">
        <dgm:presLayoutVars>
          <dgm:chMax val="0"/>
          <dgm:bulletEnabled val="1"/>
        </dgm:presLayoutVars>
      </dgm:prSet>
      <dgm:spPr/>
    </dgm:pt>
    <dgm:pt modelId="{FACA203C-CB64-4EAE-8B74-5EBC38E438B7}" type="pres">
      <dgm:prSet presAssocID="{BA9514F4-D198-4FD4-833C-DE9555838735}" presName="parentRect" presStyleLbl="alignNode1" presStyleIdx="0" presStyleCnt="2" custScaleY="50475"/>
      <dgm:spPr/>
    </dgm:pt>
    <dgm:pt modelId="{5207C0E3-3BA5-400E-A553-81ECBF25E6BA}" type="pres">
      <dgm:prSet presAssocID="{BA9514F4-D198-4FD4-833C-DE9555838735}"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E2D2BF7B-0D67-4B81-A632-3DABEB0B96B6}" type="pres">
      <dgm:prSet presAssocID="{F90D39D2-A369-40F3-844E-E3FFD41756A0}" presName="sibTrans" presStyleLbl="sibTrans2D1" presStyleIdx="0" presStyleCnt="0"/>
      <dgm:spPr/>
    </dgm:pt>
    <dgm:pt modelId="{BFB75012-14C2-4ED5-A1F8-4D5B78C3577F}" type="pres">
      <dgm:prSet presAssocID="{7BB0D5A0-1D9E-446E-9CB4-374195921430}" presName="compNode" presStyleCnt="0"/>
      <dgm:spPr/>
    </dgm:pt>
    <dgm:pt modelId="{C0AA6A35-8A60-4C05-8F62-079B0AC55F72}" type="pres">
      <dgm:prSet presAssocID="{7BB0D5A0-1D9E-446E-9CB4-374195921430}" presName="childRect" presStyleLbl="bgAcc1" presStyleIdx="1" presStyleCnt="2" custScaleY="124460">
        <dgm:presLayoutVars>
          <dgm:bulletEnabled val="1"/>
        </dgm:presLayoutVars>
      </dgm:prSet>
      <dgm:spPr/>
    </dgm:pt>
    <dgm:pt modelId="{E29E35D2-6258-4DB2-9A7C-2AB77E99F27A}" type="pres">
      <dgm:prSet presAssocID="{7BB0D5A0-1D9E-446E-9CB4-374195921430}" presName="parentText" presStyleLbl="node1" presStyleIdx="0" presStyleCnt="0">
        <dgm:presLayoutVars>
          <dgm:chMax val="0"/>
          <dgm:bulletEnabled val="1"/>
        </dgm:presLayoutVars>
      </dgm:prSet>
      <dgm:spPr/>
    </dgm:pt>
    <dgm:pt modelId="{1E3D8C99-EB6F-4E1E-ADD0-9903A6BA111F}" type="pres">
      <dgm:prSet presAssocID="{7BB0D5A0-1D9E-446E-9CB4-374195921430}" presName="parentRect" presStyleLbl="alignNode1" presStyleIdx="1" presStyleCnt="2" custScaleY="50475"/>
      <dgm:spPr/>
    </dgm:pt>
    <dgm:pt modelId="{EB87EB9D-3761-432B-A2C6-582D8C1D9AD6}" type="pres">
      <dgm:prSet presAssocID="{7BB0D5A0-1D9E-446E-9CB4-37419592143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Lst>
  <dgm:cxnLst>
    <dgm:cxn modelId="{6D01D400-AD99-42BD-8AD3-F9A293334CD9}" srcId="{BA9514F4-D198-4FD4-833C-DE9555838735}" destId="{22FB31B8-4767-42D4-9A50-8DE0320CCA0B}" srcOrd="0" destOrd="0" parTransId="{2CFF7217-3645-492E-8208-2796FE28A7BD}" sibTransId="{B6FC3AB1-1DFF-4B12-B63D-B1FBBBA9BB9D}"/>
    <dgm:cxn modelId="{6957EE15-8FA8-4657-A50A-559F76BD4D2A}" srcId="{7BB0D5A0-1D9E-446E-9CB4-374195921430}" destId="{48FAA31C-0D4F-4A12-8E12-DC50ED3737C4}" srcOrd="0" destOrd="0" parTransId="{BEA1D2A4-8AEC-4024-9377-52AD6A34175F}" sibTransId="{9CD167AC-985F-4865-B693-836A20B6B0BA}"/>
    <dgm:cxn modelId="{097F1F29-3A2B-44FA-9CE5-D1597ED3722A}" type="presOf" srcId="{22FB31B8-4767-42D4-9A50-8DE0320CCA0B}" destId="{A2271BA4-0EB9-46F6-9A68-D0B798A869C7}" srcOrd="0" destOrd="0" presId="urn:microsoft.com/office/officeart/2005/8/layout/bList2"/>
    <dgm:cxn modelId="{3D72436B-DA84-40A7-9CB0-B5EE7576B084}" type="presOf" srcId="{1C624C1C-4C93-44A6-93EB-263DB11044F0}" destId="{F48E4243-AA0C-450C-A991-1CF364819B8D}" srcOrd="0" destOrd="0" presId="urn:microsoft.com/office/officeart/2005/8/layout/bList2"/>
    <dgm:cxn modelId="{EDB2FC56-9E83-4359-AC7C-839BF08A448F}" srcId="{1C624C1C-4C93-44A6-93EB-263DB11044F0}" destId="{7BB0D5A0-1D9E-446E-9CB4-374195921430}" srcOrd="1" destOrd="0" parTransId="{F8CBA53B-5033-43BB-B575-85A8D8FB7AE6}" sibTransId="{8035A118-F5B0-408F-B2D3-BB39B8BA5BC0}"/>
    <dgm:cxn modelId="{8283637D-E6F1-465F-B095-5896969B29F4}" type="presOf" srcId="{BA9514F4-D198-4FD4-833C-DE9555838735}" destId="{FACA203C-CB64-4EAE-8B74-5EBC38E438B7}" srcOrd="1" destOrd="0" presId="urn:microsoft.com/office/officeart/2005/8/layout/bList2"/>
    <dgm:cxn modelId="{B24A7180-4F17-44E2-8E71-962BC98B1FA8}" srcId="{1C624C1C-4C93-44A6-93EB-263DB11044F0}" destId="{BA9514F4-D198-4FD4-833C-DE9555838735}" srcOrd="0" destOrd="0" parTransId="{1E557C7E-F309-4A91-922F-BBD27F2C53AB}" sibTransId="{F90D39D2-A369-40F3-844E-E3FFD41756A0}"/>
    <dgm:cxn modelId="{49AA8090-CF40-4FD9-A68C-7572ADC2C50F}" type="presOf" srcId="{48FAA31C-0D4F-4A12-8E12-DC50ED3737C4}" destId="{C0AA6A35-8A60-4C05-8F62-079B0AC55F72}" srcOrd="0" destOrd="0" presId="urn:microsoft.com/office/officeart/2005/8/layout/bList2"/>
    <dgm:cxn modelId="{0009C3B1-D82C-42E2-90F7-0E2F3A62B019}" type="presOf" srcId="{7BB0D5A0-1D9E-446E-9CB4-374195921430}" destId="{1E3D8C99-EB6F-4E1E-ADD0-9903A6BA111F}" srcOrd="1" destOrd="0" presId="urn:microsoft.com/office/officeart/2005/8/layout/bList2"/>
    <dgm:cxn modelId="{B30F01C3-A5C2-4F5E-9AFC-DF988B8080DE}" type="presOf" srcId="{F90D39D2-A369-40F3-844E-E3FFD41756A0}" destId="{E2D2BF7B-0D67-4B81-A632-3DABEB0B96B6}" srcOrd="0" destOrd="0" presId="urn:microsoft.com/office/officeart/2005/8/layout/bList2"/>
    <dgm:cxn modelId="{9712B5C7-AF4B-4CCC-B7E4-76AE5F794F7C}" type="presOf" srcId="{7BB0D5A0-1D9E-446E-9CB4-374195921430}" destId="{E29E35D2-6258-4DB2-9A7C-2AB77E99F27A}" srcOrd="0" destOrd="0" presId="urn:microsoft.com/office/officeart/2005/8/layout/bList2"/>
    <dgm:cxn modelId="{36F8AEFD-CA21-4AEA-995C-4F1148F997A3}" type="presOf" srcId="{BA9514F4-D198-4FD4-833C-DE9555838735}" destId="{23BF2A37-5FFE-458A-BF96-F2D68CA73476}" srcOrd="0" destOrd="0" presId="urn:microsoft.com/office/officeart/2005/8/layout/bList2"/>
    <dgm:cxn modelId="{B76D7A0B-91FA-4F9D-BFAA-2ACEC650C864}" type="presParOf" srcId="{F48E4243-AA0C-450C-A991-1CF364819B8D}" destId="{25ED27C0-12D7-459F-8E24-0B4D014129F5}" srcOrd="0" destOrd="0" presId="urn:microsoft.com/office/officeart/2005/8/layout/bList2"/>
    <dgm:cxn modelId="{55031B5E-32A3-4361-94AF-7A6E80049FA6}" type="presParOf" srcId="{25ED27C0-12D7-459F-8E24-0B4D014129F5}" destId="{A2271BA4-0EB9-46F6-9A68-D0B798A869C7}" srcOrd="0" destOrd="0" presId="urn:microsoft.com/office/officeart/2005/8/layout/bList2"/>
    <dgm:cxn modelId="{62065295-8BC8-48ED-84D5-FB3E5A772088}" type="presParOf" srcId="{25ED27C0-12D7-459F-8E24-0B4D014129F5}" destId="{23BF2A37-5FFE-458A-BF96-F2D68CA73476}" srcOrd="1" destOrd="0" presId="urn:microsoft.com/office/officeart/2005/8/layout/bList2"/>
    <dgm:cxn modelId="{55AE76A7-7B2B-452C-8826-D229C027D610}" type="presParOf" srcId="{25ED27C0-12D7-459F-8E24-0B4D014129F5}" destId="{FACA203C-CB64-4EAE-8B74-5EBC38E438B7}" srcOrd="2" destOrd="0" presId="urn:microsoft.com/office/officeart/2005/8/layout/bList2"/>
    <dgm:cxn modelId="{D1B526DB-25EC-499E-8EFE-8C405E9595D3}" type="presParOf" srcId="{25ED27C0-12D7-459F-8E24-0B4D014129F5}" destId="{5207C0E3-3BA5-400E-A553-81ECBF25E6BA}" srcOrd="3" destOrd="0" presId="urn:microsoft.com/office/officeart/2005/8/layout/bList2"/>
    <dgm:cxn modelId="{2B20032E-980A-48AB-89A0-846F33E81CE1}" type="presParOf" srcId="{F48E4243-AA0C-450C-A991-1CF364819B8D}" destId="{E2D2BF7B-0D67-4B81-A632-3DABEB0B96B6}" srcOrd="1" destOrd="0" presId="urn:microsoft.com/office/officeart/2005/8/layout/bList2"/>
    <dgm:cxn modelId="{2EA554A4-A39E-44E3-935B-21FF735A0066}" type="presParOf" srcId="{F48E4243-AA0C-450C-A991-1CF364819B8D}" destId="{BFB75012-14C2-4ED5-A1F8-4D5B78C3577F}" srcOrd="2" destOrd="0" presId="urn:microsoft.com/office/officeart/2005/8/layout/bList2"/>
    <dgm:cxn modelId="{82FF82AF-2907-4301-922C-FE46995BF529}" type="presParOf" srcId="{BFB75012-14C2-4ED5-A1F8-4D5B78C3577F}" destId="{C0AA6A35-8A60-4C05-8F62-079B0AC55F72}" srcOrd="0" destOrd="0" presId="urn:microsoft.com/office/officeart/2005/8/layout/bList2"/>
    <dgm:cxn modelId="{5D5C35CA-3994-4B22-A988-3C7341D7C4D1}" type="presParOf" srcId="{BFB75012-14C2-4ED5-A1F8-4D5B78C3577F}" destId="{E29E35D2-6258-4DB2-9A7C-2AB77E99F27A}" srcOrd="1" destOrd="0" presId="urn:microsoft.com/office/officeart/2005/8/layout/bList2"/>
    <dgm:cxn modelId="{59EF4206-6109-4217-8556-D3E360E80D10}" type="presParOf" srcId="{BFB75012-14C2-4ED5-A1F8-4D5B78C3577F}" destId="{1E3D8C99-EB6F-4E1E-ADD0-9903A6BA111F}" srcOrd="2" destOrd="0" presId="urn:microsoft.com/office/officeart/2005/8/layout/bList2"/>
    <dgm:cxn modelId="{BB6E35DA-AC56-46D6-BF99-50D60DD414D6}" type="presParOf" srcId="{BFB75012-14C2-4ED5-A1F8-4D5B78C3577F}" destId="{EB87EB9D-3761-432B-A2C6-582D8C1D9AD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624C1C-4C93-44A6-93EB-263DB11044F0}" type="doc">
      <dgm:prSet loTypeId="urn:microsoft.com/office/officeart/2005/8/layout/bList2" loCatId="picture" qsTypeId="urn:microsoft.com/office/officeart/2005/8/quickstyle/simple1" qsCatId="simple" csTypeId="urn:microsoft.com/office/officeart/2005/8/colors/accent1_2" csCatId="accent1" phldr="1"/>
      <dgm:spPr/>
      <dgm:t>
        <a:bodyPr/>
        <a:lstStyle/>
        <a:p>
          <a:endParaRPr lang="en-US"/>
        </a:p>
      </dgm:t>
    </dgm:pt>
    <dgm:pt modelId="{BA9514F4-D198-4FD4-833C-DE9555838735}">
      <dgm:prSet phldrT="[Text]" custT="1"/>
      <dgm:spPr>
        <a:solidFill>
          <a:srgbClr val="004065"/>
        </a:solidFill>
        <a:ln>
          <a:solidFill>
            <a:srgbClr val="004065"/>
          </a:solidFill>
        </a:ln>
      </dgm:spPr>
      <dgm:t>
        <a:bodyPr/>
        <a:lstStyle/>
        <a:p>
          <a:endParaRPr lang="en-US" sz="2800" dirty="0"/>
        </a:p>
      </dgm:t>
    </dgm:pt>
    <dgm:pt modelId="{1E557C7E-F309-4A91-922F-BBD27F2C53AB}" type="parTrans" cxnId="{B24A7180-4F17-44E2-8E71-962BC98B1FA8}">
      <dgm:prSet/>
      <dgm:spPr/>
      <dgm:t>
        <a:bodyPr/>
        <a:lstStyle/>
        <a:p>
          <a:endParaRPr lang="en-US"/>
        </a:p>
      </dgm:t>
    </dgm:pt>
    <dgm:pt modelId="{F90D39D2-A369-40F3-844E-E3FFD41756A0}" type="sibTrans" cxnId="{B24A7180-4F17-44E2-8E71-962BC98B1FA8}">
      <dgm:prSet/>
      <dgm:spPr/>
      <dgm:t>
        <a:bodyPr/>
        <a:lstStyle/>
        <a:p>
          <a:endParaRPr lang="en-US"/>
        </a:p>
      </dgm:t>
    </dgm:pt>
    <dgm:pt modelId="{22FB31B8-4767-42D4-9A50-8DE0320CCA0B}">
      <dgm:prSet phldrT="[Text]"/>
      <dgm:spPr>
        <a:noFill/>
        <a:ln>
          <a:solidFill>
            <a:srgbClr val="004065"/>
          </a:solidFill>
        </a:ln>
      </dgm:spPr>
      <dgm:t>
        <a:bodyPr/>
        <a:lstStyle/>
        <a:p>
          <a:r>
            <a:rPr lang="en-US" dirty="0"/>
            <a:t>Minority groups</a:t>
          </a:r>
        </a:p>
      </dgm:t>
    </dgm:pt>
    <dgm:pt modelId="{2CFF7217-3645-492E-8208-2796FE28A7BD}" type="parTrans" cxnId="{6D01D400-AD99-42BD-8AD3-F9A293334CD9}">
      <dgm:prSet/>
      <dgm:spPr/>
      <dgm:t>
        <a:bodyPr/>
        <a:lstStyle/>
        <a:p>
          <a:endParaRPr lang="en-US"/>
        </a:p>
      </dgm:t>
    </dgm:pt>
    <dgm:pt modelId="{B6FC3AB1-1DFF-4B12-B63D-B1FBBBA9BB9D}" type="sibTrans" cxnId="{6D01D400-AD99-42BD-8AD3-F9A293334CD9}">
      <dgm:prSet/>
      <dgm:spPr/>
      <dgm:t>
        <a:bodyPr/>
        <a:lstStyle/>
        <a:p>
          <a:endParaRPr lang="en-US"/>
        </a:p>
      </dgm:t>
    </dgm:pt>
    <dgm:pt modelId="{1B04939F-CF2F-4D0F-99E7-23BBEE1CCDF4}">
      <dgm:prSet phldrT="[Text]"/>
      <dgm:spPr>
        <a:noFill/>
        <a:ln>
          <a:solidFill>
            <a:srgbClr val="004065"/>
          </a:solidFill>
        </a:ln>
      </dgm:spPr>
      <dgm:t>
        <a:bodyPr/>
        <a:lstStyle/>
        <a:p>
          <a:r>
            <a:rPr lang="en-US" dirty="0"/>
            <a:t>Immigrants from sub-Saharan African and Asian countries</a:t>
          </a:r>
        </a:p>
      </dgm:t>
    </dgm:pt>
    <dgm:pt modelId="{17CF2287-7E49-4FB9-9AC8-FD692E5D70D0}" type="parTrans" cxnId="{8B123F75-93AD-46E5-8EBF-535221DA8897}">
      <dgm:prSet/>
      <dgm:spPr/>
      <dgm:t>
        <a:bodyPr/>
        <a:lstStyle/>
        <a:p>
          <a:endParaRPr lang="en-US"/>
        </a:p>
      </dgm:t>
    </dgm:pt>
    <dgm:pt modelId="{5390142C-F063-4B25-9DB4-BA8F410E6033}" type="sibTrans" cxnId="{8B123F75-93AD-46E5-8EBF-535221DA8897}">
      <dgm:prSet/>
      <dgm:spPr/>
      <dgm:t>
        <a:bodyPr/>
        <a:lstStyle/>
        <a:p>
          <a:endParaRPr lang="en-US"/>
        </a:p>
      </dgm:t>
    </dgm:pt>
    <dgm:pt modelId="{7BB0D5A0-1D9E-446E-9CB4-374195921430}">
      <dgm:prSet phldrT="[Text]" custT="1"/>
      <dgm:spPr>
        <a:solidFill>
          <a:srgbClr val="004065"/>
        </a:solidFill>
        <a:ln>
          <a:solidFill>
            <a:srgbClr val="004065"/>
          </a:solidFill>
        </a:ln>
      </dgm:spPr>
      <dgm:t>
        <a:bodyPr/>
        <a:lstStyle/>
        <a:p>
          <a:endParaRPr lang="en-US" sz="2800" dirty="0"/>
        </a:p>
      </dgm:t>
    </dgm:pt>
    <dgm:pt modelId="{F8CBA53B-5033-43BB-B575-85A8D8FB7AE6}" type="parTrans" cxnId="{EDB2FC56-9E83-4359-AC7C-839BF08A448F}">
      <dgm:prSet/>
      <dgm:spPr/>
      <dgm:t>
        <a:bodyPr/>
        <a:lstStyle/>
        <a:p>
          <a:endParaRPr lang="en-US"/>
        </a:p>
      </dgm:t>
    </dgm:pt>
    <dgm:pt modelId="{8035A118-F5B0-408F-B2D3-BB39B8BA5BC0}" type="sibTrans" cxnId="{EDB2FC56-9E83-4359-AC7C-839BF08A448F}">
      <dgm:prSet/>
      <dgm:spPr/>
      <dgm:t>
        <a:bodyPr/>
        <a:lstStyle/>
        <a:p>
          <a:endParaRPr lang="en-US"/>
        </a:p>
      </dgm:t>
    </dgm:pt>
    <dgm:pt modelId="{48FAA31C-0D4F-4A12-8E12-DC50ED3737C4}">
      <dgm:prSet phldrT="[Text]"/>
      <dgm:spPr>
        <a:noFill/>
        <a:ln>
          <a:solidFill>
            <a:srgbClr val="004065"/>
          </a:solidFill>
        </a:ln>
      </dgm:spPr>
      <dgm:t>
        <a:bodyPr/>
        <a:lstStyle/>
        <a:p>
          <a:r>
            <a:rPr lang="en-US" dirty="0"/>
            <a:t>Baby boomers</a:t>
          </a:r>
        </a:p>
      </dgm:t>
    </dgm:pt>
    <dgm:pt modelId="{BEA1D2A4-8AEC-4024-9377-52AD6A34175F}" type="parTrans" cxnId="{6957EE15-8FA8-4657-A50A-559F76BD4D2A}">
      <dgm:prSet/>
      <dgm:spPr/>
      <dgm:t>
        <a:bodyPr/>
        <a:lstStyle/>
        <a:p>
          <a:endParaRPr lang="en-US"/>
        </a:p>
      </dgm:t>
    </dgm:pt>
    <dgm:pt modelId="{9CD167AC-985F-4865-B693-836A20B6B0BA}" type="sibTrans" cxnId="{6957EE15-8FA8-4657-A50A-559F76BD4D2A}">
      <dgm:prSet/>
      <dgm:spPr/>
      <dgm:t>
        <a:bodyPr/>
        <a:lstStyle/>
        <a:p>
          <a:endParaRPr lang="en-US"/>
        </a:p>
      </dgm:t>
    </dgm:pt>
    <dgm:pt modelId="{5E72506E-702E-455F-9BD2-5A0B64C2E2EC}">
      <dgm:prSet phldrT="[Text]"/>
      <dgm:spPr>
        <a:noFill/>
        <a:ln>
          <a:solidFill>
            <a:srgbClr val="004065"/>
          </a:solidFill>
        </a:ln>
      </dgm:spPr>
      <dgm:t>
        <a:bodyPr/>
        <a:lstStyle/>
        <a:p>
          <a:r>
            <a:rPr lang="en-US" dirty="0"/>
            <a:t>Those who inject drugs</a:t>
          </a:r>
        </a:p>
      </dgm:t>
    </dgm:pt>
    <dgm:pt modelId="{15DFFCF7-FCA4-4149-A11D-3B3688A98676}" type="parTrans" cxnId="{12C15E56-1C4E-4EEC-90DC-2ACF31DC6CED}">
      <dgm:prSet/>
      <dgm:spPr/>
      <dgm:t>
        <a:bodyPr/>
        <a:lstStyle/>
        <a:p>
          <a:endParaRPr lang="en-US"/>
        </a:p>
      </dgm:t>
    </dgm:pt>
    <dgm:pt modelId="{BB35ED54-4F28-4FA4-AABB-F1F0B090D924}" type="sibTrans" cxnId="{12C15E56-1C4E-4EEC-90DC-2ACF31DC6CED}">
      <dgm:prSet/>
      <dgm:spPr/>
      <dgm:t>
        <a:bodyPr/>
        <a:lstStyle/>
        <a:p>
          <a:endParaRPr lang="en-US"/>
        </a:p>
      </dgm:t>
    </dgm:pt>
    <dgm:pt modelId="{63E286DC-15BC-40E4-8882-1C8923385731}">
      <dgm:prSet phldrT="[Text]"/>
      <dgm:spPr>
        <a:noFill/>
        <a:ln>
          <a:solidFill>
            <a:srgbClr val="004065"/>
          </a:solidFill>
        </a:ln>
      </dgm:spPr>
      <dgm:t>
        <a:bodyPr/>
        <a:lstStyle/>
        <a:p>
          <a:r>
            <a:rPr lang="en-US" dirty="0"/>
            <a:t>Those who have HIV</a:t>
          </a:r>
        </a:p>
      </dgm:t>
    </dgm:pt>
    <dgm:pt modelId="{2D1972C5-FAE2-4D66-B620-4F6CC278D3C8}" type="parTrans" cxnId="{8AA316DF-113A-438B-980F-16920C8AFE33}">
      <dgm:prSet/>
      <dgm:spPr/>
      <dgm:t>
        <a:bodyPr/>
        <a:lstStyle/>
        <a:p>
          <a:endParaRPr lang="en-US"/>
        </a:p>
      </dgm:t>
    </dgm:pt>
    <dgm:pt modelId="{6B13A7F0-95EB-4D9E-8961-D0455C2B5C4A}" type="sibTrans" cxnId="{8AA316DF-113A-438B-980F-16920C8AFE33}">
      <dgm:prSet/>
      <dgm:spPr/>
      <dgm:t>
        <a:bodyPr/>
        <a:lstStyle/>
        <a:p>
          <a:endParaRPr lang="en-US"/>
        </a:p>
      </dgm:t>
    </dgm:pt>
    <dgm:pt modelId="{1FB16D07-91C0-4809-8B4D-B253562EDAC8}">
      <dgm:prSet phldrT="[Text]"/>
      <dgm:spPr>
        <a:noFill/>
        <a:ln>
          <a:solidFill>
            <a:srgbClr val="004065"/>
          </a:solidFill>
        </a:ln>
      </dgm:spPr>
      <dgm:t>
        <a:bodyPr/>
        <a:lstStyle/>
        <a:p>
          <a:r>
            <a:rPr lang="en-US" dirty="0"/>
            <a:t>Those who previously received transfusions or organ transplants</a:t>
          </a:r>
        </a:p>
      </dgm:t>
    </dgm:pt>
    <dgm:pt modelId="{EDD6EC3B-A8A3-4505-B4A1-68B8077F01F8}" type="parTrans" cxnId="{CA1D0CBF-3286-4667-8F19-E3409F740F49}">
      <dgm:prSet/>
      <dgm:spPr/>
      <dgm:t>
        <a:bodyPr/>
        <a:lstStyle/>
        <a:p>
          <a:endParaRPr lang="en-US"/>
        </a:p>
      </dgm:t>
    </dgm:pt>
    <dgm:pt modelId="{6E3C3753-ED5E-48ED-93A1-29A7FFB91300}" type="sibTrans" cxnId="{CA1D0CBF-3286-4667-8F19-E3409F740F49}">
      <dgm:prSet/>
      <dgm:spPr/>
      <dgm:t>
        <a:bodyPr/>
        <a:lstStyle/>
        <a:p>
          <a:endParaRPr lang="en-US"/>
        </a:p>
      </dgm:t>
    </dgm:pt>
    <dgm:pt modelId="{E617DE77-8A1F-4A5C-BC50-2A9F7AF48AEB}">
      <dgm:prSet phldrT="[Text]"/>
      <dgm:spPr>
        <a:noFill/>
        <a:ln>
          <a:solidFill>
            <a:srgbClr val="004065"/>
          </a:solidFill>
        </a:ln>
      </dgm:spPr>
      <dgm:t>
        <a:bodyPr/>
        <a:lstStyle/>
        <a:p>
          <a:endParaRPr lang="en-US" dirty="0"/>
        </a:p>
      </dgm:t>
    </dgm:pt>
    <dgm:pt modelId="{3380C19D-FD74-4484-BAC7-321C877756F6}" type="parTrans" cxnId="{79B0367F-3826-41F5-92C0-6CD0CA4FAFCB}">
      <dgm:prSet/>
      <dgm:spPr/>
      <dgm:t>
        <a:bodyPr/>
        <a:lstStyle/>
        <a:p>
          <a:endParaRPr lang="en-US"/>
        </a:p>
      </dgm:t>
    </dgm:pt>
    <dgm:pt modelId="{D4299538-91EC-4D9F-B32F-7351AB9575AE}" type="sibTrans" cxnId="{79B0367F-3826-41F5-92C0-6CD0CA4FAFCB}">
      <dgm:prSet/>
      <dgm:spPr/>
      <dgm:t>
        <a:bodyPr/>
        <a:lstStyle/>
        <a:p>
          <a:endParaRPr lang="en-US"/>
        </a:p>
      </dgm:t>
    </dgm:pt>
    <dgm:pt modelId="{F48E4243-AA0C-450C-A991-1CF364819B8D}" type="pres">
      <dgm:prSet presAssocID="{1C624C1C-4C93-44A6-93EB-263DB11044F0}" presName="diagram" presStyleCnt="0">
        <dgm:presLayoutVars>
          <dgm:dir/>
          <dgm:animLvl val="lvl"/>
          <dgm:resizeHandles val="exact"/>
        </dgm:presLayoutVars>
      </dgm:prSet>
      <dgm:spPr/>
    </dgm:pt>
    <dgm:pt modelId="{25ED27C0-12D7-459F-8E24-0B4D014129F5}" type="pres">
      <dgm:prSet presAssocID="{BA9514F4-D198-4FD4-833C-DE9555838735}" presName="compNode" presStyleCnt="0"/>
      <dgm:spPr/>
    </dgm:pt>
    <dgm:pt modelId="{A2271BA4-0EB9-46F6-9A68-D0B798A869C7}" type="pres">
      <dgm:prSet presAssocID="{BA9514F4-D198-4FD4-833C-DE9555838735}" presName="childRect" presStyleLbl="bgAcc1" presStyleIdx="0" presStyleCnt="2" custScaleY="129427">
        <dgm:presLayoutVars>
          <dgm:bulletEnabled val="1"/>
        </dgm:presLayoutVars>
      </dgm:prSet>
      <dgm:spPr/>
    </dgm:pt>
    <dgm:pt modelId="{23BF2A37-5FFE-458A-BF96-F2D68CA73476}" type="pres">
      <dgm:prSet presAssocID="{BA9514F4-D198-4FD4-833C-DE9555838735}" presName="parentText" presStyleLbl="node1" presStyleIdx="0" presStyleCnt="0">
        <dgm:presLayoutVars>
          <dgm:chMax val="0"/>
          <dgm:bulletEnabled val="1"/>
        </dgm:presLayoutVars>
      </dgm:prSet>
      <dgm:spPr/>
    </dgm:pt>
    <dgm:pt modelId="{FACA203C-CB64-4EAE-8B74-5EBC38E438B7}" type="pres">
      <dgm:prSet presAssocID="{BA9514F4-D198-4FD4-833C-DE9555838735}" presName="parentRect" presStyleLbl="alignNode1" presStyleIdx="0" presStyleCnt="2" custScaleY="35129"/>
      <dgm:spPr/>
    </dgm:pt>
    <dgm:pt modelId="{5207C0E3-3BA5-400E-A553-81ECBF25E6BA}" type="pres">
      <dgm:prSet presAssocID="{BA9514F4-D198-4FD4-833C-DE9555838735}"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E2D2BF7B-0D67-4B81-A632-3DABEB0B96B6}" type="pres">
      <dgm:prSet presAssocID="{F90D39D2-A369-40F3-844E-E3FFD41756A0}" presName="sibTrans" presStyleLbl="sibTrans2D1" presStyleIdx="0" presStyleCnt="0"/>
      <dgm:spPr/>
    </dgm:pt>
    <dgm:pt modelId="{BFB75012-14C2-4ED5-A1F8-4D5B78C3577F}" type="pres">
      <dgm:prSet presAssocID="{7BB0D5A0-1D9E-446E-9CB4-374195921430}" presName="compNode" presStyleCnt="0"/>
      <dgm:spPr/>
    </dgm:pt>
    <dgm:pt modelId="{C0AA6A35-8A60-4C05-8F62-079B0AC55F72}" type="pres">
      <dgm:prSet presAssocID="{7BB0D5A0-1D9E-446E-9CB4-374195921430}" presName="childRect" presStyleLbl="bgAcc1" presStyleIdx="1" presStyleCnt="2" custScaleY="129427">
        <dgm:presLayoutVars>
          <dgm:bulletEnabled val="1"/>
        </dgm:presLayoutVars>
      </dgm:prSet>
      <dgm:spPr/>
    </dgm:pt>
    <dgm:pt modelId="{E29E35D2-6258-4DB2-9A7C-2AB77E99F27A}" type="pres">
      <dgm:prSet presAssocID="{7BB0D5A0-1D9E-446E-9CB4-374195921430}" presName="parentText" presStyleLbl="node1" presStyleIdx="0" presStyleCnt="0">
        <dgm:presLayoutVars>
          <dgm:chMax val="0"/>
          <dgm:bulletEnabled val="1"/>
        </dgm:presLayoutVars>
      </dgm:prSet>
      <dgm:spPr/>
    </dgm:pt>
    <dgm:pt modelId="{1E3D8C99-EB6F-4E1E-ADD0-9903A6BA111F}" type="pres">
      <dgm:prSet presAssocID="{7BB0D5A0-1D9E-446E-9CB4-374195921430}" presName="parentRect" presStyleLbl="alignNode1" presStyleIdx="1" presStyleCnt="2" custScaleY="35129"/>
      <dgm:spPr/>
    </dgm:pt>
    <dgm:pt modelId="{EB87EB9D-3761-432B-A2C6-582D8C1D9AD6}" type="pres">
      <dgm:prSet presAssocID="{7BB0D5A0-1D9E-446E-9CB4-37419592143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Lst>
  <dgm:cxnLst>
    <dgm:cxn modelId="{6D01D400-AD99-42BD-8AD3-F9A293334CD9}" srcId="{BA9514F4-D198-4FD4-833C-DE9555838735}" destId="{22FB31B8-4767-42D4-9A50-8DE0320CCA0B}" srcOrd="0" destOrd="0" parTransId="{2CFF7217-3645-492E-8208-2796FE28A7BD}" sibTransId="{B6FC3AB1-1DFF-4B12-B63D-B1FBBBA9BB9D}"/>
    <dgm:cxn modelId="{C263ED07-C262-4F8D-AAD8-9C4B75F74034}" type="presOf" srcId="{5E72506E-702E-455F-9BD2-5A0B64C2E2EC}" destId="{C0AA6A35-8A60-4C05-8F62-079B0AC55F72}" srcOrd="0" destOrd="1" presId="urn:microsoft.com/office/officeart/2005/8/layout/bList2"/>
    <dgm:cxn modelId="{6957EE15-8FA8-4657-A50A-559F76BD4D2A}" srcId="{7BB0D5A0-1D9E-446E-9CB4-374195921430}" destId="{48FAA31C-0D4F-4A12-8E12-DC50ED3737C4}" srcOrd="0" destOrd="0" parTransId="{BEA1D2A4-8AEC-4024-9377-52AD6A34175F}" sibTransId="{9CD167AC-985F-4865-B693-836A20B6B0BA}"/>
    <dgm:cxn modelId="{34848118-F489-419A-AA94-B7657F64516D}" type="presOf" srcId="{63E286DC-15BC-40E4-8882-1C8923385731}" destId="{C0AA6A35-8A60-4C05-8F62-079B0AC55F72}" srcOrd="0" destOrd="2" presId="urn:microsoft.com/office/officeart/2005/8/layout/bList2"/>
    <dgm:cxn modelId="{097F1F29-3A2B-44FA-9CE5-D1597ED3722A}" type="presOf" srcId="{22FB31B8-4767-42D4-9A50-8DE0320CCA0B}" destId="{A2271BA4-0EB9-46F6-9A68-D0B798A869C7}" srcOrd="0" destOrd="0" presId="urn:microsoft.com/office/officeart/2005/8/layout/bList2"/>
    <dgm:cxn modelId="{3D72436B-DA84-40A7-9CB0-B5EE7576B084}" type="presOf" srcId="{1C624C1C-4C93-44A6-93EB-263DB11044F0}" destId="{F48E4243-AA0C-450C-A991-1CF364819B8D}" srcOrd="0" destOrd="0" presId="urn:microsoft.com/office/officeart/2005/8/layout/bList2"/>
    <dgm:cxn modelId="{FAA37974-476C-4681-B23F-14B9F89FC9C5}" type="presOf" srcId="{1B04939F-CF2F-4D0F-99E7-23BBEE1CCDF4}" destId="{A2271BA4-0EB9-46F6-9A68-D0B798A869C7}" srcOrd="0" destOrd="1" presId="urn:microsoft.com/office/officeart/2005/8/layout/bList2"/>
    <dgm:cxn modelId="{8B123F75-93AD-46E5-8EBF-535221DA8897}" srcId="{BA9514F4-D198-4FD4-833C-DE9555838735}" destId="{1B04939F-CF2F-4D0F-99E7-23BBEE1CCDF4}" srcOrd="1" destOrd="0" parTransId="{17CF2287-7E49-4FB9-9AC8-FD692E5D70D0}" sibTransId="{5390142C-F063-4B25-9DB4-BA8F410E6033}"/>
    <dgm:cxn modelId="{12C15E56-1C4E-4EEC-90DC-2ACF31DC6CED}" srcId="{7BB0D5A0-1D9E-446E-9CB4-374195921430}" destId="{5E72506E-702E-455F-9BD2-5A0B64C2E2EC}" srcOrd="1" destOrd="0" parTransId="{15DFFCF7-FCA4-4149-A11D-3B3688A98676}" sibTransId="{BB35ED54-4F28-4FA4-AABB-F1F0B090D924}"/>
    <dgm:cxn modelId="{EDB2FC56-9E83-4359-AC7C-839BF08A448F}" srcId="{1C624C1C-4C93-44A6-93EB-263DB11044F0}" destId="{7BB0D5A0-1D9E-446E-9CB4-374195921430}" srcOrd="1" destOrd="0" parTransId="{F8CBA53B-5033-43BB-B575-85A8D8FB7AE6}" sibTransId="{8035A118-F5B0-408F-B2D3-BB39B8BA5BC0}"/>
    <dgm:cxn modelId="{8283637D-E6F1-465F-B095-5896969B29F4}" type="presOf" srcId="{BA9514F4-D198-4FD4-833C-DE9555838735}" destId="{FACA203C-CB64-4EAE-8B74-5EBC38E438B7}" srcOrd="1" destOrd="0" presId="urn:microsoft.com/office/officeart/2005/8/layout/bList2"/>
    <dgm:cxn modelId="{79B0367F-3826-41F5-92C0-6CD0CA4FAFCB}" srcId="{BA9514F4-D198-4FD4-833C-DE9555838735}" destId="{E617DE77-8A1F-4A5C-BC50-2A9F7AF48AEB}" srcOrd="2" destOrd="0" parTransId="{3380C19D-FD74-4484-BAC7-321C877756F6}" sibTransId="{D4299538-91EC-4D9F-B32F-7351AB9575AE}"/>
    <dgm:cxn modelId="{B24A7180-4F17-44E2-8E71-962BC98B1FA8}" srcId="{1C624C1C-4C93-44A6-93EB-263DB11044F0}" destId="{BA9514F4-D198-4FD4-833C-DE9555838735}" srcOrd="0" destOrd="0" parTransId="{1E557C7E-F309-4A91-922F-BBD27F2C53AB}" sibTransId="{F90D39D2-A369-40F3-844E-E3FFD41756A0}"/>
    <dgm:cxn modelId="{49AA8090-CF40-4FD9-A68C-7572ADC2C50F}" type="presOf" srcId="{48FAA31C-0D4F-4A12-8E12-DC50ED3737C4}" destId="{C0AA6A35-8A60-4C05-8F62-079B0AC55F72}" srcOrd="0" destOrd="0" presId="urn:microsoft.com/office/officeart/2005/8/layout/bList2"/>
    <dgm:cxn modelId="{0009C3B1-D82C-42E2-90F7-0E2F3A62B019}" type="presOf" srcId="{7BB0D5A0-1D9E-446E-9CB4-374195921430}" destId="{1E3D8C99-EB6F-4E1E-ADD0-9903A6BA111F}" srcOrd="1" destOrd="0" presId="urn:microsoft.com/office/officeart/2005/8/layout/bList2"/>
    <dgm:cxn modelId="{CA1D0CBF-3286-4667-8F19-E3409F740F49}" srcId="{7BB0D5A0-1D9E-446E-9CB4-374195921430}" destId="{1FB16D07-91C0-4809-8B4D-B253562EDAC8}" srcOrd="3" destOrd="0" parTransId="{EDD6EC3B-A8A3-4505-B4A1-68B8077F01F8}" sibTransId="{6E3C3753-ED5E-48ED-93A1-29A7FFB91300}"/>
    <dgm:cxn modelId="{05C94EC0-3702-4A0B-A915-DF66E7439B7C}" type="presOf" srcId="{1FB16D07-91C0-4809-8B4D-B253562EDAC8}" destId="{C0AA6A35-8A60-4C05-8F62-079B0AC55F72}" srcOrd="0" destOrd="3" presId="urn:microsoft.com/office/officeart/2005/8/layout/bList2"/>
    <dgm:cxn modelId="{B30F01C3-A5C2-4F5E-9AFC-DF988B8080DE}" type="presOf" srcId="{F90D39D2-A369-40F3-844E-E3FFD41756A0}" destId="{E2D2BF7B-0D67-4B81-A632-3DABEB0B96B6}" srcOrd="0" destOrd="0" presId="urn:microsoft.com/office/officeart/2005/8/layout/bList2"/>
    <dgm:cxn modelId="{9712B5C7-AF4B-4CCC-B7E4-76AE5F794F7C}" type="presOf" srcId="{7BB0D5A0-1D9E-446E-9CB4-374195921430}" destId="{E29E35D2-6258-4DB2-9A7C-2AB77E99F27A}" srcOrd="0" destOrd="0" presId="urn:microsoft.com/office/officeart/2005/8/layout/bList2"/>
    <dgm:cxn modelId="{8AA316DF-113A-438B-980F-16920C8AFE33}" srcId="{7BB0D5A0-1D9E-446E-9CB4-374195921430}" destId="{63E286DC-15BC-40E4-8882-1C8923385731}" srcOrd="2" destOrd="0" parTransId="{2D1972C5-FAE2-4D66-B620-4F6CC278D3C8}" sibTransId="{6B13A7F0-95EB-4D9E-8961-D0455C2B5C4A}"/>
    <dgm:cxn modelId="{ECA4DAF7-077D-4DEB-AC9A-36F4ADF423AB}" type="presOf" srcId="{E617DE77-8A1F-4A5C-BC50-2A9F7AF48AEB}" destId="{A2271BA4-0EB9-46F6-9A68-D0B798A869C7}" srcOrd="0" destOrd="2" presId="urn:microsoft.com/office/officeart/2005/8/layout/bList2"/>
    <dgm:cxn modelId="{36F8AEFD-CA21-4AEA-995C-4F1148F997A3}" type="presOf" srcId="{BA9514F4-D198-4FD4-833C-DE9555838735}" destId="{23BF2A37-5FFE-458A-BF96-F2D68CA73476}" srcOrd="0" destOrd="0" presId="urn:microsoft.com/office/officeart/2005/8/layout/bList2"/>
    <dgm:cxn modelId="{B76D7A0B-91FA-4F9D-BFAA-2ACEC650C864}" type="presParOf" srcId="{F48E4243-AA0C-450C-A991-1CF364819B8D}" destId="{25ED27C0-12D7-459F-8E24-0B4D014129F5}" srcOrd="0" destOrd="0" presId="urn:microsoft.com/office/officeart/2005/8/layout/bList2"/>
    <dgm:cxn modelId="{55031B5E-32A3-4361-94AF-7A6E80049FA6}" type="presParOf" srcId="{25ED27C0-12D7-459F-8E24-0B4D014129F5}" destId="{A2271BA4-0EB9-46F6-9A68-D0B798A869C7}" srcOrd="0" destOrd="0" presId="urn:microsoft.com/office/officeart/2005/8/layout/bList2"/>
    <dgm:cxn modelId="{62065295-8BC8-48ED-84D5-FB3E5A772088}" type="presParOf" srcId="{25ED27C0-12D7-459F-8E24-0B4D014129F5}" destId="{23BF2A37-5FFE-458A-BF96-F2D68CA73476}" srcOrd="1" destOrd="0" presId="urn:microsoft.com/office/officeart/2005/8/layout/bList2"/>
    <dgm:cxn modelId="{55AE76A7-7B2B-452C-8826-D229C027D610}" type="presParOf" srcId="{25ED27C0-12D7-459F-8E24-0B4D014129F5}" destId="{FACA203C-CB64-4EAE-8B74-5EBC38E438B7}" srcOrd="2" destOrd="0" presId="urn:microsoft.com/office/officeart/2005/8/layout/bList2"/>
    <dgm:cxn modelId="{D1B526DB-25EC-499E-8EFE-8C405E9595D3}" type="presParOf" srcId="{25ED27C0-12D7-459F-8E24-0B4D014129F5}" destId="{5207C0E3-3BA5-400E-A553-81ECBF25E6BA}" srcOrd="3" destOrd="0" presId="urn:microsoft.com/office/officeart/2005/8/layout/bList2"/>
    <dgm:cxn modelId="{2B20032E-980A-48AB-89A0-846F33E81CE1}" type="presParOf" srcId="{F48E4243-AA0C-450C-A991-1CF364819B8D}" destId="{E2D2BF7B-0D67-4B81-A632-3DABEB0B96B6}" srcOrd="1" destOrd="0" presId="urn:microsoft.com/office/officeart/2005/8/layout/bList2"/>
    <dgm:cxn modelId="{2EA554A4-A39E-44E3-935B-21FF735A0066}" type="presParOf" srcId="{F48E4243-AA0C-450C-A991-1CF364819B8D}" destId="{BFB75012-14C2-4ED5-A1F8-4D5B78C3577F}" srcOrd="2" destOrd="0" presId="urn:microsoft.com/office/officeart/2005/8/layout/bList2"/>
    <dgm:cxn modelId="{82FF82AF-2907-4301-922C-FE46995BF529}" type="presParOf" srcId="{BFB75012-14C2-4ED5-A1F8-4D5B78C3577F}" destId="{C0AA6A35-8A60-4C05-8F62-079B0AC55F72}" srcOrd="0" destOrd="0" presId="urn:microsoft.com/office/officeart/2005/8/layout/bList2"/>
    <dgm:cxn modelId="{5D5C35CA-3994-4B22-A988-3C7341D7C4D1}" type="presParOf" srcId="{BFB75012-14C2-4ED5-A1F8-4D5B78C3577F}" destId="{E29E35D2-6258-4DB2-9A7C-2AB77E99F27A}" srcOrd="1" destOrd="0" presId="urn:microsoft.com/office/officeart/2005/8/layout/bList2"/>
    <dgm:cxn modelId="{59EF4206-6109-4217-8556-D3E360E80D10}" type="presParOf" srcId="{BFB75012-14C2-4ED5-A1F8-4D5B78C3577F}" destId="{1E3D8C99-EB6F-4E1E-ADD0-9903A6BA111F}" srcOrd="2" destOrd="0" presId="urn:microsoft.com/office/officeart/2005/8/layout/bList2"/>
    <dgm:cxn modelId="{BB6E35DA-AC56-46D6-BF99-50D60DD414D6}" type="presParOf" srcId="{BFB75012-14C2-4ED5-A1F8-4D5B78C3577F}" destId="{EB87EB9D-3761-432B-A2C6-582D8C1D9AD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71BA4-0EB9-46F6-9A68-D0B798A869C7}">
      <dsp:nvSpPr>
        <dsp:cNvPr id="0" name=""/>
        <dsp:cNvSpPr/>
      </dsp:nvSpPr>
      <dsp:spPr>
        <a:xfrm>
          <a:off x="658700" y="3680"/>
          <a:ext cx="3069717" cy="2851974"/>
        </a:xfrm>
        <a:prstGeom prst="round2SameRect">
          <a:avLst>
            <a:gd name="adj1" fmla="val 8000"/>
            <a:gd name="adj2" fmla="val 0"/>
          </a:avLst>
        </a:prstGeom>
        <a:noFill/>
        <a:ln w="25400" cap="flat" cmpd="sng" algn="ctr">
          <a:solidFill>
            <a:srgbClr val="004065"/>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“…primarily spread when blood, semen or certain other body fluids from a person infected with Hepatitis B virus… enters the body of someone who is not infected” </a:t>
          </a:r>
          <a:r>
            <a:rPr lang="en-US" sz="1400" kern="1200" dirty="0"/>
            <a:t>(CDC, 2016c)</a:t>
          </a:r>
        </a:p>
      </dsp:txBody>
      <dsp:txXfrm>
        <a:off x="725525" y="70505"/>
        <a:ext cx="2936067" cy="2785149"/>
      </dsp:txXfrm>
    </dsp:sp>
    <dsp:sp modelId="{FACA203C-CB64-4EAE-8B74-5EBC38E438B7}">
      <dsp:nvSpPr>
        <dsp:cNvPr id="0" name=""/>
        <dsp:cNvSpPr/>
      </dsp:nvSpPr>
      <dsp:spPr>
        <a:xfrm>
          <a:off x="658700" y="2819400"/>
          <a:ext cx="3069717" cy="497348"/>
        </a:xfrm>
        <a:prstGeom prst="rect">
          <a:avLst/>
        </a:prstGeom>
        <a:solidFill>
          <a:srgbClr val="004065"/>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658700" y="2819400"/>
        <a:ext cx="2161772" cy="497348"/>
      </dsp:txXfrm>
    </dsp:sp>
    <dsp:sp modelId="{5207C0E3-3BA5-400E-A553-81ECBF25E6BA}">
      <dsp:nvSpPr>
        <dsp:cNvPr id="0" name=""/>
        <dsp:cNvSpPr/>
      </dsp:nvSpPr>
      <dsp:spPr>
        <a:xfrm>
          <a:off x="2907310" y="2731918"/>
          <a:ext cx="1074401" cy="1074401"/>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A6A35-8A60-4C05-8F62-079B0AC55F72}">
      <dsp:nvSpPr>
        <dsp:cNvPr id="0" name=""/>
        <dsp:cNvSpPr/>
      </dsp:nvSpPr>
      <dsp:spPr>
        <a:xfrm>
          <a:off x="4247888" y="3680"/>
          <a:ext cx="3069717" cy="2851974"/>
        </a:xfrm>
        <a:prstGeom prst="round2SameRect">
          <a:avLst>
            <a:gd name="adj1" fmla="val 8000"/>
            <a:gd name="adj2" fmla="val 0"/>
          </a:avLst>
        </a:prstGeom>
        <a:noFill/>
        <a:ln w="25400" cap="flat" cmpd="sng" algn="ctr">
          <a:solidFill>
            <a:srgbClr val="004065"/>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“…spread when blood from a person infected with Hepatitis C virus… enters the body of someone who is not infected”</a:t>
          </a:r>
          <a:r>
            <a:rPr lang="en-US" sz="1400" kern="1200" dirty="0"/>
            <a:t> (CDC, 2016c)</a:t>
          </a:r>
        </a:p>
      </dsp:txBody>
      <dsp:txXfrm>
        <a:off x="4314713" y="70505"/>
        <a:ext cx="2936067" cy="2785149"/>
      </dsp:txXfrm>
    </dsp:sp>
    <dsp:sp modelId="{1E3D8C99-EB6F-4E1E-ADD0-9903A6BA111F}">
      <dsp:nvSpPr>
        <dsp:cNvPr id="0" name=""/>
        <dsp:cNvSpPr/>
      </dsp:nvSpPr>
      <dsp:spPr>
        <a:xfrm>
          <a:off x="4247888" y="2819400"/>
          <a:ext cx="3069717" cy="497348"/>
        </a:xfrm>
        <a:prstGeom prst="rect">
          <a:avLst/>
        </a:prstGeom>
        <a:solidFill>
          <a:srgbClr val="004065"/>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4247888" y="2819400"/>
        <a:ext cx="2161772" cy="497348"/>
      </dsp:txXfrm>
    </dsp:sp>
    <dsp:sp modelId="{EB87EB9D-3761-432B-A2C6-582D8C1D9AD6}">
      <dsp:nvSpPr>
        <dsp:cNvPr id="0" name=""/>
        <dsp:cNvSpPr/>
      </dsp:nvSpPr>
      <dsp:spPr>
        <a:xfrm>
          <a:off x="6496498" y="2731918"/>
          <a:ext cx="1074401" cy="1074401"/>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71BA4-0EB9-46F6-9A68-D0B798A869C7}">
      <dsp:nvSpPr>
        <dsp:cNvPr id="0" name=""/>
        <dsp:cNvSpPr/>
      </dsp:nvSpPr>
      <dsp:spPr>
        <a:xfrm>
          <a:off x="616938" y="2385"/>
          <a:ext cx="3208332" cy="3099714"/>
        </a:xfrm>
        <a:prstGeom prst="round2SameRect">
          <a:avLst>
            <a:gd name="adj1" fmla="val 8000"/>
            <a:gd name="adj2" fmla="val 0"/>
          </a:avLst>
        </a:prstGeom>
        <a:noFill/>
        <a:ln w="25400" cap="flat" cmpd="sng" algn="ctr">
          <a:solidFill>
            <a:srgbClr val="004065"/>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Minority groups</a:t>
          </a:r>
        </a:p>
        <a:p>
          <a:pPr marL="228600" lvl="1" indent="-228600" algn="l" defTabSz="1022350">
            <a:lnSpc>
              <a:spcPct val="90000"/>
            </a:lnSpc>
            <a:spcBef>
              <a:spcPct val="0"/>
            </a:spcBef>
            <a:spcAft>
              <a:spcPct val="15000"/>
            </a:spcAft>
            <a:buChar char="•"/>
          </a:pPr>
          <a:r>
            <a:rPr lang="en-US" sz="2300" kern="1200" dirty="0"/>
            <a:t>Immigrants from sub-Saharan African and Asian countries</a:t>
          </a:r>
        </a:p>
        <a:p>
          <a:pPr marL="228600" lvl="1" indent="-228600" algn="l" defTabSz="1022350">
            <a:lnSpc>
              <a:spcPct val="90000"/>
            </a:lnSpc>
            <a:spcBef>
              <a:spcPct val="0"/>
            </a:spcBef>
            <a:spcAft>
              <a:spcPct val="15000"/>
            </a:spcAft>
            <a:buChar char="•"/>
          </a:pPr>
          <a:endParaRPr lang="en-US" sz="2300" kern="1200" dirty="0"/>
        </a:p>
      </dsp:txBody>
      <dsp:txXfrm>
        <a:off x="689568" y="75015"/>
        <a:ext cx="3063072" cy="3027084"/>
      </dsp:txXfrm>
    </dsp:sp>
    <dsp:sp modelId="{FACA203C-CB64-4EAE-8B74-5EBC38E438B7}">
      <dsp:nvSpPr>
        <dsp:cNvPr id="0" name=""/>
        <dsp:cNvSpPr/>
      </dsp:nvSpPr>
      <dsp:spPr>
        <a:xfrm>
          <a:off x="616938" y="3083749"/>
          <a:ext cx="3208332" cy="361768"/>
        </a:xfrm>
        <a:prstGeom prst="rect">
          <a:avLst/>
        </a:prstGeom>
        <a:solidFill>
          <a:srgbClr val="004065"/>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616938" y="3083749"/>
        <a:ext cx="2259388" cy="361768"/>
      </dsp:txXfrm>
    </dsp:sp>
    <dsp:sp modelId="{5207C0E3-3BA5-400E-A553-81ECBF25E6BA}">
      <dsp:nvSpPr>
        <dsp:cNvPr id="0" name=""/>
        <dsp:cNvSpPr/>
      </dsp:nvSpPr>
      <dsp:spPr>
        <a:xfrm>
          <a:off x="2967085" y="2913298"/>
          <a:ext cx="1122916" cy="1122916"/>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A6A35-8A60-4C05-8F62-079B0AC55F72}">
      <dsp:nvSpPr>
        <dsp:cNvPr id="0" name=""/>
        <dsp:cNvSpPr/>
      </dsp:nvSpPr>
      <dsp:spPr>
        <a:xfrm>
          <a:off x="4368197" y="2385"/>
          <a:ext cx="3208332" cy="3099714"/>
        </a:xfrm>
        <a:prstGeom prst="round2SameRect">
          <a:avLst>
            <a:gd name="adj1" fmla="val 8000"/>
            <a:gd name="adj2" fmla="val 0"/>
          </a:avLst>
        </a:prstGeom>
        <a:noFill/>
        <a:ln w="25400" cap="flat" cmpd="sng" algn="ctr">
          <a:solidFill>
            <a:srgbClr val="004065"/>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Baby boomers</a:t>
          </a:r>
        </a:p>
        <a:p>
          <a:pPr marL="228600" lvl="1" indent="-228600" algn="l" defTabSz="1022350">
            <a:lnSpc>
              <a:spcPct val="90000"/>
            </a:lnSpc>
            <a:spcBef>
              <a:spcPct val="0"/>
            </a:spcBef>
            <a:spcAft>
              <a:spcPct val="15000"/>
            </a:spcAft>
            <a:buChar char="•"/>
          </a:pPr>
          <a:r>
            <a:rPr lang="en-US" sz="2300" kern="1200" dirty="0"/>
            <a:t>Those who inject drugs</a:t>
          </a:r>
        </a:p>
        <a:p>
          <a:pPr marL="228600" lvl="1" indent="-228600" algn="l" defTabSz="1022350">
            <a:lnSpc>
              <a:spcPct val="90000"/>
            </a:lnSpc>
            <a:spcBef>
              <a:spcPct val="0"/>
            </a:spcBef>
            <a:spcAft>
              <a:spcPct val="15000"/>
            </a:spcAft>
            <a:buChar char="•"/>
          </a:pPr>
          <a:r>
            <a:rPr lang="en-US" sz="2300" kern="1200" dirty="0"/>
            <a:t>Those who have HIV</a:t>
          </a:r>
        </a:p>
        <a:p>
          <a:pPr marL="228600" lvl="1" indent="-228600" algn="l" defTabSz="1022350">
            <a:lnSpc>
              <a:spcPct val="90000"/>
            </a:lnSpc>
            <a:spcBef>
              <a:spcPct val="0"/>
            </a:spcBef>
            <a:spcAft>
              <a:spcPct val="15000"/>
            </a:spcAft>
            <a:buChar char="•"/>
          </a:pPr>
          <a:r>
            <a:rPr lang="en-US" sz="2300" kern="1200" dirty="0"/>
            <a:t>Those who previously received transfusions or organ transplants</a:t>
          </a:r>
        </a:p>
      </dsp:txBody>
      <dsp:txXfrm>
        <a:off x="4440827" y="75015"/>
        <a:ext cx="3063072" cy="3027084"/>
      </dsp:txXfrm>
    </dsp:sp>
    <dsp:sp modelId="{1E3D8C99-EB6F-4E1E-ADD0-9903A6BA111F}">
      <dsp:nvSpPr>
        <dsp:cNvPr id="0" name=""/>
        <dsp:cNvSpPr/>
      </dsp:nvSpPr>
      <dsp:spPr>
        <a:xfrm>
          <a:off x="4368197" y="3083749"/>
          <a:ext cx="3208332" cy="361768"/>
        </a:xfrm>
        <a:prstGeom prst="rect">
          <a:avLst/>
        </a:prstGeom>
        <a:solidFill>
          <a:srgbClr val="004065"/>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4368197" y="3083749"/>
        <a:ext cx="2259388" cy="361768"/>
      </dsp:txXfrm>
    </dsp:sp>
    <dsp:sp modelId="{EB87EB9D-3761-432B-A2C6-582D8C1D9AD6}">
      <dsp:nvSpPr>
        <dsp:cNvPr id="0" name=""/>
        <dsp:cNvSpPr/>
      </dsp:nvSpPr>
      <dsp:spPr>
        <a:xfrm>
          <a:off x="6718345" y="2913298"/>
          <a:ext cx="1122916" cy="1122916"/>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D4A36D-E0E0-4A0D-958D-803778F20342}" type="datetimeFigureOut">
              <a:rPr lang="en-US" smtClean="0"/>
              <a:pPr/>
              <a:t>9/30/2021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6CD602-24D8-48F8-A1C6-50E859B70BB2}" type="slidenum">
              <a:rPr lang="en-US" smtClean="0"/>
              <a:pPr/>
              <a:t>‹#›</a:t>
            </a:fld>
            <a:endParaRPr lang="en-US"/>
          </a:p>
        </p:txBody>
      </p:sp>
    </p:spTree>
    <p:extLst>
      <p:ext uri="{BB962C8B-B14F-4D97-AF65-F5344CB8AC3E}">
        <p14:creationId xmlns:p14="http://schemas.microsoft.com/office/powerpoint/2010/main" val="209458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61CCB2-BA87-4E65-9DDD-3A031EC89471}" type="datetimeFigureOut">
              <a:rPr lang="en-US" smtClean="0"/>
              <a:pPr/>
              <a:t>9/30/2021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6F15E9-0BE7-4FE3-9441-9D32F4679029}" type="slidenum">
              <a:rPr lang="en-US" smtClean="0"/>
              <a:pPr/>
              <a:t>‹#›</a:t>
            </a:fld>
            <a:endParaRPr lang="en-US"/>
          </a:p>
        </p:txBody>
      </p:sp>
    </p:spTree>
    <p:extLst>
      <p:ext uri="{BB962C8B-B14F-4D97-AF65-F5344CB8AC3E}">
        <p14:creationId xmlns:p14="http://schemas.microsoft.com/office/powerpoint/2010/main" val="29518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a:t>
            </a:fld>
            <a:endParaRPr lang="en-US"/>
          </a:p>
        </p:txBody>
      </p:sp>
    </p:spTree>
    <p:extLst>
      <p:ext uri="{BB962C8B-B14F-4D97-AF65-F5344CB8AC3E}">
        <p14:creationId xmlns:p14="http://schemas.microsoft.com/office/powerpoint/2010/main" val="429017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will present on the connection between chronic hepatitis B and C viruses</a:t>
            </a:r>
            <a:r>
              <a:rPr lang="en-US" baseline="0" dirty="0"/>
              <a:t> and liver cancer.</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10</a:t>
            </a:fld>
            <a:endParaRPr lang="en-US"/>
          </a:p>
        </p:txBody>
      </p:sp>
    </p:spTree>
    <p:extLst>
      <p:ext uri="{BB962C8B-B14F-4D97-AF65-F5344CB8AC3E}">
        <p14:creationId xmlns:p14="http://schemas.microsoft.com/office/powerpoint/2010/main" val="112035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CDC, hepatitis means inflammation of the liver </a:t>
            </a:r>
            <a:r>
              <a:rPr lang="en-US" sz="1200" dirty="0"/>
              <a:t>(2015a)</a:t>
            </a:r>
            <a:r>
              <a:rPr lang="en-US" dirty="0"/>
              <a:t>. The liver is a vital organ that processes nutrients,</a:t>
            </a:r>
            <a:r>
              <a:rPr lang="en-US" baseline="0" dirty="0"/>
              <a:t> filters the blood and fights infections (CDC, 2015a). When the liver is inflamed or damaged, its functions can be affected </a:t>
            </a:r>
            <a:r>
              <a:rPr lang="en-US" sz="1200" dirty="0"/>
              <a:t>(CDC, 2015a)</a:t>
            </a:r>
            <a:r>
              <a:rPr lang="en-US" baseline="0" dirty="0"/>
              <a:t>. Viral hepatitis infections can be either acute or chronic. Acute viral hepatitis infection is a “short-term illness that occurs within the first six months of exposure” (CDC, 2016a; CDC, 2016b). Chronic viral hepatitis infection is a “long-term illness that… can last a lifetime and lead to serious liver problems, including cirrhosis [and] liver cancer” (CDC, 2016a; CDC, 2016b).</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11</a:t>
            </a:fld>
            <a:endParaRPr lang="en-US"/>
          </a:p>
        </p:txBody>
      </p:sp>
    </p:spTree>
    <p:extLst>
      <p:ext uri="{BB962C8B-B14F-4D97-AF65-F5344CB8AC3E}">
        <p14:creationId xmlns:p14="http://schemas.microsoft.com/office/powerpoint/2010/main" val="275426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“Hepatitis B is primarily spread when blood, semen, or certain other body fluids from a person infected with the Hepatitis B virus—even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microscopic amounts—enters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body of someone who is not infected.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Hepatitis B virus can also be transmitted from: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Birth to an infected mother;</a:t>
            </a:r>
            <a:r>
              <a:rPr lang="en-US" sz="1200" b="0" i="0" kern="1200" baseline="0" dirty="0">
                <a:solidFill>
                  <a:schemeClr val="tx1"/>
                </a:solidFill>
                <a:effectLst/>
                <a:latin typeface="+mn-lt"/>
                <a:ea typeface="+mn-ea"/>
                <a:cs typeface="+mn-cs"/>
              </a:rPr>
              <a:t> s</a:t>
            </a:r>
            <a:r>
              <a:rPr lang="en-US" sz="1200" b="0" i="0" kern="1200" dirty="0">
                <a:solidFill>
                  <a:schemeClr val="tx1"/>
                </a:solidFill>
                <a:effectLst/>
                <a:latin typeface="+mn-lt"/>
                <a:ea typeface="+mn-ea"/>
                <a:cs typeface="+mn-cs"/>
              </a:rPr>
              <a:t>ex with an infected person;</a:t>
            </a:r>
            <a:r>
              <a:rPr lang="en-US" sz="1200" b="0" i="0" kern="1200" baseline="0" dirty="0">
                <a:solidFill>
                  <a:schemeClr val="tx1"/>
                </a:solidFill>
                <a:effectLst/>
                <a:latin typeface="+mn-lt"/>
                <a:ea typeface="+mn-ea"/>
                <a:cs typeface="+mn-cs"/>
              </a:rPr>
              <a:t> s</a:t>
            </a:r>
            <a:r>
              <a:rPr lang="en-US" sz="1200" b="0" i="0" kern="1200" dirty="0">
                <a:solidFill>
                  <a:schemeClr val="tx1"/>
                </a:solidFill>
                <a:effectLst/>
                <a:latin typeface="+mn-lt"/>
                <a:ea typeface="+mn-ea"/>
                <a:cs typeface="+mn-cs"/>
              </a:rPr>
              <a:t>haring equipment that has been contaminated with blood from an infected person, such as needles, syringes and even medical equipment, such as glucose monitors;</a:t>
            </a:r>
            <a:r>
              <a:rPr lang="en-US" sz="1200" b="0" i="0" kern="1200" baseline="0" dirty="0">
                <a:solidFill>
                  <a:schemeClr val="tx1"/>
                </a:solidFill>
                <a:effectLst/>
                <a:latin typeface="+mn-lt"/>
                <a:ea typeface="+mn-ea"/>
                <a:cs typeface="+mn-cs"/>
              </a:rPr>
              <a:t> s</a:t>
            </a:r>
            <a:r>
              <a:rPr lang="en-US" sz="1200" b="0" i="0" kern="1200" dirty="0">
                <a:solidFill>
                  <a:schemeClr val="tx1"/>
                </a:solidFill>
                <a:effectLst/>
                <a:latin typeface="+mn-lt"/>
                <a:ea typeface="+mn-ea"/>
                <a:cs typeface="+mn-cs"/>
              </a:rPr>
              <a:t>haring personal items such as toothbrushes or razors;</a:t>
            </a:r>
            <a:r>
              <a:rPr lang="en-US" sz="1200" b="0" i="0" kern="1200" baseline="0" dirty="0">
                <a:solidFill>
                  <a:schemeClr val="tx1"/>
                </a:solidFill>
                <a:effectLst/>
                <a:latin typeface="+mn-lt"/>
                <a:ea typeface="+mn-ea"/>
                <a:cs typeface="+mn-cs"/>
              </a:rPr>
              <a:t> and p</a:t>
            </a:r>
            <a:r>
              <a:rPr lang="en-US" sz="1200" b="0" i="0" kern="1200" dirty="0">
                <a:solidFill>
                  <a:schemeClr val="tx1"/>
                </a:solidFill>
                <a:effectLst/>
                <a:latin typeface="+mn-lt"/>
                <a:ea typeface="+mn-ea"/>
                <a:cs typeface="+mn-cs"/>
              </a:rPr>
              <a:t>oor infection control [that</a:t>
            </a:r>
            <a:r>
              <a:rPr lang="en-US" sz="1200" b="0" i="0" kern="1200" baseline="0" dirty="0">
                <a:solidFill>
                  <a:schemeClr val="tx1"/>
                </a:solidFill>
                <a:effectLst/>
                <a:latin typeface="+mn-lt"/>
                <a:ea typeface="+mn-ea"/>
                <a:cs typeface="+mn-cs"/>
              </a:rPr>
              <a:t> results]</a:t>
            </a:r>
            <a:r>
              <a:rPr lang="en-US" sz="1200" b="0" i="0" kern="1200" dirty="0">
                <a:solidFill>
                  <a:schemeClr val="tx1"/>
                </a:solidFill>
                <a:effectLst/>
                <a:latin typeface="+mn-lt"/>
                <a:ea typeface="+mn-ea"/>
                <a:cs typeface="+mn-cs"/>
              </a:rPr>
              <a:t> in outbreaks in health care facilities” (CDC,</a:t>
            </a:r>
            <a:r>
              <a:rPr lang="en-US" sz="1200" b="0" i="0" kern="1200" baseline="0" dirty="0">
                <a:solidFill>
                  <a:schemeClr val="tx1"/>
                </a:solidFill>
                <a:effectLst/>
                <a:latin typeface="+mn-lt"/>
                <a:ea typeface="+mn-ea"/>
                <a:cs typeface="+mn-cs"/>
              </a:rPr>
              <a:t> 2016c).</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Hepatitis C is spread when blood from a person infected with the Hepatitis C virus—even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microscopic amounts—enters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body of someone who is not infected.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This can happen through multiple ways including: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Sharing equipment that has been contaminated with blood from an infected person, such as needles and syringes;</a:t>
            </a:r>
            <a:r>
              <a:rPr lang="en-US" sz="1200" b="0" i="0" kern="1200" baseline="0" dirty="0">
                <a:solidFill>
                  <a:schemeClr val="tx1"/>
                </a:solidFill>
                <a:effectLst/>
                <a:latin typeface="+mn-lt"/>
                <a:ea typeface="+mn-ea"/>
                <a:cs typeface="+mn-cs"/>
              </a:rPr>
              <a:t> r</a:t>
            </a:r>
            <a:r>
              <a:rPr lang="en-US" sz="1200" b="0" i="0" kern="1200" dirty="0">
                <a:solidFill>
                  <a:schemeClr val="tx1"/>
                </a:solidFill>
                <a:effectLst/>
                <a:latin typeface="+mn-lt"/>
                <a:ea typeface="+mn-ea"/>
                <a:cs typeface="+mn-cs"/>
              </a:rPr>
              <a:t>eceiving a blood transfusion or organ transplant before 1992 (when widespread screening virtually eliminated Hepatitis C from the blood supply); and poor infection control has resulted in outbreaks in health care facilities”</a:t>
            </a:r>
            <a:r>
              <a:rPr lang="en-US" sz="1200" b="0" i="0" kern="1200" baseline="0" dirty="0">
                <a:solidFill>
                  <a:schemeClr val="tx1"/>
                </a:solidFill>
                <a:effectLst/>
                <a:latin typeface="+mn-lt"/>
                <a:ea typeface="+mn-ea"/>
                <a:cs typeface="+mn-cs"/>
              </a:rPr>
              <a:t> (CDC, 2016c).</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12</a:t>
            </a:fld>
            <a:endParaRPr lang="en-US"/>
          </a:p>
        </p:txBody>
      </p:sp>
    </p:spTree>
    <p:extLst>
      <p:ext uri="{BB962C8B-B14F-4D97-AF65-F5344CB8AC3E}">
        <p14:creationId xmlns:p14="http://schemas.microsoft.com/office/powerpoint/2010/main" val="157579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reported acute hepatitis B cases </a:t>
            </a:r>
            <a:r>
              <a:rPr lang="en-US" sz="1200" b="0" i="0" u="none" strike="noStrike" kern="1200" dirty="0">
                <a:solidFill>
                  <a:schemeClr val="tx1"/>
                </a:solidFill>
                <a:effectLst/>
                <a:latin typeface="+mn-lt"/>
                <a:ea typeface="+mn-ea"/>
                <a:cs typeface="+mn-cs"/>
              </a:rPr>
              <a:t>declined 8.5% (to 2,791 cases) from 2013 through 2014; and increased 20.7% (to 3,370 cases) from 2014 through 2015. Compared with 2015, cases decreased 4.5% to 3,218 cases in 2016.</a:t>
            </a:r>
            <a:r>
              <a:rPr lang="en-US" sz="1200" b="0" i="0" u="none" strike="noStrike"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t>
            </a:r>
            <a:r>
              <a:rPr lang="en-US" sz="1200" b="0" dirty="0">
                <a:solidFill>
                  <a:schemeClr val="bg2"/>
                </a:solidFill>
                <a:latin typeface="+mn-lt"/>
                <a:cs typeface="Arial" charset="0"/>
              </a:rPr>
              <a:t>National Notifiable Diseases Surveillance System, 2017). “</a:t>
            </a:r>
            <a:r>
              <a:rPr lang="en-US" sz="1200" b="0" i="0" kern="1200" dirty="0">
                <a:solidFill>
                  <a:schemeClr val="tx1"/>
                </a:solidFill>
                <a:effectLst/>
                <a:latin typeface="+mn-lt"/>
                <a:ea typeface="+mn-ea"/>
                <a:cs typeface="+mn-cs"/>
              </a:rPr>
              <a:t>After decades of declines in new cases, progress on hepatitis B prevention has stalled in the United</a:t>
            </a:r>
            <a:r>
              <a:rPr lang="en-US" sz="1200" b="0" i="0" kern="1200" baseline="0" dirty="0">
                <a:solidFill>
                  <a:schemeClr val="tx1"/>
                </a:solidFill>
                <a:effectLst/>
                <a:latin typeface="+mn-lt"/>
                <a:ea typeface="+mn-ea"/>
                <a:cs typeface="+mn-cs"/>
              </a:rPr>
              <a:t> States</a:t>
            </a:r>
            <a:r>
              <a:rPr lang="en-US" sz="1200" b="0" i="0" kern="1200" dirty="0">
                <a:solidFill>
                  <a:schemeClr val="tx1"/>
                </a:solidFill>
                <a:effectLst/>
                <a:latin typeface="+mn-lt"/>
                <a:ea typeface="+mn-ea"/>
                <a:cs typeface="+mn-cs"/>
              </a:rPr>
              <a:t> as a whole and, in some states, hepatitis B infections have increased” </a:t>
            </a:r>
            <a:r>
              <a:rPr lang="en-US" sz="1200" b="0" baseline="0" dirty="0">
                <a:solidFill>
                  <a:schemeClr val="bg2"/>
                </a:solidFill>
                <a:latin typeface="+mn-lt"/>
                <a:cs typeface="Arial" charset="0"/>
              </a:rPr>
              <a:t>(U.S. Health and Human Services, 2016)</a:t>
            </a:r>
            <a:r>
              <a:rPr lang="en-US" sz="1200" b="0" i="0" kern="1200" dirty="0">
                <a:solidFill>
                  <a:schemeClr val="tx1"/>
                </a:solidFill>
                <a:effectLst/>
                <a:latin typeface="+mn-lt"/>
                <a:ea typeface="+mn-ea"/>
                <a:cs typeface="+mn-cs"/>
              </a:rPr>
              <a:t>. </a:t>
            </a:r>
            <a:r>
              <a:rPr lang="en-US" sz="1200" b="0" dirty="0">
                <a:solidFill>
                  <a:schemeClr val="bg2"/>
                </a:solidFill>
                <a:latin typeface="+mn-lt"/>
                <a:cs typeface="Arial" charset="0"/>
              </a:rPr>
              <a:t>The increase in the number of hepatitis C cases is fueled</a:t>
            </a:r>
            <a:r>
              <a:rPr lang="en-US" sz="1200" b="0" baseline="0" dirty="0">
                <a:solidFill>
                  <a:schemeClr val="bg2"/>
                </a:solidFill>
                <a:latin typeface="+mn-lt"/>
                <a:cs typeface="Arial" charset="0"/>
              </a:rPr>
              <a:t> by the opioid and heroin use epidemic that are gripping many communities across the country (U.S. Health and Human Services, 2016).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2"/>
              </a:solidFill>
              <a:latin typeface="+mn-lt"/>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bg2"/>
              </a:solidFill>
              <a:effectLst/>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2"/>
                </a:solidFill>
                <a:effectLst/>
                <a:latin typeface="+mn-lt"/>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a:t>
            </a:r>
            <a:r>
              <a:rPr lang="en-US" sz="1200" kern="1200" baseline="0" dirty="0">
                <a:solidFill>
                  <a:schemeClr val="tx1"/>
                </a:solidFill>
                <a:effectLst/>
                <a:latin typeface="+mn-lt"/>
                <a:ea typeface="+mn-ea"/>
                <a:cs typeface="+mn-cs"/>
              </a:rPr>
              <a:t> data points in case there is interest: C</a:t>
            </a:r>
            <a:r>
              <a:rPr lang="en-US" sz="1200" kern="1200" dirty="0">
                <a:solidFill>
                  <a:schemeClr val="tx1"/>
                </a:solidFill>
                <a:effectLst/>
                <a:latin typeface="+mn-lt"/>
                <a:ea typeface="+mn-ea"/>
                <a:cs typeface="+mn-cs"/>
              </a:rPr>
              <a:t>ases declined 64.0%, from 8,036 in 2000 to 2,895 in 2012; increased 5.3% (to 3,050 cases) from 2012 through 2013</a:t>
            </a:r>
            <a:r>
              <a:rPr lang="en-US" sz="1200" kern="1200" baseline="0" dirty="0">
                <a:solidFill>
                  <a:schemeClr val="tx1"/>
                </a:solidFill>
                <a:effectLst/>
                <a:latin typeface="+mn-lt"/>
                <a:ea typeface="+mn-ea"/>
                <a:cs typeface="+mn-cs"/>
              </a:rPr>
              <a:t> (</a:t>
            </a:r>
            <a:r>
              <a:rPr lang="en-US" sz="1200" b="0" dirty="0">
                <a:solidFill>
                  <a:schemeClr val="bg2"/>
                </a:solidFill>
                <a:latin typeface="+mn-lt"/>
                <a:cs typeface="Arial" charset="0"/>
              </a:rPr>
              <a:t>National Notifiable Diseases Surveillance System, 2017).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13</a:t>
            </a:fld>
            <a:endParaRPr lang="en-US"/>
          </a:p>
        </p:txBody>
      </p:sp>
    </p:spTree>
    <p:extLst>
      <p:ext uri="{BB962C8B-B14F-4D97-AF65-F5344CB8AC3E}">
        <p14:creationId xmlns:p14="http://schemas.microsoft.com/office/powerpoint/2010/main" val="1947819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reported acute hepatitis C cases declined 61.5%, from 3,197 in 2000 to 850 in 2010; but then we start seeing an</a:t>
            </a:r>
            <a:r>
              <a:rPr lang="en-US" baseline="0" dirty="0"/>
              <a:t> increase from 2010 to 2015: </a:t>
            </a:r>
            <a:r>
              <a:rPr lang="en-US" dirty="0"/>
              <a:t>from 2011 to 2012, </a:t>
            </a:r>
            <a:r>
              <a:rPr lang="en-US" baseline="0" dirty="0"/>
              <a:t>the number of cases </a:t>
            </a:r>
            <a:r>
              <a:rPr lang="en-US" dirty="0"/>
              <a:t>increased 44.3% (to 1,778 cases); from 2012 to 2013, it</a:t>
            </a:r>
            <a:r>
              <a:rPr lang="en-US" baseline="0" dirty="0"/>
              <a:t> </a:t>
            </a:r>
            <a:r>
              <a:rPr lang="en-US" dirty="0"/>
              <a:t>increased 20.3% (to 2,138 cases); and from 2013 to 2014 it increased 2.6% (to 2,194 cases). From 2014 to 2015, the number of acute hepatitis</a:t>
            </a:r>
            <a:r>
              <a:rPr lang="en-US" baseline="0" dirty="0"/>
              <a:t> C</a:t>
            </a:r>
            <a:r>
              <a:rPr lang="en-US" dirty="0"/>
              <a:t> cases increased 11.0% (to 2,436 cases). </a:t>
            </a:r>
            <a:r>
              <a:rPr lang="en-US" sz="1200" b="0" i="0" u="none" strike="noStrike" kern="1200" dirty="0">
                <a:solidFill>
                  <a:schemeClr val="tx1"/>
                </a:solidFill>
                <a:effectLst/>
                <a:latin typeface="+mn-lt"/>
                <a:ea typeface="+mn-ea"/>
                <a:cs typeface="+mn-cs"/>
              </a:rPr>
              <a:t>Compared with 2015, cases of acute HCV increased 21.8% (to 2,967 cases) in 2016.</a:t>
            </a:r>
            <a:r>
              <a:rPr lang="en-US" baseline="0" dirty="0"/>
              <a:t> (</a:t>
            </a:r>
            <a:r>
              <a:rPr lang="en-US" sz="1200" b="0" dirty="0">
                <a:solidFill>
                  <a:schemeClr val="bg2"/>
                </a:solidFill>
                <a:latin typeface="+mn-lt"/>
                <a:cs typeface="Arial" charset="0"/>
              </a:rPr>
              <a:t>National Notifiable Diseases Surveillance System, 2017). “</a:t>
            </a:r>
            <a:r>
              <a:rPr lang="en-US" sz="1200" b="0" i="0" kern="1200" dirty="0">
                <a:solidFill>
                  <a:schemeClr val="tx1"/>
                </a:solidFill>
                <a:effectLst/>
                <a:latin typeface="+mn-lt"/>
                <a:ea typeface="+mn-ea"/>
                <a:cs typeface="+mn-cs"/>
              </a:rPr>
              <a:t>New hepatitis C virus infections are increasing most rapidly among young people...</a:t>
            </a:r>
            <a:r>
              <a:rPr lang="en-US" sz="1200" b="0" i="0" kern="1200" baseline="0" dirty="0">
                <a:solidFill>
                  <a:schemeClr val="tx1"/>
                </a:solidFill>
                <a:effectLst/>
                <a:latin typeface="+mn-lt"/>
                <a:ea typeface="+mn-ea"/>
                <a:cs typeface="+mn-cs"/>
              </a:rPr>
              <a:t> Primarily a result of increasing injection drug use </a:t>
            </a:r>
            <a:r>
              <a:rPr lang="en-US" sz="1200" b="0" i="0" kern="1200" dirty="0">
                <a:solidFill>
                  <a:schemeClr val="tx1"/>
                </a:solidFill>
                <a:effectLst/>
                <a:latin typeface="+mn-lt"/>
                <a:ea typeface="+mn-ea"/>
                <a:cs typeface="+mn-cs"/>
              </a:rPr>
              <a:t>associated with America’s growing opioid epidemic.</a:t>
            </a:r>
            <a:r>
              <a:rPr lang="en-US" sz="1200" b="0" i="0" kern="1200" baseline="0" dirty="0">
                <a:solidFill>
                  <a:schemeClr val="tx1"/>
                </a:solidFill>
                <a:effectLst/>
                <a:latin typeface="+mn-lt"/>
                <a:ea typeface="+mn-ea"/>
                <a:cs typeface="+mn-cs"/>
              </a:rPr>
              <a:t> However… three-quarters </a:t>
            </a:r>
            <a:r>
              <a:rPr lang="en-US" sz="1200" b="0" i="0" kern="1200" dirty="0">
                <a:solidFill>
                  <a:schemeClr val="tx1"/>
                </a:solidFill>
                <a:effectLst/>
                <a:latin typeface="+mn-lt"/>
                <a:ea typeface="+mn-ea"/>
                <a:cs typeface="+mn-cs"/>
              </a:rPr>
              <a:t>of the 3.5 million Americans already living with hepatitis C are baby boomers born from 1945 to 1965. Baby boomers are six times more likely to be infected with hepatitis C than those in other age groups and are at much greater risk for death from the virus” (CDC, 2017a). </a:t>
            </a:r>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14</a:t>
            </a:fld>
            <a:endParaRPr lang="en-US"/>
          </a:p>
        </p:txBody>
      </p:sp>
    </p:spTree>
    <p:extLst>
      <p:ext uri="{BB962C8B-B14F-4D97-AF65-F5344CB8AC3E}">
        <p14:creationId xmlns:p14="http://schemas.microsoft.com/office/powerpoint/2010/main" val="627406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comprehensive cancer control professionals and</a:t>
            </a:r>
            <a:r>
              <a:rPr lang="en-US" baseline="0" dirty="0"/>
              <a:t> stakeholders care about hepatitis B and C? According to CDC, “hepatitis B is a leading cause of liver cancer” (2016c). In fact, the National Academies reports that chronic hepatitis B infection increases the odds of liver cancer 50 to 100 times (2017). Also, “hepatitis C is a leading cause of liver transplants and liver cancer” (CDC, 2016c). There are also other behaviors and conditions that increase risk of liver cancer, such as heavy alcohol use, cirrhosis, obesity and diabetes (CDC, 2017b).</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15</a:t>
            </a:fld>
            <a:endParaRPr lang="en-US"/>
          </a:p>
        </p:txBody>
      </p:sp>
    </p:spTree>
    <p:extLst>
      <p:ext uri="{BB962C8B-B14F-4D97-AF65-F5344CB8AC3E}">
        <p14:creationId xmlns:p14="http://schemas.microsoft.com/office/powerpoint/2010/main" val="3973497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Liver cancer is the fastest rising cause of cancer</a:t>
            </a:r>
            <a:r>
              <a:rPr lang="en-US" baseline="0" dirty="0"/>
              <a:t> deaths in the United </a:t>
            </a:r>
            <a:r>
              <a:rPr lang="en-US" b="0" baseline="0" dirty="0"/>
              <a:t>States (NASEM, 2017). </a:t>
            </a:r>
            <a:r>
              <a:rPr lang="en-US" sz="1200" b="0" i="0" kern="1200" dirty="0">
                <a:solidFill>
                  <a:schemeClr val="tx1"/>
                </a:solidFill>
                <a:effectLst/>
                <a:latin typeface="+mn-lt"/>
                <a:ea typeface="+mn-ea"/>
                <a:cs typeface="+mn-cs"/>
              </a:rPr>
              <a:t>In 2014, there</a:t>
            </a:r>
            <a:r>
              <a:rPr lang="en-US" sz="1200" b="0" i="0" kern="1200" baseline="0" dirty="0">
                <a:solidFill>
                  <a:schemeClr val="tx1"/>
                </a:solidFill>
                <a:effectLst/>
                <a:latin typeface="+mn-lt"/>
                <a:ea typeface="+mn-ea"/>
                <a:cs typeface="+mn-cs"/>
              </a:rPr>
              <a:t> were 8.1 new liver cancer cases and 6.5 deaths from liver cancer per 100,000 population in the United States.</a:t>
            </a:r>
            <a:endParaRPr lang="en-US" b="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16</a:t>
            </a:fld>
            <a:endParaRPr lang="en-US"/>
          </a:p>
        </p:txBody>
      </p:sp>
    </p:spTree>
    <p:extLst>
      <p:ext uri="{BB962C8B-B14F-4D97-AF65-F5344CB8AC3E}">
        <p14:creationId xmlns:p14="http://schemas.microsoft.com/office/powerpoint/2010/main" val="105687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who is at risk? Certain populations bear a particularly high burden of chronic hepatitis</a:t>
            </a:r>
            <a:r>
              <a:rPr lang="en-US" baseline="0" dirty="0"/>
              <a:t> B</a:t>
            </a:r>
            <a:r>
              <a:rPr lang="en-US" dirty="0"/>
              <a:t> and C infections that can cause liver cancer.</a:t>
            </a:r>
            <a:r>
              <a:rPr lang="en-US" baseline="0" dirty="0"/>
              <a:t> “The burden of chronic hepatitis B in the United States is greater among people born in regions of the world with high or moderate prevalence of chronic hepatitis B,” so m</a:t>
            </a:r>
            <a:r>
              <a:rPr lang="en-US" dirty="0"/>
              <a:t>inority</a:t>
            </a:r>
            <a:r>
              <a:rPr lang="en-US" baseline="0" dirty="0"/>
              <a:t> groups and immigrants from sub-Saharan African and Asian countries are disproportionately affected by hepatitis B (CDC, 2016c; CDC, 2016d; NASEM,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hepatitis C, baby boomers, or individuals born between 1945 and 1965, have a higher risk than other generations of chronic infection. The reason that baby boomers are at increased risk for hepatitis C “is not completely understood. Most baby boomers are believed to have become infected in the 1960s through the 1980s when transmission of hepatitis C was highest” (CDC, 2016e). Those who inject drugs, those who have HIV and those who previously received transfusions or organ transplants are also populations who are at increased risk of hepatitis C (CDC, 2016c; NASEM, 2017).</a:t>
            </a:r>
          </a:p>
          <a:p>
            <a:endParaRPr lang="en-US" baseline="0" dirty="0"/>
          </a:p>
          <a:p>
            <a:r>
              <a:rPr lang="en-US" baseline="0" dirty="0"/>
              <a:t>It’s important to keep in mind that, overall, people with the most serious need for viral hepatitis care are hard to reach, such as people who were born abroad, are uninsured, have substance abuse problems and are or have been imprisoned (NASEM, 2017). Noting these as-risk populations is important in designing culturally sensitive and tailored programs.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17</a:t>
            </a:fld>
            <a:endParaRPr lang="en-US"/>
          </a:p>
        </p:txBody>
      </p:sp>
    </p:spTree>
    <p:extLst>
      <p:ext uri="{BB962C8B-B14F-4D97-AF65-F5344CB8AC3E}">
        <p14:creationId xmlns:p14="http://schemas.microsoft.com/office/powerpoint/2010/main" val="3202808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there is an effective</a:t>
            </a:r>
            <a:r>
              <a:rPr lang="en-US" baseline="0" dirty="0"/>
              <a:t> vaccine for hepatitis B: A</a:t>
            </a:r>
            <a:r>
              <a:rPr lang="en-US" dirty="0"/>
              <a:t>ccording to the National</a:t>
            </a:r>
            <a:r>
              <a:rPr lang="en-US" baseline="0" dirty="0"/>
              <a:t> Academies report, 95% of hepatitis B infections can be prevented with vaccination; yet, only a quarter of adults recommended for the vaccine are fully immunized (2017).</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18</a:t>
            </a:fld>
            <a:endParaRPr lang="en-US"/>
          </a:p>
        </p:txBody>
      </p:sp>
    </p:spTree>
    <p:extLst>
      <p:ext uri="{BB962C8B-B14F-4D97-AF65-F5344CB8AC3E}">
        <p14:creationId xmlns:p14="http://schemas.microsoft.com/office/powerpoint/2010/main" val="3366641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who should get vaccinated? A newborn should receive their first dose at birth and have completed the vaccine series by six through 18 months of age (CDC, 2017c). Children and adolescents through 18 years of age who have not yet received a shot should also be vaccinated (CDC, 2017c). In addition, unvaccinated adults who are at high risk of infection need to be vaccinated. They include people who inject drugs, incarcerated individuals, men who have sex with men and health care workers who are at risk for occupational exposure (CDC, 2017c). Further, “pregnant women who are identified as being at risk for hepatitis B infection during pregnancy,” such as “having more than one sex partner during the previous six months, been evaluated or treated for a sexually transmitted disease, recent or current injection drug use,” or having had a sex partner infected with hepatitis B virus should be vaccinated (CDC, 2017d). </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19</a:t>
            </a:fld>
            <a:endParaRPr lang="en-US"/>
          </a:p>
        </p:txBody>
      </p:sp>
    </p:spTree>
    <p:extLst>
      <p:ext uri="{BB962C8B-B14F-4D97-AF65-F5344CB8AC3E}">
        <p14:creationId xmlns:p14="http://schemas.microsoft.com/office/powerpoint/2010/main" val="410142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a:t>
            </a:fld>
            <a:endParaRPr lang="en-US"/>
          </a:p>
        </p:txBody>
      </p:sp>
    </p:spTree>
    <p:extLst>
      <p:ext uri="{BB962C8B-B14F-4D97-AF65-F5344CB8AC3E}">
        <p14:creationId xmlns:p14="http://schemas.microsoft.com/office/powerpoint/2010/main" val="1544210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According to CDC, “the only way to know if you have [hepatitis B] is to get tested. Blood tests can determine if a person has been infected and cleared the virus, is currently infected, or has never been infected” </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2016f).</a:t>
            </a:r>
            <a:r>
              <a:rPr lang="en-US" baseline="0" dirty="0"/>
              <a:t> T</a:t>
            </a:r>
            <a:r>
              <a:rPr lang="en-US" sz="1200" b="0" i="0" kern="1200" dirty="0">
                <a:solidFill>
                  <a:schemeClr val="tx1"/>
                </a:solidFill>
                <a:effectLst/>
                <a:latin typeface="+mn-lt"/>
                <a:ea typeface="+mn-ea"/>
                <a:cs typeface="+mn-cs"/>
              </a:rPr>
              <a:t>here are also “several antiviral medications for persons with chronic infection. Persons with chronic hepatitis</a:t>
            </a:r>
            <a:r>
              <a:rPr lang="en-US" sz="1200" b="0" i="0" kern="1200" baseline="0" dirty="0">
                <a:solidFill>
                  <a:schemeClr val="tx1"/>
                </a:solidFill>
                <a:effectLst/>
                <a:latin typeface="+mn-lt"/>
                <a:ea typeface="+mn-ea"/>
                <a:cs typeface="+mn-cs"/>
              </a:rPr>
              <a:t> B</a:t>
            </a:r>
            <a:r>
              <a:rPr lang="en-US" sz="1200" b="0" i="0" kern="1200" dirty="0">
                <a:solidFill>
                  <a:schemeClr val="tx1"/>
                </a:solidFill>
                <a:effectLst/>
                <a:latin typeface="+mn-lt"/>
                <a:ea typeface="+mn-ea"/>
                <a:cs typeface="+mn-cs"/>
              </a:rPr>
              <a:t> infection require linkage to care with regular monitoring to prevent liver damage and/or hepatocellular carcinoma” (CDC,</a:t>
            </a:r>
            <a:r>
              <a:rPr lang="en-US" sz="1200" b="0" i="0" kern="1200" baseline="0" dirty="0">
                <a:solidFill>
                  <a:schemeClr val="tx1"/>
                </a:solidFill>
                <a:effectLst/>
                <a:latin typeface="+mn-lt"/>
                <a:ea typeface="+mn-ea"/>
                <a:cs typeface="+mn-cs"/>
              </a:rPr>
              <a:t> 2016g).</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20</a:t>
            </a:fld>
            <a:endParaRPr lang="en-US"/>
          </a:p>
        </p:txBody>
      </p:sp>
    </p:spTree>
    <p:extLst>
      <p:ext uri="{BB962C8B-B14F-4D97-AF65-F5344CB8AC3E}">
        <p14:creationId xmlns:p14="http://schemas.microsoft.com/office/powerpoint/2010/main" val="1160220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there is no vaccine, hepatitis</a:t>
            </a:r>
            <a:r>
              <a:rPr lang="en-US" baseline="0" dirty="0"/>
              <a:t> C is curable with a short course of treatment, so high risk individuals need to be screened, diagnosed and retained in care, including baby boomers, those who inject drugs or ever injected drugs, have high HIV infection or were prior recipients of transfusions or organ transplants (CDC, 2016c; NASEM, 2017). </a:t>
            </a:r>
            <a:r>
              <a:rPr lang="en-US" sz="1200" dirty="0"/>
              <a:t>Treatment can “eliminate the virus from the body and prevent liver damage, cirrhosis and liver cancer” </a:t>
            </a:r>
            <a:r>
              <a:rPr lang="en-US" sz="800" dirty="0"/>
              <a:t>(CDC 2015b).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This</a:t>
            </a:r>
            <a:r>
              <a:rPr lang="en-US" sz="800" baseline="0" dirty="0"/>
              <a:t> poster from CDC on the right communicates the need for baby boomers to get tested for hepatitis C.</a:t>
            </a:r>
            <a:endParaRPr lang="en-US" sz="80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21</a:t>
            </a:fld>
            <a:endParaRPr lang="en-US"/>
          </a:p>
        </p:txBody>
      </p:sp>
    </p:spTree>
    <p:extLst>
      <p:ext uri="{BB962C8B-B14F-4D97-AF65-F5344CB8AC3E}">
        <p14:creationId xmlns:p14="http://schemas.microsoft.com/office/powerpoint/2010/main" val="70805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now that we understand the important link between viral hepatitis and liver cancer prevention, what can cancer control professionals, viral hepatitis community partners and policy makers do to address the burden of viral hepatitis in our communities? The National Academies of Sciences, Engineering and Medicine released a landmark report titled, “A National Strategy for the Elimination of Hepatitis B and C: Phase Two Report,” which outlined some essential strategies. We will now highlight some of these essential strategies that are most relevant to cancer control. We will also review key resources to aid in implementing the essential interventions.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22</a:t>
            </a:fld>
            <a:endParaRPr lang="en-US"/>
          </a:p>
        </p:txBody>
      </p:sp>
    </p:spTree>
    <p:extLst>
      <p:ext uri="{BB962C8B-B14F-4D97-AF65-F5344CB8AC3E}">
        <p14:creationId xmlns:p14="http://schemas.microsoft.com/office/powerpoint/2010/main" val="2613212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 let’s look back</a:t>
            </a:r>
            <a:r>
              <a:rPr lang="en-US" baseline="0" dirty="0"/>
              <a:t> at our cancer plan. [Talk about the goals, objectives and activities outlined in your cancer plan]. </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23</a:t>
            </a:fld>
            <a:endParaRPr lang="en-US"/>
          </a:p>
        </p:txBody>
      </p:sp>
    </p:spTree>
    <p:extLst>
      <p:ext uri="{BB962C8B-B14F-4D97-AF65-F5344CB8AC3E}">
        <p14:creationId xmlns:p14="http://schemas.microsoft.com/office/powerpoint/2010/main" val="1303883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GW Cancer</a:t>
            </a:r>
            <a:r>
              <a:rPr lang="en-US" baseline="0" dirty="0"/>
              <a:t> Center, with CDC’s Division of Cancer Prevention and Control and Division of Viral Hepatitis, synthesized the most pertinent and actionable interventions outlined in the National Academies report for comprehensive cancer control. Key essential interventions were grouped to form these five themes: Improve access to hepatitis B vaccination; increase knowledge and awareness of viral hepatitis in the community; increase knowledge and awareness of viral hepatitis among health care providers; improve delivery of viral hepatitis services; and conduct disease surveillance.  Note that many of these essential interventions focus on policy, systems and environmental change. Let’s go through each of these one by one, and review some resources and partners we could leverage to implement the essential interventions.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24</a:t>
            </a:fld>
            <a:endParaRPr lang="en-US"/>
          </a:p>
        </p:txBody>
      </p:sp>
    </p:spTree>
    <p:extLst>
      <p:ext uri="{BB962C8B-B14F-4D97-AF65-F5344CB8AC3E}">
        <p14:creationId xmlns:p14="http://schemas.microsoft.com/office/powerpoint/2010/main" val="186380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go through the themes, essential interventions and respective available resources and partnership, jot down your notes using the worksheet developed by GW Cancer Center. We will have time to share thoughts with each other at the end of the presentation.</a:t>
            </a:r>
          </a:p>
          <a:p>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25</a:t>
            </a:fld>
            <a:endParaRPr lang="en-US"/>
          </a:p>
        </p:txBody>
      </p:sp>
    </p:spTree>
    <p:extLst>
      <p:ext uri="{BB962C8B-B14F-4D97-AF65-F5344CB8AC3E}">
        <p14:creationId xmlns:p14="http://schemas.microsoft.com/office/powerpoint/2010/main" val="484678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theme is:</a:t>
            </a:r>
            <a:r>
              <a:rPr lang="en-US" baseline="0" dirty="0"/>
              <a:t> Improve access to hepatitis B vaccinations. </a:t>
            </a:r>
            <a:r>
              <a:rPr lang="en-US" dirty="0"/>
              <a:t>According to the National Academies</a:t>
            </a:r>
            <a:r>
              <a:rPr lang="en-US" baseline="0" dirty="0"/>
              <a:t> report, although 90% of children in the United States were fully immunized against hepatitis B in 2013, only about a quarter of adults over 19 were immunized as of 2014 (2017). The remaining three-quarters of adults that are unvaccinated in the United States are vulnerable to hepatitis B infection: “there is not good awareness of the importance of adult vaccination… and clinics often fail to stock the vaccine, partly because there is no funding to deliver it to uninsured and underinsured adults, and partly because they fear losing patients over the three-dose vaccine schedule” (NASEM, 2017).</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we know that immunization does not have to be so complicated. If [our state] is able to support hepatitis B vaccination at the same level as seasonal flu vaccine, we can make significant improvements to health outcomes. We can make hepatitis B vaccination convenient, as with do with the flu vaccine, especially for hard-to-reach populations that need it the most, such as homeless people and people who inject drugs.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26</a:t>
            </a:fld>
            <a:endParaRPr lang="en-US"/>
          </a:p>
        </p:txBody>
      </p:sp>
    </p:spTree>
    <p:extLst>
      <p:ext uri="{BB962C8B-B14F-4D97-AF65-F5344CB8AC3E}">
        <p14:creationId xmlns:p14="http://schemas.microsoft.com/office/powerpoint/2010/main" val="4271653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essential intervention to help improve access to vaccinations is to work with partners to expand access to free vaccinations in pharmacies and other easily accessible settings including HIV and STD clinics and community health centers. Pharmacies, for example, are a convenient location, as they have evening and weekend hours that do not require appointments.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27</a:t>
            </a:fld>
            <a:endParaRPr lang="en-US"/>
          </a:p>
        </p:txBody>
      </p:sp>
    </p:spTree>
    <p:extLst>
      <p:ext uri="{BB962C8B-B14F-4D97-AF65-F5344CB8AC3E}">
        <p14:creationId xmlns:p14="http://schemas.microsoft.com/office/powerpoint/2010/main" val="2507978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this essential intervention. We can learn from the successes and challenges of increasing access to HPV vaccines. The President’s Cancer Panel Annual Report on </a:t>
            </a:r>
            <a:r>
              <a:rPr lang="en-US" i="1" baseline="0" dirty="0"/>
              <a:t>Accelerating HPV Vaccine Uptake </a:t>
            </a:r>
            <a:r>
              <a:rPr lang="en-US" i="0" baseline="0" dirty="0"/>
              <a:t>has a pertinent section on strategies to “Maximize Access to HPV Vaccination Services.” This section reviews ways to “promote and facilitate HPV vaccination in venues outside the medical home,” such as pharmacies, health department clinics, urgent care centers and emergency rooms, which may also be applicable to increasing access to hepatitis B vaccines. The report also talks about ways states can “enact laws to implement policies that allow pharmacists to administer vaccines.” </a:t>
            </a:r>
            <a:r>
              <a:rPr lang="en-US" baseline="0" dirty="0"/>
              <a:t>“Some states restrict the types of vaccines offered in pharmacies,” and “state laws reimbursing pharmacies for vaccines also vary widely” (NASEM, 2017). This could be an opportunity for comprehensive cancer control to work towards policy and system change and for partnering with professional organizations such as the American Pharmacists Association.</a:t>
            </a:r>
            <a:endParaRPr lang="en-US" dirty="0"/>
          </a:p>
          <a:p>
            <a:endParaRPr lang="en-US" baseline="0" dirty="0"/>
          </a:p>
          <a:p>
            <a:r>
              <a:rPr lang="en-US" baseline="0" dirty="0"/>
              <a:t>In addition, the National Association of City and Country Health Officials has an archived list of tools and resources to help local health departments implement programs to increase adult hepatitis B vaccination, including ways to develop partnerships, conduct screenings and test for hepatitis B, collect, report and analyze data and administer the vaccine to populations at disproportionate risk. The guide also includes model practices related to hepatitis B.</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28</a:t>
            </a:fld>
            <a:endParaRPr lang="en-US"/>
          </a:p>
        </p:txBody>
      </p:sp>
    </p:spTree>
    <p:extLst>
      <p:ext uri="{BB962C8B-B14F-4D97-AF65-F5344CB8AC3E}">
        <p14:creationId xmlns:p14="http://schemas.microsoft.com/office/powerpoint/2010/main" val="1527342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Partnering </a:t>
            </a:r>
            <a:r>
              <a:rPr lang="en-US" baseline="0" dirty="0"/>
              <a:t>with professional organizations such as the American Pharmacists Association, as well as local pharmacies and pharmacists would strengthen efforts to change policy and make the hepatitis B vaccine available widely. For example, the American Pharmacists Association Academy of Student Pharmacists works to “increase the public’s knowledge of immunizations while raising the number of adults receiving immunizations” (American Pharmacists Association, 2017). They could help plan immunization and awareness raising campaigns and hold screening days on campuses, for example. </a:t>
            </a:r>
          </a:p>
          <a:p>
            <a:endParaRPr lang="en-US" baseline="0" dirty="0"/>
          </a:p>
          <a:p>
            <a:r>
              <a:rPr lang="en-US" baseline="0" dirty="0"/>
              <a:t>In addition, the National Academies report recommends working with the criminal justice system to screen and vaccinate against hepatitis B in correctional facilities according to clinical practice guidelines. People who are incarcerated often live in close quarters, making immunization more important to prevent transmission. We will go over specific partners in the criminal justice system in more detail under the fourth theme, “improve delivery of viral hepatitis services.”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29</a:t>
            </a:fld>
            <a:endParaRPr lang="en-US"/>
          </a:p>
        </p:txBody>
      </p:sp>
    </p:spTree>
    <p:extLst>
      <p:ext uri="{BB962C8B-B14F-4D97-AF65-F5344CB8AC3E}">
        <p14:creationId xmlns:p14="http://schemas.microsoft.com/office/powerpoint/2010/main" val="227273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a:t>
            </a:fld>
            <a:endParaRPr lang="en-US"/>
          </a:p>
        </p:txBody>
      </p:sp>
    </p:spTree>
    <p:extLst>
      <p:ext uri="{BB962C8B-B14F-4D97-AF65-F5344CB8AC3E}">
        <p14:creationId xmlns:p14="http://schemas.microsoft.com/office/powerpoint/2010/main" val="2068706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theme</a:t>
            </a:r>
            <a:r>
              <a:rPr lang="en-US" baseline="0" dirty="0"/>
              <a:t> is: Increase knowledge and awareness of viral hepatitis in the community.</a:t>
            </a:r>
            <a:r>
              <a:rPr lang="en-US" dirty="0"/>
              <a:t> Despite the strong link between viral hepatitis and liver cancer, many individuals may not know about hepatitis B or C. Chronic hepatitis B and C are lifelong infections that are clinically silent in most patients.</a:t>
            </a:r>
            <a:r>
              <a:rPr lang="en-US" baseline="0" dirty="0"/>
              <a:t> I</a:t>
            </a:r>
            <a:r>
              <a:rPr lang="en-US" dirty="0"/>
              <a:t>n fact, approximately two-thirds of people infected with hepatitis B and half infected with hepatitis C are unaware of their condition (NASEM,</a:t>
            </a:r>
            <a:r>
              <a:rPr lang="en-US" baseline="0" dirty="0"/>
              <a:t> 2017).</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30</a:t>
            </a:fld>
            <a:endParaRPr lang="en-US"/>
          </a:p>
        </p:txBody>
      </p:sp>
    </p:spTree>
    <p:extLst>
      <p:ext uri="{BB962C8B-B14F-4D97-AF65-F5344CB8AC3E}">
        <p14:creationId xmlns:p14="http://schemas.microsoft.com/office/powerpoint/2010/main" val="1453544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essential</a:t>
            </a:r>
            <a:r>
              <a:rPr lang="en-US" baseline="0" dirty="0"/>
              <a:t> intervention to raise awareness of the link between viral hepatitis and liver cancer and the associated risks and health effects, is promoting tools such as CDC’s Viral Hepatitis Risk Assessment. This five-minute risk assessment can be taken online or printed and administered by paper, and it generates a personalized report that determines if a person should be vaccinated and/or tested for viral hepatitis.</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31</a:t>
            </a:fld>
            <a:endParaRPr lang="en-US"/>
          </a:p>
        </p:txBody>
      </p:sp>
    </p:spTree>
    <p:extLst>
      <p:ext uri="{BB962C8B-B14F-4D97-AF65-F5344CB8AC3E}">
        <p14:creationId xmlns:p14="http://schemas.microsoft.com/office/powerpoint/2010/main" val="2420378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this essential intervention. </a:t>
            </a:r>
            <a:r>
              <a:rPr lang="en-US" dirty="0"/>
              <a:t>CDC’s Viral Hepatitis Risk Assessment is part of the Know More Hepatitis campaign,</a:t>
            </a:r>
            <a:r>
              <a:rPr lang="en-US" baseline="0" dirty="0"/>
              <a:t> which also has free and downloadable factsheets, posters, templates and more. The Know More Hepatitis campaign uses “extensive formative research to identify the best strategies and messages to reach baby boomers and health care providers in order to encourage people born from 1945 to 1965 to get tested” (CDC, 2016b).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has another campaign called Know Hepatitis B, which aims to “increase awareness about this silent epidemic and encourage people who may be chronically infected with hepatitis B to get tested so they can take care of themselves and their families” (CDC, 2016h). The campaign features communication materials in English and multiple other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32</a:t>
            </a:fld>
            <a:endParaRPr lang="en-US"/>
          </a:p>
        </p:txBody>
      </p:sp>
    </p:spTree>
    <p:extLst>
      <p:ext uri="{BB962C8B-B14F-4D97-AF65-F5344CB8AC3E}">
        <p14:creationId xmlns:p14="http://schemas.microsoft.com/office/powerpoint/2010/main" val="717192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GW Cancer Center has a Viral Hepatitis and Liver Cancer Social Media Toolkit, which is designed to help public health professionals establish a viral hepatitis and liver cancer prevention and awareness social media strategy. It features sample Twitter and Facebook messages we can copy and paste for our personal or organization’s social media accounts.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Prevent Cancer Foundation’s Think About the Link campaign strives to raise awareness of the connection between cancer and viruses, including viral hepatitis. They are also another great source for factsheets, public service announcements, webinars, briefs and infographics.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Association of Asian Pacific Community Health Organizations has a Hepatitis B Policy and Advocacy and Media Outreach Toolkit that includes checklists, templates and factsheets, and </a:t>
            </a:r>
            <a:r>
              <a:rPr lang="en-US" baseline="0" dirty="0" err="1"/>
              <a:t>Hep</a:t>
            </a:r>
            <a:r>
              <a:rPr lang="en-US" baseline="0" dirty="0"/>
              <a:t> B United provides tips for hosting a successful hepatitis B screening event, which is a great way to increase awareness.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Finally, the Association of State and Territorial Health Officials’ communications toolkit helps cancer control professionals communicate about hepatitis C screening recommendations to the general public as well as providers.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33</a:t>
            </a:fld>
            <a:endParaRPr lang="en-US"/>
          </a:p>
        </p:txBody>
      </p:sp>
    </p:spTree>
    <p:extLst>
      <p:ext uri="{BB962C8B-B14F-4D97-AF65-F5344CB8AC3E}">
        <p14:creationId xmlns:p14="http://schemas.microsoft.com/office/powerpoint/2010/main" val="823458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key partners</a:t>
            </a:r>
            <a:r>
              <a:rPr lang="en-US" baseline="0" dirty="0"/>
              <a:t> to help implement knowledge and awareness raising interventions include faith-based communities, college campuses and their respective organizations. They are great gatekeepers to local communities and potential collaborators for health fairs, screening events and other educational opportunities. Building a relationship with local media to write about our efforts or publish editorials would expand the reach of our awareness message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Also, we can capitalize on media coverage and windows</a:t>
            </a:r>
            <a:r>
              <a:rPr lang="en-US" sz="1200" baseline="0" dirty="0">
                <a:solidFill>
                  <a:schemeClr val="tx2">
                    <a:lumMod val="75000"/>
                    <a:lumOff val="25000"/>
                  </a:schemeClr>
                </a:solidFill>
              </a:rPr>
              <a:t> of </a:t>
            </a:r>
            <a:r>
              <a:rPr lang="en-US" sz="1200" dirty="0">
                <a:solidFill>
                  <a:schemeClr val="tx2">
                    <a:lumMod val="75000"/>
                    <a:lumOff val="25000"/>
                  </a:schemeClr>
                </a:solidFill>
              </a:rPr>
              <a:t>opportunity around Hepatitis</a:t>
            </a:r>
            <a:r>
              <a:rPr lang="en-US" sz="1200" baseline="0" dirty="0">
                <a:solidFill>
                  <a:schemeClr val="tx2">
                    <a:lumMod val="75000"/>
                    <a:lumOff val="25000"/>
                  </a:schemeClr>
                </a:solidFill>
              </a:rPr>
              <a:t> Awareness Month in May, Hepatitis Testing Day on May 19, World Hepatitis Day on July 28 and Liver Cancer Awareness Month in October.</a:t>
            </a: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34</a:t>
            </a:fld>
            <a:endParaRPr lang="en-US"/>
          </a:p>
        </p:txBody>
      </p:sp>
    </p:spTree>
    <p:extLst>
      <p:ext uri="{BB962C8B-B14F-4D97-AF65-F5344CB8AC3E}">
        <p14:creationId xmlns:p14="http://schemas.microsoft.com/office/powerpoint/2010/main" val="2491792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theme is: Increase</a:t>
            </a:r>
            <a:r>
              <a:rPr lang="en-US" baseline="0" dirty="0"/>
              <a:t> knowledge and awareness of viral hepatitis among health care providers. </a:t>
            </a:r>
            <a:r>
              <a:rPr lang="en-US" dirty="0"/>
              <a:t>According to the National Academies</a:t>
            </a:r>
            <a:r>
              <a:rPr lang="en-US" baseline="0" dirty="0"/>
              <a:t> report, “one of the main bottlenecks in hepatitis care is the need for patients to be treated by specialists. As a result, viral hepatitis care remains out of reach for people in rural and underserved areas” (2017). Primary care is an efficient way to provide services, but “if a patient develops cirrhosis, management becomes much more complicated… as patients need frequent hospitalization” (NASEM, 2017). Because treating viral hepatitis carries these risks, providers in small practices may be reluctant to accept patients, “causing a disparity where viral hepatitis care is out of reach for people in rural and underserved communities” (NASEM,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35</a:t>
            </a:fld>
            <a:endParaRPr lang="en-US"/>
          </a:p>
        </p:txBody>
      </p:sp>
    </p:spTree>
    <p:extLst>
      <p:ext uri="{BB962C8B-B14F-4D97-AF65-F5344CB8AC3E}">
        <p14:creationId xmlns:p14="http://schemas.microsoft.com/office/powerpoint/2010/main" val="4250579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essential interventions to help increase knowledge and awareness of viral hepatitis among health care providers. Comprehensive</a:t>
            </a:r>
            <a:r>
              <a:rPr lang="en-US" baseline="0" dirty="0"/>
              <a:t> cancer control could play a central role in engaging, training and educating health care providers and systems to prevent, detect and treat viral hepatitis. We could also promote health care professional resources, such as the one from CDC displayed on the right, called the ABCs of Hepatitis, which provides an overview of  tests for acute and chronic infections, vaccination recommendations and treatment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36</a:t>
            </a:fld>
            <a:endParaRPr lang="en-US"/>
          </a:p>
        </p:txBody>
      </p:sp>
    </p:spTree>
    <p:extLst>
      <p:ext uri="{BB962C8B-B14F-4D97-AF65-F5344CB8AC3E}">
        <p14:creationId xmlns:p14="http://schemas.microsoft.com/office/powerpoint/2010/main" val="1662295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help improve policy makers and cancer control professionals’ awareness of viral hepatitis risk factors and evidence-based prevention strategies, The George Washington University Cancer Center, in collaboration with CDC, developed educational materials on viral hepatitis and liver cancer. The National liver cancer profile (non-state specific) has general information about viral hepatitis and liver cancer. By accessing the map, policy makers and cancer control professionals will find state profiles on viral hepatitis and liver cancer statistics that can be used when communicating with clinicians and stakeholders.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37</a:t>
            </a:fld>
            <a:endParaRPr lang="en-US"/>
          </a:p>
        </p:txBody>
      </p:sp>
    </p:spTree>
    <p:extLst>
      <p:ext uri="{BB962C8B-B14F-4D97-AF65-F5344CB8AC3E}">
        <p14:creationId xmlns:p14="http://schemas.microsoft.com/office/powerpoint/2010/main" val="3948994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help improve policy makers and cancer control professionals’ awareness of viral hepatitis risk factors and evidence-based prevention strategies, The George Washington University Cancer Center, in collaboration with CDC, developed educational materials on viral hepatitis and liver cancer. The National liver cancer profile (non-state specific) has general information about viral hepatitis and liver cancer. By accessing the map, policy makers and cancer control professionals will find state profiles on viral hepatitis and liver cancer statistics that can be used when communicating with clinicians and stakeholders.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38</a:t>
            </a:fld>
            <a:endParaRPr lang="en-US"/>
          </a:p>
        </p:txBody>
      </p:sp>
    </p:spTree>
    <p:extLst>
      <p:ext uri="{BB962C8B-B14F-4D97-AF65-F5344CB8AC3E}">
        <p14:creationId xmlns:p14="http://schemas.microsoft.com/office/powerpoint/2010/main" val="3688826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these essential interventions. As mentioned before, ASTHO’s communications toolkit helps cancer control professionals communicate about hepatitis C screening recommendations to providers as well as the general 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has factsheets and clinical guidelines for hepatitis B and C, including a guide to comprehensive hepatitis C counseling and testing for use in primary care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also lists training resources, such as the University of Washington’s free, self-study, interactive course for medical providers on hepatitis C infection. Modules include “Screening for Diagnosis of Hepatitis C Infection,” “Management of Cirrhosis-Related Complications,” “Treatment of Special Populations and Special Situations,” and more, and they offer continuing education credits (University of Washington, 2017).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39</a:t>
            </a:fld>
            <a:endParaRPr lang="en-US"/>
          </a:p>
        </p:txBody>
      </p:sp>
    </p:spTree>
    <p:extLst>
      <p:ext uri="{BB962C8B-B14F-4D97-AF65-F5344CB8AC3E}">
        <p14:creationId xmlns:p14="http://schemas.microsoft.com/office/powerpoint/2010/main" val="93092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a:t>
            </a:fld>
            <a:endParaRPr lang="en-US"/>
          </a:p>
        </p:txBody>
      </p:sp>
    </p:spTree>
    <p:extLst>
      <p:ext uri="{BB962C8B-B14F-4D97-AF65-F5344CB8AC3E}">
        <p14:creationId xmlns:p14="http://schemas.microsoft.com/office/powerpoint/2010/main" val="1840734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National Academies report also calls out the University of New Mexico’s Project Extension of Community Health Outcomes, or Project ECHO, which is a “hub-and-spoke knowledge-sharing network, led by expert teams who use multi-point videoconferencing to conduct virtual clinics with community partners. In this way, primary care doctors, nurses and other clinicians learn to provide excellent specialty care to patients in their own communities” (University of New Mexico School of Medicine, 2017). Comprehensive cancer control professionals and stakeholders can help promote, implement and report the level of effectiveness of this and other programs.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40</a:t>
            </a:fld>
            <a:endParaRPr lang="en-US"/>
          </a:p>
        </p:txBody>
      </p:sp>
    </p:spTree>
    <p:extLst>
      <p:ext uri="{BB962C8B-B14F-4D97-AF65-F5344CB8AC3E}">
        <p14:creationId xmlns:p14="http://schemas.microsoft.com/office/powerpoint/2010/main" val="1782545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Key partners to help implement these essential interventions include professional organizations such as the American Medical Association and American Academy of Family Physicians that may be able to connect us to local chapters or champions who may be interested in learning more about viral hepatitis and liver cancer, as well as promote continuing education programs to their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mentioned before, partnerships with universities that are developing training modules and programs will strengthen our understanding and efforts to implement them in our area. The American Association for the Study of Liver Diseases and Infectious Diseases Society of America may also have further insight on health care professional resources and development opportunities.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41</a:t>
            </a:fld>
            <a:endParaRPr lang="en-US"/>
          </a:p>
        </p:txBody>
      </p:sp>
    </p:spTree>
    <p:extLst>
      <p:ext uri="{BB962C8B-B14F-4D97-AF65-F5344CB8AC3E}">
        <p14:creationId xmlns:p14="http://schemas.microsoft.com/office/powerpoint/2010/main" val="41777736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theme</a:t>
            </a:r>
            <a:r>
              <a:rPr lang="en-US" baseline="0" dirty="0"/>
              <a:t> is: Improve the delivery of viral hepatitis services. According to the National Academies report, “incarcerated people bear a disproportionate burden of viral hepatitis” (NASEM, 2017). Data from 2000 show that an estimated 12-35% of people in jails and prisons have hepatitis C and 1-3.5% have chronic hepatitis B (NASEM, 2017). Increasing access to hepatitis C treatment has also been a challenge, especially in tandem with payers. Further, disseminating findings from implementation research is key to ensuring the success of service delivery.</a:t>
            </a:r>
          </a:p>
          <a:p>
            <a:endParaRPr lang="en-US" baseline="0" dirty="0"/>
          </a:p>
          <a:p>
            <a:r>
              <a:rPr lang="en-US" baseline="0" dirty="0"/>
              <a:t>Further, “treating everyone with hepatitis C, regardless of disease stage would avert considerable suffering in patients. It would also protect society by reducing the population reservoir of infection” (NASEM, 2017).</a:t>
            </a:r>
          </a:p>
          <a:p>
            <a:endParaRPr lang="en-US" baseline="0" dirty="0"/>
          </a:p>
          <a:p>
            <a:r>
              <a:rPr lang="en-US" baseline="0" dirty="0"/>
              <a:t>There are six essential interventions under this theme, and we will review two of them and respective resources at a time.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42</a:t>
            </a:fld>
            <a:endParaRPr lang="en-US"/>
          </a:p>
        </p:txBody>
      </p:sp>
    </p:spTree>
    <p:extLst>
      <p:ext uri="{BB962C8B-B14F-4D97-AF65-F5344CB8AC3E}">
        <p14:creationId xmlns:p14="http://schemas.microsoft.com/office/powerpoint/2010/main" val="3132951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first essential intervention is to develop promote viral hepatitis screening, management, and treatment guidelines and develop linkage to care for incarcerated populations, such as referral systems to social support and physical and mental health programs in correctional facilities, which would improve overall health outcomes from hepatitis B and C. As the National Academies report states, unprotected sex and needle sharing are common among incarcerated people, “making jails and prisons an amplifying reservoir for the infections… correctional facilities are also an ideal place to test and vaccinate for hepatitis B and cure chronic hepatitis C infection, as directly observed therapy is the norm and the risk of drug diversion is low” (2017). </a:t>
            </a:r>
          </a:p>
          <a:p>
            <a:endParaRPr lang="en-US" baseline="0" dirty="0"/>
          </a:p>
          <a:p>
            <a:r>
              <a:rPr lang="en-US" baseline="0" dirty="0"/>
              <a:t>Further, comprehensive cancer control should promote guidelines for viral hepatitis screening, management and treatment in correctional facilities.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43</a:t>
            </a:fld>
            <a:endParaRPr lang="en-US"/>
          </a:p>
        </p:txBody>
      </p:sp>
    </p:spTree>
    <p:extLst>
      <p:ext uri="{BB962C8B-B14F-4D97-AF65-F5344CB8AC3E}">
        <p14:creationId xmlns:p14="http://schemas.microsoft.com/office/powerpoint/2010/main" val="1702493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these essential interventions. The New York State Department of Health’s Hepatitis C Continuity Program may be a model for replication in other states. The program is for the “New York State Department of Corrections and Community Supervision inmates who are under treatment for hepatitis C,” and “promotes treatment completion upon and after release to the community” (New York State Department of Health,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 and colleagues’ article in Annals of Internal Medicine on “Prevention of Hepatitis C by Screening and Treatment of U.S. Prisons” provides evidence, data and cost-savings analysis that may strengthen advocacy efforts to organizational leaders and stakeholders about the importance of interventions among incarcerated populations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National Academies report also highlights the importance of replicating successes and learning from efforts and responses to the HIV epidemic. Comprehensive cancer control should review resources such as TARGET Center’s Jail Linkage Program that includes a manual, curriculum, handbook and more to guide program implementation. Similarly, Florida Department of Health provides guidance to county jails and partners to implement the Jail Linkage Program that provides HIV/AIDS, sexually transmitted disease and hepatitis services to inmates.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also has some general information, including state resource maps to provide guidance for correctional health.</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44</a:t>
            </a:fld>
            <a:endParaRPr lang="en-US"/>
          </a:p>
        </p:txBody>
      </p:sp>
    </p:spTree>
    <p:extLst>
      <p:ext uri="{BB962C8B-B14F-4D97-AF65-F5344CB8AC3E}">
        <p14:creationId xmlns:p14="http://schemas.microsoft.com/office/powerpoint/2010/main" val="1049862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third essential intervention under the “improve delivery of viral hepatitis services” theme is supporting and coordinating with community research efforts, such as those that serve key populations, aim to alleviate stigma, or promote health among incarcerated populations. The National Academies report highlights research questions that still need to be answered, such as “how to manage substance use in prisons and ways to reach populations, as well as novel strategies for harm reduction, better understanding of networks of drug users and prevention of injection drug use” (2017). While these research topics may not directly be related to the day-to-day work of comprehensive cancer control programs and coalitions, it may be beneficial for a cancer control representative to serve on a related steering committee or subscribe to newsletters with updates pertaining to such research. This way, cancer control will know when to be plugged in or help support these efforts.</a:t>
            </a:r>
          </a:p>
          <a:p>
            <a:endParaRPr lang="en-US" baseline="0" dirty="0"/>
          </a:p>
          <a:p>
            <a:r>
              <a:rPr lang="en-US" baseline="0" dirty="0"/>
              <a:t>The fourth essential intervention under the “improve delivery of viral hepatitis services” theme is working with public and private health plans to lift restrictions and lower costs of treatment therapies. Treatment for chronic hepatitis B can prevent most deaths and hepatitis C is curable with a short course of treatment. Treatment may be perceived to be relatively expensive, but it is still cost-effective compared to other interventions. Comprehensive cancer control should continue to work with public and private health plans to lift restrictions and lower costs of treatment therapies.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45</a:t>
            </a:fld>
            <a:endParaRPr lang="en-US"/>
          </a:p>
        </p:txBody>
      </p:sp>
    </p:spTree>
    <p:extLst>
      <p:ext uri="{BB962C8B-B14F-4D97-AF65-F5344CB8AC3E}">
        <p14:creationId xmlns:p14="http://schemas.microsoft.com/office/powerpoint/2010/main" val="3767852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these essential interventions. The GW Cancer Center’s Action 4 PSE Change website features an example of success in </a:t>
            </a:r>
            <a:r>
              <a:rPr lang="en-US" sz="1200" kern="1200" dirty="0"/>
              <a:t>lifting restrictions and lowe</a:t>
            </a:r>
            <a:r>
              <a:rPr lang="en-US" sz="1200" dirty="0"/>
              <a:t>ring costs of treatment therapies</a:t>
            </a:r>
            <a:r>
              <a:rPr lang="en-US" sz="1200" baseline="0" dirty="0"/>
              <a:t> in Washington, DC. In this case, GW Cancer Center engaged key stakeholders, identified policy barriers and communicated them in order to increase access to chemotherapy for Medicaid patients in DC by expanding the number of medical oncologists who accept Medicaid. They also worked with Medicaid managed care organizations to eliminate the need for primary care referrals for individuals needing access to specialists. With concerted effort, such changes can be made for viral hepatitis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t>For more short-term solutions to access therapies, American Liver Foundation’s guide contains “information about national organizations that either have financial assistance programs or connect patients to other resources so they can access affordable care” (2016). The National Alliance of State and Territorial AIDS Directors has a similar factsheet that provides background on what patient assistance and cost-sharing programs are, how to apply for them, contact information, hepatitis drugs covered and financial eligibility criteria.</a:t>
            </a:r>
            <a:endParaRPr lang="en-US" sz="1200" kern="120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46</a:t>
            </a:fld>
            <a:endParaRPr lang="en-US"/>
          </a:p>
        </p:txBody>
      </p:sp>
    </p:spTree>
    <p:extLst>
      <p:ext uri="{BB962C8B-B14F-4D97-AF65-F5344CB8AC3E}">
        <p14:creationId xmlns:p14="http://schemas.microsoft.com/office/powerpoint/2010/main" val="2337031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fifth essential intervention under the “improve delivery of viral hepatitis services” theme is promoting guidelines for hepatitis B screening, management and treatment among pregnant women. Early testing for hepatitis B can “help determine the best course of treatment for [those infected], balancing questions for drug resistance and hepatitis flare against the risk of mother-to-child transmission” (NASEM,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sixth and final intervention under this theme is promoting comprehensive harm reduction strategies that address the underlying substance use disorder, such as prevention and treatment services, referrals to opioid agonist therapy, counseling, testing and/or viral hepatitis treatment. The National Academies report emphasized that “the most effective way to prevent hepatitis C among people who inject drugs is to combine strategies that improve the safety of injection with those that treat the underlying addiction,” so “states… should expand access to syringe exchange and opioid agonist therapy in accessible venues” (2017).</a:t>
            </a:r>
          </a:p>
        </p:txBody>
      </p:sp>
      <p:sp>
        <p:nvSpPr>
          <p:cNvPr id="4" name="Slide Number Placeholder 3"/>
          <p:cNvSpPr>
            <a:spLocks noGrp="1"/>
          </p:cNvSpPr>
          <p:nvPr>
            <p:ph type="sldNum" sz="quarter" idx="10"/>
          </p:nvPr>
        </p:nvSpPr>
        <p:spPr/>
        <p:txBody>
          <a:bodyPr/>
          <a:lstStyle/>
          <a:p>
            <a:fld id="{C86F15E9-0BE7-4FE3-9441-9D32F4679029}" type="slidenum">
              <a:rPr lang="en-US" smtClean="0"/>
              <a:pPr/>
              <a:t>47</a:t>
            </a:fld>
            <a:endParaRPr lang="en-US"/>
          </a:p>
        </p:txBody>
      </p:sp>
    </p:spTree>
    <p:extLst>
      <p:ext uri="{BB962C8B-B14F-4D97-AF65-F5344CB8AC3E}">
        <p14:creationId xmlns:p14="http://schemas.microsoft.com/office/powerpoint/2010/main" val="2411668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these essential interventions. CDC lists guidelines and recommendations for screening pregnant women for hepatitis B infection and tools and resources to interpret results, which may be useful to clinicians or for patient education. The website also includes a link for maternal hepatitis B screening and reporting requirement policies by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also has an overview of public health strategies to prevent viral hepatitis infection among people who inject drugs. One of these strategies is using syringe services programs, “which have also been referred to as syringe exchange programs, needle exchange programs and needle-syringe programs” (2017e). These are “community-based programs that provide access to sterile needles and syringes free of cost and facilitate safe disposal of used needles and syringes” (CDC, 2017f). Syringe services programs have been “associated with reduce risk for infection with hepatitis C virus” (CDC, 2017f).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also has a factsheet that provides example resources for public health professionals and stakeholders in developing, implementing and monitoring syringe services programs. Please note that many of these resources may primarily be developed with HIV infection prevention in mind, but can be applied to viral hepatitis infection prevention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CDC’s National Prevention Information Network also “offers a variety of tools and resources to support partner prevention efforts. One important </a:t>
            </a:r>
            <a:r>
              <a:rPr lang="en-US" sz="1200" b="0" i="0" kern="1200" dirty="0">
                <a:solidFill>
                  <a:schemeClr val="tx1"/>
                </a:solidFill>
                <a:effectLst/>
                <a:latin typeface="+mn-lt"/>
                <a:ea typeface="+mn-ea"/>
                <a:cs typeface="+mn-cs"/>
              </a:rPr>
              <a:t>resource is the </a:t>
            </a:r>
            <a:r>
              <a:rPr lang="en-US" sz="1200" b="0" i="0" u="none" strike="noStrike" kern="1200" dirty="0">
                <a:solidFill>
                  <a:schemeClr val="tx1"/>
                </a:solidFill>
                <a:effectLst/>
                <a:latin typeface="+mn-lt"/>
                <a:ea typeface="+mn-ea"/>
                <a:cs typeface="+mn-cs"/>
              </a:rPr>
              <a:t>National Prevention Information Network</a:t>
            </a:r>
            <a:r>
              <a:rPr lang="en-US" sz="1200" b="0" i="0" u="none" strike="noStrike" kern="1200" baseline="0" dirty="0">
                <a:solidFill>
                  <a:schemeClr val="tx1"/>
                </a:solidFill>
                <a:effectLst/>
                <a:latin typeface="+mn-lt"/>
                <a:ea typeface="+mn-ea"/>
                <a:cs typeface="+mn-cs"/>
              </a:rPr>
              <a:t> Community</a:t>
            </a:r>
            <a:r>
              <a:rPr lang="en-US" sz="1200" b="0" i="0" kern="1200" dirty="0">
                <a:solidFill>
                  <a:schemeClr val="tx1"/>
                </a:solidFill>
                <a:effectLst/>
                <a:latin typeface="+mn-lt"/>
                <a:ea typeface="+mn-ea"/>
                <a:cs typeface="+mn-cs"/>
              </a:rPr>
              <a:t>, which allows partners to connect, share and collaborate in meaningful conversations with other prevention partners; receive breaking news and the latest advancements in prevention strategies; and access information unique to the NPIN Community and CDC’s partners” (</a:t>
            </a:r>
            <a:r>
              <a:rPr lang="en-US" sz="1200" b="0" i="0" kern="1200" dirty="0" err="1">
                <a:solidFill>
                  <a:schemeClr val="tx1"/>
                </a:solidFill>
                <a:effectLst/>
                <a:latin typeface="+mn-lt"/>
                <a:ea typeface="+mn-ea"/>
                <a:cs typeface="+mn-cs"/>
              </a:rPr>
              <a:t>n.d.</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To see the availability of Syringe Exchange Programs in our area, see North American Syringe Exchange Network’s Directory; then, we can promote the program.</a:t>
            </a: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48</a:t>
            </a:fld>
            <a:endParaRPr lang="en-US"/>
          </a:p>
        </p:txBody>
      </p:sp>
    </p:spTree>
    <p:extLst>
      <p:ext uri="{BB962C8B-B14F-4D97-AF65-F5344CB8AC3E}">
        <p14:creationId xmlns:p14="http://schemas.microsoft.com/office/powerpoint/2010/main" val="348039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Key partners to help implement these essential interventions include state and local detention centers and correctional facilities. National Institute of Corrections is an agency within the U.S. Department of Justice, Federal Bureau of Prisons, and provides “training, technical assistance, information services and policy/program development assistance to federal, state and local corrections agencies” (</a:t>
            </a:r>
            <a:r>
              <a:rPr lang="en-US" baseline="0" dirty="0" err="1"/>
              <a:t>n.d.</a:t>
            </a:r>
            <a:r>
              <a:rPr lang="en-US" baseline="0" dirty="0"/>
              <a:t>). They may be good to reach out to with help conducting an environmental scan on correctional health services and inquire about any services they can provide.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Comprehensive cancer control professionals and stakeholders also should reach out to state health insurance plan officials to assess for areas of collaboration to </a:t>
            </a:r>
            <a:r>
              <a:rPr lang="en-US" sz="1200" kern="1200" dirty="0"/>
              <a:t>lift restrictions and lowe</a:t>
            </a:r>
            <a:r>
              <a:rPr lang="en-US" sz="1200" dirty="0"/>
              <a:t>r costs of treatment therapies.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As mentioned</a:t>
            </a:r>
            <a:r>
              <a:rPr lang="en-US" sz="1200" kern="1200" baseline="0" dirty="0"/>
              <a:t> before, </a:t>
            </a:r>
            <a:r>
              <a:rPr lang="en-US" sz="1200" kern="1200" dirty="0"/>
              <a:t>CDC’s National</a:t>
            </a:r>
            <a:r>
              <a:rPr lang="en-US" sz="1200" kern="1200" baseline="0" dirty="0"/>
              <a:t> Prevention Information Network is a great resource for viral hepatitis prevention, and may be a good place to start to create partnerships. Also, look up local syringe services programs and reach out to them to learn more about their successes, challenges and possible areas for collaboration.</a:t>
            </a:r>
            <a:endParaRPr lang="en-US" sz="1200" kern="120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49</a:t>
            </a:fld>
            <a:endParaRPr lang="en-US"/>
          </a:p>
        </p:txBody>
      </p:sp>
    </p:spTree>
    <p:extLst>
      <p:ext uri="{BB962C8B-B14F-4D97-AF65-F5344CB8AC3E}">
        <p14:creationId xmlns:p14="http://schemas.microsoft.com/office/powerpoint/2010/main" val="186809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a:t>
            </a:fld>
            <a:endParaRPr lang="en-US"/>
          </a:p>
        </p:txBody>
      </p:sp>
    </p:spTree>
    <p:extLst>
      <p:ext uri="{BB962C8B-B14F-4D97-AF65-F5344CB8AC3E}">
        <p14:creationId xmlns:p14="http://schemas.microsoft.com/office/powerpoint/2010/main" val="2508885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fifth theme is: “conduct disease surveillance.” The National Academies report recognizes that “not all state and local health departments are in a position to measure hepatitis disease burden,” but “a better understanding of the true burden of disease will be essential when tracking progress toward elimination” (2017). Surveillance data can also “identify spikes in new infections, give insight into patterns of access to care, help estimate disease prevalence in an area and tailor prevention and response programs” (NASEM, 2017).</a:t>
            </a:r>
          </a:p>
        </p:txBody>
      </p:sp>
      <p:sp>
        <p:nvSpPr>
          <p:cNvPr id="4" name="Slide Number Placeholder 3"/>
          <p:cNvSpPr>
            <a:spLocks noGrp="1"/>
          </p:cNvSpPr>
          <p:nvPr>
            <p:ph type="sldNum" sz="quarter" idx="10"/>
          </p:nvPr>
        </p:nvSpPr>
        <p:spPr/>
        <p:txBody>
          <a:bodyPr/>
          <a:lstStyle/>
          <a:p>
            <a:fld id="{C86F15E9-0BE7-4FE3-9441-9D32F4679029}" type="slidenum">
              <a:rPr lang="en-US" smtClean="0"/>
              <a:pPr/>
              <a:t>50</a:t>
            </a:fld>
            <a:endParaRPr lang="en-US"/>
          </a:p>
        </p:txBody>
      </p:sp>
    </p:spTree>
    <p:extLst>
      <p:ext uri="{BB962C8B-B14F-4D97-AF65-F5344CB8AC3E}">
        <p14:creationId xmlns:p14="http://schemas.microsoft.com/office/powerpoint/2010/main" val="113241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two essential interventions under the “conduct disease surveillance” theme. Comprehensive cancer control professionals and stakeholders should work to use the National Notifiable Disease Surveillance System to identify trends, inform patterns of access to care, and describe the burden of viral hepatitis in the community. Comprehensive cancer control should also work to support the state-level collection of hepatitis B and C infection data in the Viral Hepatitis Surveillance Program so additional data are available for program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a note, the National Academies report calls on CDC to support standard hepatitis case finding measures, as well as the “follow-up, monitoring and linkage to care of all viral hepatitis cases reported through public health surveillance“ in partnership with state and local health departments (2017). Therefore, there may be opportunities for local and state health departments to partner with CDC to improve surveillance mechanisms for viral hepatitis.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51</a:t>
            </a:fld>
            <a:endParaRPr lang="en-US"/>
          </a:p>
        </p:txBody>
      </p:sp>
    </p:spTree>
    <p:extLst>
      <p:ext uri="{BB962C8B-B14F-4D97-AF65-F5344CB8AC3E}">
        <p14:creationId xmlns:p14="http://schemas.microsoft.com/office/powerpoint/2010/main" val="457389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some resources to help implement these essential interventions. CDC’s Guidelines for Viral Hepatitis Surveillance and Case Management provides surveillance guidelines and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ASTHO’s Viral Hepatitis Epidemiologic Profiles “document, interpret and frame” the burden of viral hepatitis in local settings (2015). “</a:t>
            </a:r>
            <a:r>
              <a:rPr lang="en-US" sz="1200" b="0" i="0" kern="1200" dirty="0">
                <a:solidFill>
                  <a:schemeClr val="tx1"/>
                </a:solidFill>
                <a:effectLst/>
                <a:latin typeface="+mn-lt"/>
                <a:ea typeface="+mn-ea"/>
                <a:cs typeface="+mn-cs"/>
              </a:rPr>
              <a:t>The profiles draw from routine and novel data sources, such as: notifiable disease surveillance, vital records, cancer registries, organ transplant registries, healthcare utilization data, Substance</a:t>
            </a:r>
            <a:r>
              <a:rPr lang="en-US" sz="1200" b="0" i="0" kern="1200" baseline="0" dirty="0">
                <a:solidFill>
                  <a:schemeClr val="tx1"/>
                </a:solidFill>
                <a:effectLst/>
                <a:latin typeface="+mn-lt"/>
                <a:ea typeface="+mn-ea"/>
                <a:cs typeface="+mn-cs"/>
              </a:rPr>
              <a:t> Abuse and Mental Health Services Administration (SAMHSA)</a:t>
            </a:r>
            <a:r>
              <a:rPr lang="en-US" sz="1200" b="0" i="0" kern="1200" dirty="0">
                <a:solidFill>
                  <a:schemeClr val="tx1"/>
                </a:solidFill>
                <a:effectLst/>
                <a:latin typeface="+mn-lt"/>
                <a:ea typeface="+mn-ea"/>
                <a:cs typeface="+mn-cs"/>
              </a:rPr>
              <a:t> treatment episode data set, prescription drug monitoring programs and data from other programs and studies” (ASTHO, 2015).</a:t>
            </a:r>
            <a:r>
              <a:rPr lang="en-US" sz="1200" b="0" i="0" kern="1200" baseline="0" dirty="0">
                <a:solidFill>
                  <a:schemeClr val="tx1"/>
                </a:solidFill>
                <a:effectLst/>
                <a:latin typeface="+mn-lt"/>
                <a:ea typeface="+mn-ea"/>
                <a:cs typeface="+mn-cs"/>
              </a:rPr>
              <a:t> Profiles are currently available from Arkansas, Oregon and Wisconsin, and 17 more state </a:t>
            </a:r>
            <a:r>
              <a:rPr lang="en-US" sz="1200" b="0" i="0" kern="1200" baseline="0">
                <a:solidFill>
                  <a:schemeClr val="tx1"/>
                </a:solidFill>
                <a:effectLst/>
                <a:latin typeface="+mn-lt"/>
                <a:ea typeface="+mn-ea"/>
                <a:cs typeface="+mn-cs"/>
              </a:rPr>
              <a:t>health agencies.</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Association of Immunization Managers has an Adult Immunization Resource Guide with a chapter dedicated to “Using IIS to Expand Adult Vaccinations.” The chapter highlights Idaho, Iowa and Michigan’s activities, successes and challenges of using IIS for HPV and other vaccine-preventable diseases, which can also inform viral hepatitis surveillance.</a:t>
            </a:r>
          </a:p>
        </p:txBody>
      </p:sp>
      <p:sp>
        <p:nvSpPr>
          <p:cNvPr id="4" name="Slide Number Placeholder 3"/>
          <p:cNvSpPr>
            <a:spLocks noGrp="1"/>
          </p:cNvSpPr>
          <p:nvPr>
            <p:ph type="sldNum" sz="quarter" idx="10"/>
          </p:nvPr>
        </p:nvSpPr>
        <p:spPr/>
        <p:txBody>
          <a:bodyPr/>
          <a:lstStyle/>
          <a:p>
            <a:fld id="{C86F15E9-0BE7-4FE3-9441-9D32F4679029}" type="slidenum">
              <a:rPr lang="en-US" smtClean="0"/>
              <a:pPr/>
              <a:t>52</a:t>
            </a:fld>
            <a:endParaRPr lang="en-US"/>
          </a:p>
        </p:txBody>
      </p:sp>
    </p:spTree>
    <p:extLst>
      <p:ext uri="{BB962C8B-B14F-4D97-AF65-F5344CB8AC3E}">
        <p14:creationId xmlns:p14="http://schemas.microsoft.com/office/powerpoint/2010/main" val="19331954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CDC funds several prevention and surveillance initiatives.</a:t>
            </a:r>
            <a:r>
              <a:rPr lang="en-US" sz="1200" baseline="0" dirty="0"/>
              <a:t> More information can be found at the link provided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CDC’s Viral Hepatitis Prevention Program provides a list of viral hepatitis prevention coordinators,</a:t>
            </a:r>
            <a:r>
              <a:rPr lang="en-US" sz="1200" baseline="0" dirty="0"/>
              <a:t> who provide “technical expertise for the management and coordination of activities directed toward prevention of viral hepatitis infections and integration of prevention services into health care settings and public health programs” (2016i). The CDC webpage also includes training resources and scientific resources and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CDC has awarded funding to 46 U.S. states, three cities, and the District of Columbia for four years starting in 2017</a:t>
            </a:r>
            <a:r>
              <a:rPr lang="en-US" sz="1200" b="0" i="0" kern="1200" baseline="0" dirty="0">
                <a:solidFill>
                  <a:schemeClr val="tx1"/>
                </a:solidFill>
                <a:effectLst/>
                <a:latin typeface="+mn-lt"/>
                <a:ea typeface="+mn-ea"/>
                <a:cs typeface="+mn-cs"/>
              </a:rPr>
              <a:t> to work on increasing testing and diagnosis. </a:t>
            </a:r>
            <a:r>
              <a:rPr lang="en-US" baseline="0" dirty="0"/>
              <a:t>In addition </a:t>
            </a:r>
            <a:r>
              <a:rPr lang="en-US" sz="1200" b="0" i="0" kern="1200" dirty="0">
                <a:solidFill>
                  <a:schemeClr val="tx1"/>
                </a:solidFill>
                <a:effectLst/>
                <a:latin typeface="+mn-lt"/>
                <a:ea typeface="+mn-ea"/>
                <a:cs typeface="+mn-cs"/>
              </a:rPr>
              <a:t>CDC is funding surveillance projects in 14 states: Florida, Georgia, Indiana, Kentucky, Louisiana, Massachusetts, New Jersey, North Carolina, Ohio, Oklahoma, Tennessee, Utah, Washington, West Virginia. </a:t>
            </a:r>
            <a:r>
              <a:rPr lang="en-US" baseline="0" dirty="0"/>
              <a:t>It may help to reach out to these states and cities to learn from them and replicate successes.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53</a:t>
            </a:fld>
            <a:endParaRPr lang="en-US"/>
          </a:p>
        </p:txBody>
      </p:sp>
    </p:spTree>
    <p:extLst>
      <p:ext uri="{BB962C8B-B14F-4D97-AF65-F5344CB8AC3E}">
        <p14:creationId xmlns:p14="http://schemas.microsoft.com/office/powerpoint/2010/main" val="5145107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a:t>
            </a:r>
            <a:r>
              <a:rPr lang="en-US" baseline="0" dirty="0"/>
              <a:t> our overview of the 5 Themes of Essential Interventions to Address Viral Hepatitis to Reduce Viral Hepatitis-Associated Liver Cancer</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54</a:t>
            </a:fld>
            <a:endParaRPr lang="en-US"/>
          </a:p>
        </p:txBody>
      </p:sp>
    </p:spTree>
    <p:extLst>
      <p:ext uri="{BB962C8B-B14F-4D97-AF65-F5344CB8AC3E}">
        <p14:creationId xmlns:p14="http://schemas.microsoft.com/office/powerpoint/2010/main" val="3845409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reflect– were there any ideas of activities you or your organization can help implement? What connections do you have to help operationalize the essential interventions?</a:t>
            </a:r>
          </a:p>
          <a:p>
            <a:endParaRPr lang="en-US" baseline="0" dirty="0"/>
          </a:p>
          <a:p>
            <a:r>
              <a:rPr lang="en-US" i="1" baseline="0" dirty="0"/>
              <a:t>Receive comments and input from audience.</a:t>
            </a:r>
          </a:p>
          <a:p>
            <a:endParaRPr lang="en-US" i="1" baseline="0" dirty="0"/>
          </a:p>
          <a:p>
            <a:r>
              <a:rPr lang="en-US" i="0" baseline="0" dirty="0"/>
              <a:t>Thank you all for a wonderful discussion. Please share this worksheet with your colleagues, and we can discuss progress and next steps further during our next meeting.</a:t>
            </a:r>
            <a:endParaRPr lang="en-US" i="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55</a:t>
            </a:fld>
            <a:endParaRPr lang="en-US"/>
          </a:p>
        </p:txBody>
      </p:sp>
    </p:spTree>
    <p:extLst>
      <p:ext uri="{BB962C8B-B14F-4D97-AF65-F5344CB8AC3E}">
        <p14:creationId xmlns:p14="http://schemas.microsoft.com/office/powerpoint/2010/main" val="33091334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references mentioned throughout today’s presentation,</a:t>
            </a:r>
            <a:r>
              <a:rPr lang="en-US" baseline="0" dirty="0"/>
              <a:t> if you would like to go back and research on your own.</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56</a:t>
            </a:fld>
            <a:endParaRPr lang="en-US"/>
          </a:p>
        </p:txBody>
      </p:sp>
    </p:spTree>
    <p:extLst>
      <p:ext uri="{BB962C8B-B14F-4D97-AF65-F5344CB8AC3E}">
        <p14:creationId xmlns:p14="http://schemas.microsoft.com/office/powerpoint/2010/main" val="41552839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57</a:t>
            </a:fld>
            <a:endParaRPr lang="en-US"/>
          </a:p>
        </p:txBody>
      </p:sp>
    </p:spTree>
    <p:extLst>
      <p:ext uri="{BB962C8B-B14F-4D97-AF65-F5344CB8AC3E}">
        <p14:creationId xmlns:p14="http://schemas.microsoft.com/office/powerpoint/2010/main" val="511914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again for your time, and</a:t>
            </a:r>
            <a:r>
              <a:rPr lang="en-US" baseline="0" dirty="0"/>
              <a:t> please feel free to reach out to me if you have additional questions or comments. </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58</a:t>
            </a:fld>
            <a:endParaRPr lang="en-US"/>
          </a:p>
        </p:txBody>
      </p:sp>
    </p:spTree>
    <p:extLst>
      <p:ext uri="{BB962C8B-B14F-4D97-AF65-F5344CB8AC3E}">
        <p14:creationId xmlns:p14="http://schemas.microsoft.com/office/powerpoint/2010/main" val="188110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Hello, my name is [name]</a:t>
            </a:r>
            <a:r>
              <a:rPr lang="en-US" baseline="0" dirty="0"/>
              <a:t> and I am the [title] at [organization]. I will be presenting on comprehensive cancer control’s role in eliminating hepatitis B and C to reduce new cases of liver cancer.</a:t>
            </a: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6</a:t>
            </a:fld>
            <a:endParaRPr lang="en-US" altLang="en-US"/>
          </a:p>
        </p:txBody>
      </p:sp>
    </p:spTree>
    <p:extLst>
      <p:ext uri="{BB962C8B-B14F-4D97-AF65-F5344CB8AC3E}">
        <p14:creationId xmlns:p14="http://schemas.microsoft.com/office/powerpoint/2010/main" val="46071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disclosure statement]</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7</a:t>
            </a:fld>
            <a:endParaRPr lang="en-US"/>
          </a:p>
        </p:txBody>
      </p:sp>
    </p:spTree>
    <p:extLst>
      <p:ext uri="{BB962C8B-B14F-4D97-AF65-F5344CB8AC3E}">
        <p14:creationId xmlns:p14="http://schemas.microsoft.com/office/powerpoint/2010/main" val="391867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acknowledge</a:t>
            </a:r>
            <a:r>
              <a:rPr lang="en-US" baseline="0" dirty="0"/>
              <a:t> the George Washington University Cancer Center for providing the content of this presentation. The GW Cancer Center was awarded a five-year cooperative agreement to work with CDC to provide training and technical assistance to comprehensive cancer control programs and their partners. Please visit their website, www.cancercontrolTAP.org to learn more about their work and technical assistance opportunities.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8</a:t>
            </a:fld>
            <a:endParaRPr lang="en-US"/>
          </a:p>
        </p:txBody>
      </p:sp>
    </p:spTree>
    <p:extLst>
      <p:ext uri="{BB962C8B-B14F-4D97-AF65-F5344CB8AC3E}">
        <p14:creationId xmlns:p14="http://schemas.microsoft.com/office/powerpoint/2010/main" val="173173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When this presentation is complete, you will be able to:</a:t>
            </a:r>
          </a:p>
          <a:p>
            <a:pPr marL="228600" indent="-228600">
              <a:buFont typeface="+mj-lt"/>
              <a:buAutoNum type="arabicPeriod"/>
            </a:pPr>
            <a:r>
              <a:rPr lang="en-US" sz="1200" b="0" i="0" kern="1200">
                <a:solidFill>
                  <a:schemeClr val="tx1"/>
                </a:solidFill>
                <a:effectLst/>
                <a:latin typeface="+mn-lt"/>
                <a:ea typeface="+mn-ea"/>
                <a:cs typeface="+mn-cs"/>
              </a:rPr>
              <a:t>Relay </a:t>
            </a:r>
            <a:r>
              <a:rPr lang="en-US" sz="1200" b="0" i="0" kern="1200" dirty="0">
                <a:solidFill>
                  <a:schemeClr val="tx1"/>
                </a:solidFill>
                <a:effectLst/>
                <a:latin typeface="+mn-lt"/>
                <a:ea typeface="+mn-ea"/>
                <a:cs typeface="+mn-cs"/>
              </a:rPr>
              <a:t>strategies and key interventions to eliminate new viral hepatitis B and C infections and reduce the risk of liver cancer to others</a:t>
            </a:r>
          </a:p>
          <a:p>
            <a:pPr marL="228600" indent="-228600">
              <a:buFont typeface="+mj-lt"/>
              <a:buAutoNum type="arabicPeriod"/>
            </a:pPr>
            <a:r>
              <a:rPr lang="en-US" sz="1200" b="0" i="0" kern="1200" dirty="0">
                <a:solidFill>
                  <a:schemeClr val="tx1"/>
                </a:solidFill>
                <a:effectLst/>
                <a:latin typeface="+mn-lt"/>
                <a:ea typeface="+mn-ea"/>
                <a:cs typeface="+mn-cs"/>
              </a:rPr>
              <a:t>Describe the connection between chronic hepatitis B and C viruses and liver cancer and at-risk populations</a:t>
            </a:r>
          </a:p>
          <a:p>
            <a:pPr marL="228600" indent="-228600">
              <a:buFont typeface="+mj-lt"/>
              <a:buAutoNum type="arabicPeriod"/>
            </a:pPr>
            <a:r>
              <a:rPr lang="en-US" sz="1200" b="0" i="0" kern="1200" dirty="0">
                <a:solidFill>
                  <a:schemeClr val="tx1"/>
                </a:solidFill>
                <a:effectLst/>
                <a:latin typeface="+mn-lt"/>
                <a:ea typeface="+mn-ea"/>
                <a:cs typeface="+mn-cs"/>
              </a:rPr>
              <a:t>List key interventions outlined in the NASEM report to eliminate new viral hepatitis B and C infections and reduce the risk of liver cancer</a:t>
            </a:r>
          </a:p>
          <a:p>
            <a:pPr marL="228600" indent="-228600">
              <a:buFont typeface="+mj-lt"/>
              <a:buAutoNum type="arabicPeriod"/>
            </a:pPr>
            <a:r>
              <a:rPr lang="en-US" sz="1200" b="0" i="0" kern="1200" dirty="0">
                <a:solidFill>
                  <a:schemeClr val="tx1"/>
                </a:solidFill>
                <a:effectLst/>
                <a:latin typeface="+mn-lt"/>
                <a:ea typeface="+mn-ea"/>
                <a:cs typeface="+mn-cs"/>
              </a:rPr>
              <a:t>Locate technical assistance resources and partner organizations to introduce or improve strategies to eliminate hepatitis B and C viruses and reduce liver cancer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9</a:t>
            </a:fld>
            <a:endParaRPr lang="en-US"/>
          </a:p>
        </p:txBody>
      </p:sp>
    </p:spTree>
    <p:extLst>
      <p:ext uri="{BB962C8B-B14F-4D97-AF65-F5344CB8AC3E}">
        <p14:creationId xmlns:p14="http://schemas.microsoft.com/office/powerpoint/2010/main" val="28623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0"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0"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40897" y="5858870"/>
            <a:ext cx="3200400" cy="541930"/>
          </a:xfrm>
          <a:prstGeom prst="rect">
            <a:avLst/>
          </a:prstGeom>
        </p:spPr>
      </p:pic>
    </p:spTree>
    <p:extLst>
      <p:ext uri="{BB962C8B-B14F-4D97-AF65-F5344CB8AC3E}">
        <p14:creationId xmlns:p14="http://schemas.microsoft.com/office/powerpoint/2010/main" val="12655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32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7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4572000" y="-66429"/>
            <a:ext cx="4663440" cy="7000629"/>
          </a:xfrm>
          <a:prstGeom prst="rect">
            <a:avLst/>
          </a:prstGeom>
        </p:spPr>
      </p:pic>
      <p:pic>
        <p:nvPicPr>
          <p:cNvPr id="8" name="Picture 7" descr="PPT-General6.jpg"/>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0" y="-66429"/>
            <a:ext cx="4663440" cy="7000629"/>
          </a:xfrm>
          <a:prstGeom prst="rect">
            <a:avLst/>
          </a:prstGeom>
        </p:spPr>
      </p:pic>
      <p:sp>
        <p:nvSpPr>
          <p:cNvPr id="1026" name="Rectangle 2"/>
          <p:cNvSpPr>
            <a:spLocks noGrp="1" noChangeArrowheads="1"/>
          </p:cNvSpPr>
          <p:nvPr>
            <p:ph type="title"/>
            <p:custDataLst>
              <p:tags r:id="rId6"/>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7"/>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5636004" y="5840274"/>
            <a:ext cx="3200400" cy="541932"/>
          </a:xfrm>
          <a:prstGeom prst="rect">
            <a:avLst/>
          </a:prstGeom>
        </p:spPr>
      </p:pic>
      <p:pic>
        <p:nvPicPr>
          <p:cNvPr id="3" name="Picture 2"/>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381000" y="5745480"/>
            <a:ext cx="960421" cy="731520"/>
          </a:xfrm>
          <a:prstGeom prst="rect">
            <a:avLst/>
          </a:prstGeom>
        </p:spPr>
      </p:pic>
    </p:spTree>
    <p:extLst>
      <p:ext uri="{BB962C8B-B14F-4D97-AF65-F5344CB8AC3E}">
        <p14:creationId xmlns:p14="http://schemas.microsoft.com/office/powerpoint/2010/main" val="3174618205"/>
      </p:ext>
    </p:extLst>
  </p:cSld>
  <p:clrMap bg1="lt1" tx1="dk1" bg2="lt2" tx2="dk2" accent1="accent1" accent2="accent2" accent3="accent3" accent4="accent4" accent5="accent5" accent6="accent6" hlink="hlink" folHlink="folHlink"/>
  <p:sldLayoutIdLst>
    <p:sldLayoutId id="2147483721" r:id="rId1"/>
    <p:sldLayoutId id="2147483708" r:id="rId2"/>
    <p:sldLayoutId id="2147483710" r:id="rId3"/>
    <p:sldLayoutId id="2147483718" r:id="rId4"/>
  </p:sldLayoutIdLst>
  <p:txStyles>
    <p:titleStyle>
      <a:lvl1pPr algn="ctr" rtl="0" eaLnBrk="0" fontAlgn="base" hangingPunct="0">
        <a:spcBef>
          <a:spcPct val="0"/>
        </a:spcBef>
        <a:spcAft>
          <a:spcPct val="0"/>
        </a:spcAft>
        <a:defRPr sz="44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knowmorehepatitis/media/posters.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tp://ftp.cdc.gov/pub/Publications/Cancer/ccc/texas_ccc_plan_2012.pdf#page=3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omments" Target="../comments/comment9.xml"/><Relationship Id="rId4" Type="http://schemas.openxmlformats.org/officeDocument/2006/relationships/hyperlink" Target="http://bit.ly/ViralHepWorksheet2018"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omments" Target="../comments/comment10.xml"/><Relationship Id="rId5" Type="http://schemas.openxmlformats.org/officeDocument/2006/relationships/image" Target="../media/image25.jpeg"/><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deainfo.nci.nih.gov/advisory/pcp/annualReports/HPV/Part3Goal3.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archived.naccho.org/topics/HPDP/IDPC/hepb.cf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harmacist.com/apha-asp-operation-immuniz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hepatitis/riskassessment/" TargetMode="External"/><Relationship Id="rId7"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0.jpeg"/><Relationship Id="rId3" Type="http://schemas.openxmlformats.org/officeDocument/2006/relationships/hyperlink" Target="https://www.cdc.gov/hepatitis/riskassessment/" TargetMode="External"/><Relationship Id="rId7" Type="http://schemas.openxmlformats.org/officeDocument/2006/relationships/image" Target="../media/image35.png"/><Relationship Id="rId12"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cdc.gov/knowmorehepatitis/materials.htm" TargetMode="External"/><Relationship Id="rId11" Type="http://schemas.openxmlformats.org/officeDocument/2006/relationships/hyperlink" Target="https://www.cdc.gov/knowmorehepatitis/media/logos.htm" TargetMode="External"/><Relationship Id="rId5" Type="http://schemas.openxmlformats.org/officeDocument/2006/relationships/hyperlink" Target="https://www.cdc.gov/knowhepatitisB/" TargetMode="External"/><Relationship Id="rId10" Type="http://schemas.openxmlformats.org/officeDocument/2006/relationships/image" Target="../media/image37.jpeg"/><Relationship Id="rId4" Type="http://schemas.openxmlformats.org/officeDocument/2006/relationships/hyperlink" Target="https://www.cdc.gov/knowmorehepatitis/index.htm" TargetMode="External"/><Relationship Id="rId9" Type="http://schemas.openxmlformats.org/officeDocument/2006/relationships/hyperlink" Target="https://www.cdc.gov/knowhepatitisb/supportingimages.ht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smhs.gwu.edu/cancercontroltap/sites/cancercontroltap/files/Viral%20Hepatitis%20&amp;%20Liver%20Cancer%20Social%20Media%20Toolkit%202017_5.2.17.pdf" TargetMode="External"/><Relationship Id="rId3" Type="http://schemas.openxmlformats.org/officeDocument/2006/relationships/hyperlink" Target="http://bit.ly/ViralHep2017Toolkit" TargetMode="External"/><Relationship Id="rId7" Type="http://schemas.openxmlformats.org/officeDocument/2006/relationships/hyperlink" Target="http://www.astho.org/Programs/Infectious-Disease/Hepatitis-C-Birth-Cohort-Testing-Communications-Toolki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smhs.gwu.edu/cancercontroltap/sites/cancercontroltap/files/How-to-Conduct-a-Screening-Event-Final-11.pdf" TargetMode="External"/><Relationship Id="rId5" Type="http://schemas.openxmlformats.org/officeDocument/2006/relationships/hyperlink" Target="https://smhs.gwu.edu/cancercontroltap/sites/cancercontroltap/files/AAPCHO-B_ActivatedResourceGuide_Toolkit_May20101.pdf" TargetMode="External"/><Relationship Id="rId10" Type="http://schemas.openxmlformats.org/officeDocument/2006/relationships/image" Target="../media/image30.jpeg"/><Relationship Id="rId4" Type="http://schemas.openxmlformats.org/officeDocument/2006/relationships/hyperlink" Target="http://preventcancer.org/our-work/programs/think-about-the-link/" TargetMode="External"/><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hepatitis/heppromobtnsbadgs.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hepatitis/resources/professionals/pdfs/abctable.pdf" TargetMode="External"/><Relationship Id="rId7"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comments" Target="../comments/comment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6.png"/><Relationship Id="rId4" Type="http://schemas.openxmlformats.org/officeDocument/2006/relationships/hyperlink" Target="http://bit.ly/ViralHepNAMSummary201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smhs.gwu.edu/cancercontroltap/resources/viral-hepatitis-and-liver-cancer-prevention-profiles" TargetMode="External"/><Relationship Id="rId7" Type="http://schemas.openxmlformats.org/officeDocument/2006/relationships/comments" Target="../comments/comment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www.astho.org/Programs/Infectious-Disease/Hepatitis-C-Birth-Cohort-Testing-Communications-Toolkit/" TargetMode="External"/><Relationship Id="rId7"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cdc.gov/hepatitis/resources/professionals/trainingresources.htm" TargetMode="External"/><Relationship Id="rId5" Type="http://schemas.openxmlformats.org/officeDocument/2006/relationships/hyperlink" Target="https://www.cdc.gov/hepatitis/hcv/profresourcesc.htm" TargetMode="External"/><Relationship Id="rId10" Type="http://schemas.openxmlformats.org/officeDocument/2006/relationships/image" Target="../media/image43.jpeg"/><Relationship Id="rId4" Type="http://schemas.openxmlformats.org/officeDocument/2006/relationships/hyperlink" Target="https://www.cdc.gov/hepatitis/hbv/profresourcesb.htm" TargetMode="External"/><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hyperlink" Target="http://bit.ly/ViralHepWorksheet201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cho.unm.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s://smhs.gwu.edu/cancercontroltap/sites/cancercontroltap/files/hcv_contprog_factsheet.pdf" TargetMode="External"/><Relationship Id="rId7" Type="http://schemas.openxmlformats.org/officeDocument/2006/relationships/hyperlink" Target="https://www.cdc.gov/correctionalhealth/map.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smhs.gwu.edu/cancercontroltap/sites/cancercontroltap/files/JLP-Procedures-Guidelines-2013.pdf" TargetMode="External"/><Relationship Id="rId5" Type="http://schemas.openxmlformats.org/officeDocument/2006/relationships/hyperlink" Target="https://careacttarget.org/ihip/jails" TargetMode="External"/><Relationship Id="rId4" Type="http://schemas.openxmlformats.org/officeDocument/2006/relationships/hyperlink" Target="https://www.ncbi.nlm.nih.gov/pubmed/2659525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hyperlink" Target="http://action4psechange.org/d-c-policy-advances-to-improve-medicaid-patient-access-to-cancer-car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hyperlink" Target="https://www.nastad.org/resource/pharmaceutical-company-hepatitis-patient-assistance-programs-and-cost-sharing-assistance" TargetMode="External"/><Relationship Id="rId4" Type="http://schemas.openxmlformats.org/officeDocument/2006/relationships/hyperlink" Target="https://smhs.gwu.edu/cancercontroltap/sites/cancercontroltap/files/ALF-Financial-Resources-Guide-May-2016.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8" Type="http://schemas.openxmlformats.org/officeDocument/2006/relationships/hyperlink" Target="https://nasen.org/directory/" TargetMode="External"/><Relationship Id="rId3" Type="http://schemas.openxmlformats.org/officeDocument/2006/relationships/hyperlink" Target="https://www.cdc.gov/hepatitis/hbv/perinatalxmtn.htm" TargetMode="External"/><Relationship Id="rId7" Type="http://schemas.openxmlformats.org/officeDocument/2006/relationships/hyperlink" Target="https://www.cdc.gov/hiv/pdf/risk/cdc-hiv-developing-ssp.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npin.cdc.gov/" TargetMode="External"/><Relationship Id="rId5" Type="http://schemas.openxmlformats.org/officeDocument/2006/relationships/hyperlink" Target="https://www.cdc.gov/hiv/risk/ssps.html" TargetMode="External"/><Relationship Id="rId4" Type="http://schemas.openxmlformats.org/officeDocument/2006/relationships/hyperlink" Target="https://www.cdc.gov/pwud/disease-prevention.html" TargetMode="External"/><Relationship Id="rId9"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hepatitis/statistics/surveillanceguidelines.ht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s://c.ymcdn.com/sites/aim.site-ym.com/resource/collection/D15B51D0-F6E5-42EC-B0A0-F6C3150667A4/AIM_Adult_Resource_Guide_Chp9_Using_IIS_to_Expand_Adult_Vaccinations_090716.pdf" TargetMode="External"/><Relationship Id="rId4" Type="http://schemas.openxmlformats.org/officeDocument/2006/relationships/hyperlink" Target="http://www.astho.org/Viral-Hepititis-Epi-Profile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hepatitis/policy/fundedpartners.htm" TargetMode="External"/><Relationship Id="rId7" Type="http://schemas.openxmlformats.org/officeDocument/2006/relationships/image" Target="../media/image56.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cdc.gov/hepatitis/policy/StrengtheningSurveillance.htm" TargetMode="External"/><Relationship Id="rId5" Type="http://schemas.openxmlformats.org/officeDocument/2006/relationships/hyperlink" Target="https://www.cdc.gov/hepatitis/policy/improvinghebbhepccarecascades.htm" TargetMode="External"/><Relationship Id="rId4" Type="http://schemas.openxmlformats.org/officeDocument/2006/relationships/hyperlink" Target="https://www.cdc.gov/hepatitis/partners/hepatitiscoordslist.ht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www.cdc.gov/hepatitis/hbv/bfaq.htm" TargetMode="External"/><Relationship Id="rId13" Type="http://schemas.openxmlformats.org/officeDocument/2006/relationships/hyperlink" Target="https://www.cdc.gov/hepatitis/hbv/hbvfaq.htm" TargetMode="External"/><Relationship Id="rId18" Type="http://schemas.openxmlformats.org/officeDocument/2006/relationships/hyperlink" Target="https://www.cdc.gov/cancer/liver/index.htm" TargetMode="External"/><Relationship Id="rId3" Type="http://schemas.openxmlformats.org/officeDocument/2006/relationships/hyperlink" Target="http://hepc.liverfoundation.org/wp-content/uploads/2016/05/ALF-Financial-Resources-Guide-May-2016.pdf" TargetMode="External"/><Relationship Id="rId7" Type="http://schemas.openxmlformats.org/officeDocument/2006/relationships/hyperlink" Target="https://www.cdc.gov/knowmorehepatitis/index.htm" TargetMode="External"/><Relationship Id="rId12" Type="http://schemas.openxmlformats.org/officeDocument/2006/relationships/hyperlink" Target="https://www.cdc.gov/knowmorehepatitis/media/pdfs/factsheet-boomers.pdf" TargetMode="External"/><Relationship Id="rId17" Type="http://schemas.openxmlformats.org/officeDocument/2006/relationships/hyperlink" Target="https://www.cdc.gov/nchhstp/newsroom/2017/Hepatitis-Surveillance-Press-Release.html" TargetMode="External"/><Relationship Id="rId2" Type="http://schemas.openxmlformats.org/officeDocument/2006/relationships/notesSlide" Target="../notesSlides/notesSlide56.xml"/><Relationship Id="rId16" Type="http://schemas.openxmlformats.org/officeDocument/2006/relationships/hyperlink" Target="https://www.cdc.gov/hepatitis/partners/vhcp.htm" TargetMode="External"/><Relationship Id="rId1" Type="http://schemas.openxmlformats.org/officeDocument/2006/relationships/slideLayout" Target="../slideLayouts/slideLayout2.xml"/><Relationship Id="rId6" Type="http://schemas.openxmlformats.org/officeDocument/2006/relationships/hyperlink" Target="https://www.cdc.gov/hepatitis/hbv/index.htm" TargetMode="External"/><Relationship Id="rId11" Type="http://schemas.openxmlformats.org/officeDocument/2006/relationships/hyperlink" Target="https://www.cdc.gov/hepatitis/populations/api.htm" TargetMode="External"/><Relationship Id="rId5" Type="http://schemas.openxmlformats.org/officeDocument/2006/relationships/hyperlink" Target="http://www.astho.org/Viral-Hepititis-Epi-Profiles/" TargetMode="External"/><Relationship Id="rId15" Type="http://schemas.openxmlformats.org/officeDocument/2006/relationships/hyperlink" Target="https://www.cdc.gov/knowhepatitisb/about-khb.htm" TargetMode="External"/><Relationship Id="rId10" Type="http://schemas.openxmlformats.org/officeDocument/2006/relationships/hyperlink" Target="https://www.cdc.gov/hepatitis/abc/index.htm" TargetMode="External"/><Relationship Id="rId4" Type="http://schemas.openxmlformats.org/officeDocument/2006/relationships/hyperlink" Target="https://www.pharmacist.com/apha-asp-operation-immunization" TargetMode="External"/><Relationship Id="rId9" Type="http://schemas.openxmlformats.org/officeDocument/2006/relationships/hyperlink" Target="https://www.cdc.gov/hepatitis/hcv/cfaq.htm" TargetMode="External"/><Relationship Id="rId14" Type="http://schemas.openxmlformats.org/officeDocument/2006/relationships/hyperlink" Target="https://www.cdc.gov/vaccines/hcp/vis/vis-statements/hep-b.pdf"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nationalacademies.org/hmd/Activities/PublicHealth/NationalStrategyfortheEliminationofHepatitisBandC.aspx" TargetMode="External"/><Relationship Id="rId13" Type="http://schemas.openxmlformats.org/officeDocument/2006/relationships/hyperlink" Target="http://www.hepatitisc.uw.edu/" TargetMode="External"/><Relationship Id="rId3" Type="http://schemas.openxmlformats.org/officeDocument/2006/relationships/hyperlink" Target="https://www.cdc.gov/vaccines/vpd/hepb/public/in-short-adult.html#who" TargetMode="External"/><Relationship Id="rId7" Type="http://schemas.openxmlformats.org/officeDocument/2006/relationships/hyperlink" Target="https://npin.cdc.gov/" TargetMode="External"/><Relationship Id="rId12" Type="http://schemas.openxmlformats.org/officeDocument/2006/relationships/hyperlink" Target="http://echo.unm.edu/"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cdc.gov/hiv/risk/ssps.html" TargetMode="External"/><Relationship Id="rId11" Type="http://schemas.openxmlformats.org/officeDocument/2006/relationships/hyperlink" Target="https://www.health.ny.gov/diseases/aids/providers/corrections/docs/hcv_contprog_factsheet.pdf" TargetMode="External"/><Relationship Id="rId5" Type="http://schemas.openxmlformats.org/officeDocument/2006/relationships/hyperlink" Target="https://www.cdc.gov/nchhstp/stateprofiles/default.htm" TargetMode="External"/><Relationship Id="rId15" Type="http://schemas.openxmlformats.org/officeDocument/2006/relationships/hyperlink" Target="https://www.hhs.gov/hepatitis/learn-about-viral-hepatitis/data-and-trends/index.html" TargetMode="External"/><Relationship Id="rId10" Type="http://schemas.openxmlformats.org/officeDocument/2006/relationships/hyperlink" Target="https://www.cdc.gov/hepatitis/statistics/2016surveillance/index.htm" TargetMode="External"/><Relationship Id="rId4" Type="http://schemas.openxmlformats.org/officeDocument/2006/relationships/hyperlink" Target="https://www.cdc.gov/vaccines/pregnancy/hcp/guidelines.html#hepb" TargetMode="External"/><Relationship Id="rId9" Type="http://schemas.openxmlformats.org/officeDocument/2006/relationships/hyperlink" Target="https://nicic.gov/aboutus" TargetMode="External"/><Relationship Id="rId14" Type="http://schemas.openxmlformats.org/officeDocument/2006/relationships/hyperlink" Target="https://nccd.cdc.gov/USCSDataViz/rdPage.aspx" TargetMode="Externa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trainers (1/5)</a:t>
            </a:r>
          </a:p>
        </p:txBody>
      </p:sp>
      <p:sp>
        <p:nvSpPr>
          <p:cNvPr id="3" name="Content Placeholder 2"/>
          <p:cNvSpPr>
            <a:spLocks noGrp="1"/>
          </p:cNvSpPr>
          <p:nvPr>
            <p:ph idx="1"/>
          </p:nvPr>
        </p:nvSpPr>
        <p:spPr>
          <a:xfrm>
            <a:off x="457200" y="1447800"/>
            <a:ext cx="8229600" cy="3962401"/>
          </a:xfrm>
        </p:spPr>
        <p:txBody>
          <a:bodyPr>
            <a:normAutofit fontScale="62500" lnSpcReduction="20000"/>
          </a:bodyPr>
          <a:lstStyle/>
          <a:p>
            <a:pPr marL="0" indent="0">
              <a:buNone/>
            </a:pPr>
            <a:r>
              <a:rPr lang="en-US" dirty="0"/>
              <a:t>This one-hour presentation supports the instruction of </a:t>
            </a:r>
            <a:r>
              <a:rPr lang="en-US" b="1" dirty="0"/>
              <a:t>comprehensive cancer control professionals and stakeholders during program or coalition meetings </a:t>
            </a:r>
            <a:r>
              <a:rPr lang="en-US" dirty="0"/>
              <a:t>to 1) describe the connection between chronic hepatitis B and C viruses and liver cancer and at-risk populations; 2) list strategies outlined in the landmark National Academies of Sciences, Engineering and Medicine’s (NASEM) “A National Strategy for the Elimination of Hepatitis B and C: Phase Two Report” to reduce new cases of liver cancer; and 3) locate resources and partner organizations to introduce or improve strategies to eliminate hepatitis B and C viruses and reduce new cases of liver cancer in our community.</a:t>
            </a:r>
          </a:p>
          <a:p>
            <a:pPr marL="0" indent="0">
              <a:buNone/>
            </a:pPr>
            <a:endParaRPr lang="en-US" dirty="0"/>
          </a:p>
          <a:p>
            <a:pPr marL="0" indent="0">
              <a:buNone/>
            </a:pPr>
            <a:r>
              <a:rPr lang="en-US" dirty="0"/>
              <a:t>This training was created by the George Washington University (GW) Cancer Center. </a:t>
            </a:r>
          </a:p>
        </p:txBody>
      </p:sp>
    </p:spTree>
    <p:extLst>
      <p:ext uri="{BB962C8B-B14F-4D97-AF65-F5344CB8AC3E}">
        <p14:creationId xmlns:p14="http://schemas.microsoft.com/office/powerpoint/2010/main" val="115072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Link between hepatitis B and C and liver cancer</a:t>
            </a:r>
          </a:p>
        </p:txBody>
      </p:sp>
      <p:pic>
        <p:nvPicPr>
          <p:cNvPr id="1026" name="Picture 2" descr="PHIL Image 815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rot="5400000">
            <a:off x="1004108" y="1281892"/>
            <a:ext cx="3706784"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4785252"/>
            <a:ext cx="3352800" cy="584775"/>
          </a:xfrm>
          <a:prstGeom prst="rect">
            <a:avLst/>
          </a:prstGeom>
          <a:noFill/>
        </p:spPr>
        <p:txBody>
          <a:bodyPr wrap="square" rtlCol="0">
            <a:spAutoFit/>
          </a:bodyPr>
          <a:lstStyle/>
          <a:p>
            <a:r>
              <a:rPr lang="en-US" sz="1600" dirty="0">
                <a:solidFill>
                  <a:schemeClr val="tx1">
                    <a:lumMod val="75000"/>
                    <a:lumOff val="25000"/>
                  </a:schemeClr>
                </a:solidFill>
              </a:rPr>
              <a:t>Centers for Disease Control and Prevention [CDC], &amp; Cook. </a:t>
            </a:r>
            <a:r>
              <a:rPr lang="en-US" sz="1600" dirty="0" err="1">
                <a:solidFill>
                  <a:schemeClr val="tx1">
                    <a:lumMod val="75000"/>
                    <a:lumOff val="25000"/>
                  </a:schemeClr>
                </a:solidFill>
              </a:rPr>
              <a:t>N.d.</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2976442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viral hepatitis?</a:t>
            </a:r>
          </a:p>
        </p:txBody>
      </p:sp>
      <p:sp>
        <p:nvSpPr>
          <p:cNvPr id="3" name="Content Placeholder 2"/>
          <p:cNvSpPr>
            <a:spLocks noGrp="1"/>
          </p:cNvSpPr>
          <p:nvPr>
            <p:ph idx="1"/>
          </p:nvPr>
        </p:nvSpPr>
        <p:spPr>
          <a:xfrm>
            <a:off x="457200" y="1447800"/>
            <a:ext cx="5334000" cy="3962401"/>
          </a:xfrm>
        </p:spPr>
        <p:txBody>
          <a:bodyPr>
            <a:normAutofit fontScale="92500" lnSpcReduction="20000"/>
          </a:bodyPr>
          <a:lstStyle/>
          <a:p>
            <a:r>
              <a:rPr lang="en-US" sz="2400" dirty="0"/>
              <a:t>“</a:t>
            </a:r>
            <a:r>
              <a:rPr lang="en-US" sz="2400" i="1" dirty="0"/>
              <a:t>Hepatitis </a:t>
            </a:r>
            <a:r>
              <a:rPr lang="en-US" sz="2400" dirty="0"/>
              <a:t>means inflammation of the liver” </a:t>
            </a:r>
            <a:r>
              <a:rPr lang="en-US" sz="1400" dirty="0"/>
              <a:t>(CDC, 2015a)</a:t>
            </a:r>
          </a:p>
          <a:p>
            <a:r>
              <a:rPr lang="en-US" sz="2400" dirty="0"/>
              <a:t>“The liver is a vital organ that processes nutrients, filters the blood and fights infections” </a:t>
            </a:r>
            <a:r>
              <a:rPr lang="en-US" sz="1400" dirty="0"/>
              <a:t>(CDC, 2015a)</a:t>
            </a:r>
          </a:p>
          <a:p>
            <a:r>
              <a:rPr lang="en-US" sz="2400" b="1" u="sng" dirty="0"/>
              <a:t>Acute</a:t>
            </a:r>
            <a:r>
              <a:rPr lang="en-US" sz="2400" dirty="0"/>
              <a:t> viral hepatitis infection: “short-term illness that occurs within the first six months of exposure”</a:t>
            </a:r>
            <a:r>
              <a:rPr lang="en-US" sz="1500" dirty="0"/>
              <a:t> (CDC, 2016a; CDC, 2016b)</a:t>
            </a:r>
          </a:p>
          <a:p>
            <a:r>
              <a:rPr lang="en-US" sz="2400" b="1" u="sng" dirty="0"/>
              <a:t>Chronic</a:t>
            </a:r>
            <a:r>
              <a:rPr lang="en-US" sz="2400" dirty="0"/>
              <a:t> viral hepatitis infection: “long-term illness that… can last a lifetime and lead to serious liver problems, including cirrhosis [and] liver cancer”</a:t>
            </a:r>
            <a:r>
              <a:rPr lang="en-US" sz="1500" dirty="0"/>
              <a:t> (CDC, 2016a; CDC, 2016b)</a:t>
            </a:r>
          </a:p>
        </p:txBody>
      </p:sp>
      <p:pic>
        <p:nvPicPr>
          <p:cNvPr id="4" name="Picture 3" descr="scan of a person's chest with the liver highlighted"/>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04560" y="1600201"/>
            <a:ext cx="2682240" cy="3352800"/>
          </a:xfrm>
          <a:prstGeom prst="rect">
            <a:avLst/>
          </a:prstGeom>
        </p:spPr>
      </p:pic>
    </p:spTree>
    <p:extLst>
      <p:ext uri="{BB962C8B-B14F-4D97-AF65-F5344CB8AC3E}">
        <p14:creationId xmlns:p14="http://schemas.microsoft.com/office/powerpoint/2010/main" val="348270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hepatitis B virus (HBV) and hepatitis C virus (HCV) spread?</a:t>
            </a:r>
          </a:p>
        </p:txBody>
      </p:sp>
      <p:graphicFrame>
        <p:nvGraphicFramePr>
          <p:cNvPr id="4" name="Content Placeholder 9" descr="Hepatitis B is primarily spread when blood, semen, or certain other body fluids from a person infected with the Hepatitis B virus—even in microscopic amounts—enters the body of someone who is not infected."/>
          <p:cNvGraphicFramePr>
            <a:graphicFrameLocks noGrp="1"/>
          </p:cNvGraphicFramePr>
          <p:nvPr>
            <p:ph idx="1"/>
            <p:extLst>
              <p:ext uri="{D42A27DB-BD31-4B8C-83A1-F6EECF244321}">
                <p14:modId xmlns:p14="http://schemas.microsoft.com/office/powerpoint/2010/main" val="2508993093"/>
              </p:ext>
            </p:extLst>
          </p:nvPr>
        </p:nvGraphicFramePr>
        <p:xfrm>
          <a:off x="457200" y="16764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875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buNone/>
            </a:pPr>
            <a:r>
              <a:rPr lang="en-US" sz="3200" dirty="0"/>
              <a:t>The number of acute HBV cases increased 21% from 2014 through 2015, with a slight decline in 2016</a:t>
            </a:r>
            <a:endParaRPr lang="en-US" sz="2000" dirty="0"/>
          </a:p>
        </p:txBody>
      </p:sp>
      <p:graphicFrame>
        <p:nvGraphicFramePr>
          <p:cNvPr id="6" name="Chart 5" descr="chart showing an overall decrease in HBV cases from 2001 - 2015"/>
          <p:cNvGraphicFramePr/>
          <p:nvPr>
            <p:extLst>
              <p:ext uri="{D42A27DB-BD31-4B8C-83A1-F6EECF244321}">
                <p14:modId xmlns:p14="http://schemas.microsoft.com/office/powerpoint/2010/main" val="3111744762"/>
              </p:ext>
            </p:extLst>
          </p:nvPr>
        </p:nvGraphicFramePr>
        <p:xfrm>
          <a:off x="457200" y="1600200"/>
          <a:ext cx="80772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National Notifiable Diseases Surveillance System, 2017</a:t>
            </a:r>
          </a:p>
        </p:txBody>
      </p:sp>
    </p:spTree>
    <p:extLst>
      <p:ext uri="{BB962C8B-B14F-4D97-AF65-F5344CB8AC3E}">
        <p14:creationId xmlns:p14="http://schemas.microsoft.com/office/powerpoint/2010/main" val="383980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number of acute HCV cases continues to increase</a:t>
            </a:r>
          </a:p>
        </p:txBody>
      </p:sp>
      <p:sp>
        <p:nvSpPr>
          <p:cNvPr id="5" name="Rectangle 4"/>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National Notifiable Diseases Surveillance System, 2017</a:t>
            </a:r>
          </a:p>
        </p:txBody>
      </p:sp>
      <p:graphicFrame>
        <p:nvGraphicFramePr>
          <p:cNvPr id="9" name="Chart 8" descr="chart showing an overall increase in HCV cases from 2001-2016"/>
          <p:cNvGraphicFramePr/>
          <p:nvPr>
            <p:extLst>
              <p:ext uri="{D42A27DB-BD31-4B8C-83A1-F6EECF244321}">
                <p14:modId xmlns:p14="http://schemas.microsoft.com/office/powerpoint/2010/main" val="3453301796"/>
              </p:ext>
            </p:extLst>
          </p:nvPr>
        </p:nvGraphicFramePr>
        <p:xfrm>
          <a:off x="533400" y="1600201"/>
          <a:ext cx="8001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03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liver cancer</a:t>
            </a:r>
          </a:p>
        </p:txBody>
      </p:sp>
      <p:sp>
        <p:nvSpPr>
          <p:cNvPr id="3" name="Content Placeholder 2"/>
          <p:cNvSpPr>
            <a:spLocks noGrp="1"/>
          </p:cNvSpPr>
          <p:nvPr>
            <p:ph idx="1"/>
          </p:nvPr>
        </p:nvSpPr>
        <p:spPr>
          <a:xfrm>
            <a:off x="457200" y="1447800"/>
            <a:ext cx="8229600" cy="3962401"/>
          </a:xfrm>
        </p:spPr>
        <p:txBody>
          <a:bodyPr>
            <a:normAutofit/>
          </a:bodyPr>
          <a:lstStyle/>
          <a:p>
            <a:r>
              <a:rPr lang="en-US" sz="2800" dirty="0"/>
              <a:t>“HBV is a leading cause of liver cancer”</a:t>
            </a:r>
            <a:r>
              <a:rPr lang="en-US" sz="1400" dirty="0"/>
              <a:t> (CDC, 2016c)</a:t>
            </a:r>
          </a:p>
          <a:p>
            <a:r>
              <a:rPr lang="en-US" sz="2800" dirty="0"/>
              <a:t>Chronic HBV increases the odds of liver cancer 50 to 100 times</a:t>
            </a:r>
            <a:r>
              <a:rPr lang="en-US" sz="1400" dirty="0"/>
              <a:t> (NASEM, 2017)</a:t>
            </a:r>
            <a:endParaRPr lang="en-US" sz="1400" b="1" dirty="0"/>
          </a:p>
          <a:p>
            <a:r>
              <a:rPr lang="en-US" sz="2800" dirty="0"/>
              <a:t>“HCV is a leading cause of liver transplants and liver cancer”</a:t>
            </a:r>
            <a:r>
              <a:rPr lang="en-US" sz="1400" dirty="0"/>
              <a:t> (CDC, 2016c)</a:t>
            </a:r>
          </a:p>
          <a:p>
            <a:r>
              <a:rPr lang="en-US" sz="2800" dirty="0"/>
              <a:t>Other behaviors and conditions that increase risk of liver cancer include heavy alcohol use, cirrhosis, obesity and diabetes</a:t>
            </a:r>
            <a:r>
              <a:rPr lang="en-US" sz="1300" dirty="0"/>
              <a:t> </a:t>
            </a:r>
            <a:r>
              <a:rPr lang="en-US" sz="1500" dirty="0"/>
              <a:t>(CDC, 2017b)</a:t>
            </a:r>
          </a:p>
        </p:txBody>
      </p:sp>
    </p:spTree>
    <p:extLst>
      <p:ext uri="{BB962C8B-B14F-4D97-AF65-F5344CB8AC3E}">
        <p14:creationId xmlns:p14="http://schemas.microsoft.com/office/powerpoint/2010/main" val="349104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Liver cancer is the fastest rising cause of cancer deaths in the United States</a:t>
            </a:r>
          </a:p>
        </p:txBody>
      </p:sp>
      <p:graphicFrame>
        <p:nvGraphicFramePr>
          <p:cNvPr id="6" name="Content Placeholder 5" descr="chart showing liver cancer is the fastest rising cause of cancer deaths in the US"/>
          <p:cNvGraphicFramePr>
            <a:graphicFrameLocks noGrp="1"/>
          </p:cNvGraphicFramePr>
          <p:nvPr>
            <p:ph idx="1"/>
            <p:extLst>
              <p:ext uri="{D42A27DB-BD31-4B8C-83A1-F6EECF244321}">
                <p14:modId xmlns:p14="http://schemas.microsoft.com/office/powerpoint/2010/main" val="1770981813"/>
              </p:ext>
            </p:extLst>
          </p:nvPr>
        </p:nvGraphicFramePr>
        <p:xfrm>
          <a:off x="457200" y="1600200"/>
          <a:ext cx="8229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U.S. Cancer Statistics Working Group, 2017</a:t>
            </a:r>
          </a:p>
        </p:txBody>
      </p:sp>
    </p:spTree>
    <p:extLst>
      <p:ext uri="{BB962C8B-B14F-4D97-AF65-F5344CB8AC3E}">
        <p14:creationId xmlns:p14="http://schemas.microsoft.com/office/powerpoint/2010/main" val="235169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599" cy="1143000"/>
          </a:xfrm>
        </p:spPr>
        <p:txBody>
          <a:bodyPr/>
          <a:lstStyle/>
          <a:p>
            <a:r>
              <a:rPr lang="en-US" dirty="0"/>
              <a:t>Vulnerable populations</a:t>
            </a:r>
          </a:p>
        </p:txBody>
      </p:sp>
      <p:graphicFrame>
        <p:nvGraphicFramePr>
          <p:cNvPr id="10" name="Content Placeholder 9" descr="graphic showing vulnerable populations who are at higher risk for hep B and C infections"/>
          <p:cNvGraphicFramePr>
            <a:graphicFrameLocks noGrp="1"/>
          </p:cNvGraphicFramePr>
          <p:nvPr>
            <p:ph idx="1"/>
            <p:extLst>
              <p:ext uri="{D42A27DB-BD31-4B8C-83A1-F6EECF244321}">
                <p14:modId xmlns:p14="http://schemas.microsoft.com/office/powerpoint/2010/main" val="454052367"/>
              </p:ext>
            </p:extLst>
          </p:nvPr>
        </p:nvGraphicFramePr>
        <p:xfrm>
          <a:off x="457200" y="1447800"/>
          <a:ext cx="8458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CDC, 2016c; NASEM, 2017</a:t>
            </a:r>
          </a:p>
        </p:txBody>
      </p:sp>
    </p:spTree>
    <p:extLst>
      <p:ext uri="{BB962C8B-B14F-4D97-AF65-F5344CB8AC3E}">
        <p14:creationId xmlns:p14="http://schemas.microsoft.com/office/powerpoint/2010/main" val="413855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16527" y="3352800"/>
            <a:ext cx="2133600" cy="1752600"/>
          </a:xfrm>
          <a:prstGeom prst="rect">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95% of HBV infections can be prevented with vaccination</a:t>
            </a:r>
          </a:p>
        </p:txBody>
      </p:sp>
      <p:sp>
        <p:nvSpPr>
          <p:cNvPr id="17" name="Oval Callout 16"/>
          <p:cNvSpPr/>
          <p:nvPr/>
        </p:nvSpPr>
        <p:spPr>
          <a:xfrm>
            <a:off x="3429000" y="1371600"/>
            <a:ext cx="4343400" cy="3429000"/>
          </a:xfrm>
          <a:prstGeom prst="wedgeEllipseCallout">
            <a:avLst>
              <a:gd name="adj1" fmla="val -60525"/>
              <a:gd name="adj2" fmla="val 38324"/>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t>Only a quarter of adults recommended for the vaccine are fully immunized against HBV</a:t>
            </a:r>
          </a:p>
        </p:txBody>
      </p:sp>
      <p:sp>
        <p:nvSpPr>
          <p:cNvPr id="18" name="Title 17"/>
          <p:cNvSpPr>
            <a:spLocks noGrp="1"/>
          </p:cNvSpPr>
          <p:nvPr>
            <p:ph type="title"/>
          </p:nvPr>
        </p:nvSpPr>
        <p:spPr>
          <a:xfrm>
            <a:off x="1857308" y="528314"/>
            <a:ext cx="6858000" cy="1143000"/>
          </a:xfrm>
        </p:spPr>
        <p:txBody>
          <a:bodyPr>
            <a:normAutofit fontScale="90000"/>
          </a:bodyPr>
          <a:lstStyle/>
          <a:p>
            <a:r>
              <a:rPr lang="en-US" dirty="0"/>
              <a:t>There is an effective vaccine for HBV</a:t>
            </a:r>
          </a:p>
        </p:txBody>
      </p:sp>
      <p:sp>
        <p:nvSpPr>
          <p:cNvPr id="6" name="Rectangle 5"/>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NASEM, 2017</a:t>
            </a:r>
          </a:p>
        </p:txBody>
      </p:sp>
      <p:pic>
        <p:nvPicPr>
          <p:cNvPr id="7" name="Picture 6" descr="syringe "/>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48609" y="3467100"/>
            <a:ext cx="1524000" cy="1524000"/>
          </a:xfrm>
          <a:prstGeom prst="ellipse">
            <a:avLst/>
          </a:prstGeom>
        </p:spPr>
      </p:pic>
      <p:pic>
        <p:nvPicPr>
          <p:cNvPr id="9" name="Picture 8" descr="HBV graphic"/>
          <p:cNvPicPr>
            <a:picLocks noChangeAspect="1"/>
          </p:cNvPicPr>
          <p:nvPr/>
        </p:nvPicPr>
        <p:blipFill>
          <a:blip r:embed="rId4"/>
          <a:stretch>
            <a:fillRect/>
          </a:stretch>
        </p:blipFill>
        <p:spPr>
          <a:xfrm>
            <a:off x="624590" y="375667"/>
            <a:ext cx="1204210" cy="1076705"/>
          </a:xfrm>
          <a:prstGeom prst="rect">
            <a:avLst/>
          </a:prstGeom>
        </p:spPr>
      </p:pic>
    </p:spTree>
    <p:extLst>
      <p:ext uri="{BB962C8B-B14F-4D97-AF65-F5344CB8AC3E}">
        <p14:creationId xmlns:p14="http://schemas.microsoft.com/office/powerpoint/2010/main" val="2253232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0000" lnSpcReduction="20000"/>
          </a:bodyPr>
          <a:lstStyle/>
          <a:p>
            <a:pPr lvl="0"/>
            <a:r>
              <a:rPr lang="en-US" dirty="0"/>
              <a:t>First dose at birth and complete the vaccine series by six through 18 months of age</a:t>
            </a:r>
            <a:r>
              <a:rPr lang="en-US" sz="1800" dirty="0"/>
              <a:t> (CDC, 2017c)</a:t>
            </a:r>
          </a:p>
          <a:p>
            <a:pPr lvl="0"/>
            <a:r>
              <a:rPr lang="en-US" dirty="0"/>
              <a:t>Catch-up vaccines for children and adolescents through 18 years of age</a:t>
            </a:r>
            <a:r>
              <a:rPr lang="en-US" sz="1600" dirty="0"/>
              <a:t> (CDC, 2017c)</a:t>
            </a:r>
          </a:p>
          <a:p>
            <a:pPr lvl="0"/>
            <a:r>
              <a:rPr lang="en-US" dirty="0"/>
              <a:t>Unvaccinated adults at risk of infection</a:t>
            </a:r>
          </a:p>
          <a:p>
            <a:pPr lvl="1"/>
            <a:r>
              <a:rPr lang="en-US" dirty="0"/>
              <a:t>People who inject drugs</a:t>
            </a:r>
          </a:p>
          <a:p>
            <a:pPr lvl="1"/>
            <a:r>
              <a:rPr lang="en-US" dirty="0"/>
              <a:t>Incarcerated individuals</a:t>
            </a:r>
          </a:p>
          <a:p>
            <a:pPr lvl="1"/>
            <a:r>
              <a:rPr lang="en-US" dirty="0"/>
              <a:t>Men who have sex with men</a:t>
            </a:r>
          </a:p>
          <a:p>
            <a:pPr lvl="1"/>
            <a:r>
              <a:rPr lang="en-US" dirty="0"/>
              <a:t>Health care workers</a:t>
            </a:r>
            <a:r>
              <a:rPr lang="en-US" sz="1600" dirty="0"/>
              <a:t> (CDC, 2017c)</a:t>
            </a:r>
          </a:p>
          <a:p>
            <a:pPr lvl="1"/>
            <a:r>
              <a:rPr lang="en-US" dirty="0"/>
              <a:t>People with diabetes and end-stage renal disease</a:t>
            </a:r>
          </a:p>
          <a:p>
            <a:pPr lvl="0"/>
            <a:r>
              <a:rPr lang="en-US" dirty="0"/>
              <a:t>Pregnant women at risk of infection</a:t>
            </a:r>
            <a:r>
              <a:rPr lang="en-US" sz="1600" dirty="0"/>
              <a:t> (CDC, 2017d)</a:t>
            </a:r>
          </a:p>
          <a:p>
            <a:pPr marL="0" indent="0">
              <a:buNone/>
            </a:pPr>
            <a:endParaRPr lang="en-US" dirty="0"/>
          </a:p>
        </p:txBody>
      </p:sp>
      <p:sp>
        <p:nvSpPr>
          <p:cNvPr id="10" name="Title 1"/>
          <p:cNvSpPr>
            <a:spLocks noGrp="1"/>
          </p:cNvSpPr>
          <p:nvPr>
            <p:ph type="title"/>
          </p:nvPr>
        </p:nvSpPr>
        <p:spPr>
          <a:xfrm>
            <a:off x="1828800" y="304800"/>
            <a:ext cx="6858000" cy="1143000"/>
          </a:xfrm>
        </p:spPr>
        <p:txBody>
          <a:bodyPr>
            <a:normAutofit fontScale="90000"/>
          </a:bodyPr>
          <a:lstStyle/>
          <a:p>
            <a:r>
              <a:rPr lang="en-US" dirty="0"/>
              <a:t>Who should get vaccinated?</a:t>
            </a:r>
          </a:p>
        </p:txBody>
      </p:sp>
      <p:pic>
        <p:nvPicPr>
          <p:cNvPr id="7" name="Picture 6" descr="HBV graphic"/>
          <p:cNvPicPr>
            <a:picLocks noChangeAspect="1"/>
          </p:cNvPicPr>
          <p:nvPr/>
        </p:nvPicPr>
        <p:blipFill>
          <a:blip r:embed="rId3"/>
          <a:stretch>
            <a:fillRect/>
          </a:stretch>
        </p:blipFill>
        <p:spPr>
          <a:xfrm>
            <a:off x="624590" y="375667"/>
            <a:ext cx="1204210" cy="1076705"/>
          </a:xfrm>
          <a:prstGeom prst="rect">
            <a:avLst/>
          </a:prstGeom>
        </p:spPr>
      </p:pic>
      <p:pic>
        <p:nvPicPr>
          <p:cNvPr id="2" name="Picture 1" descr="doctor giving a baby a shot"/>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48400" y="2692611"/>
            <a:ext cx="2438400" cy="1625179"/>
          </a:xfrm>
          <a:prstGeom prst="rect">
            <a:avLst/>
          </a:prstGeom>
        </p:spPr>
      </p:pic>
    </p:spTree>
    <p:extLst>
      <p:ext uri="{BB962C8B-B14F-4D97-AF65-F5344CB8AC3E}">
        <p14:creationId xmlns:p14="http://schemas.microsoft.com/office/powerpoint/2010/main" val="79411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trainers (2/5)</a:t>
            </a:r>
          </a:p>
        </p:txBody>
      </p:sp>
      <p:sp>
        <p:nvSpPr>
          <p:cNvPr id="3" name="Content Placeholder 2"/>
          <p:cNvSpPr>
            <a:spLocks noGrp="1"/>
          </p:cNvSpPr>
          <p:nvPr>
            <p:ph idx="1"/>
          </p:nvPr>
        </p:nvSpPr>
        <p:spPr>
          <a:xfrm>
            <a:off x="457200" y="1295400"/>
            <a:ext cx="8229600" cy="4114801"/>
          </a:xfrm>
        </p:spPr>
        <p:txBody>
          <a:bodyPr>
            <a:normAutofit fontScale="62500" lnSpcReduction="20000"/>
          </a:bodyPr>
          <a:lstStyle/>
          <a:p>
            <a:pPr marL="0" indent="0">
              <a:buNone/>
            </a:pPr>
            <a:r>
              <a:rPr lang="en-US" dirty="0"/>
              <a:t>The training outline includes:</a:t>
            </a:r>
          </a:p>
          <a:p>
            <a:r>
              <a:rPr lang="en-US" dirty="0"/>
              <a:t>Introduction (2 minutes)</a:t>
            </a:r>
          </a:p>
          <a:p>
            <a:r>
              <a:rPr lang="en-US" dirty="0"/>
              <a:t>Overview of viral hepatitis and liver cancer (15 minutes)</a:t>
            </a:r>
          </a:p>
          <a:p>
            <a:r>
              <a:rPr lang="en-US" dirty="0"/>
              <a:t>Introduction to "A National Strategy for the Elimination of Hepatitis B and C: Phase Two Report“ (3 minutes)</a:t>
            </a:r>
          </a:p>
          <a:p>
            <a:r>
              <a:rPr lang="en-US" dirty="0"/>
              <a:t>Strategic theme 1: Improve access to HBV vaccination (5 minutes)</a:t>
            </a:r>
          </a:p>
          <a:p>
            <a:r>
              <a:rPr lang="en-US" dirty="0"/>
              <a:t>Strategic theme 2: Increase knowledge and awareness of viral hepatitis in the community (5 minutes)</a:t>
            </a:r>
          </a:p>
          <a:p>
            <a:r>
              <a:rPr lang="en-US" dirty="0"/>
              <a:t>Strategic theme 3: Increase knowledge and awareness of viral hepatitis among health care providers (5 minutes)</a:t>
            </a:r>
          </a:p>
          <a:p>
            <a:r>
              <a:rPr lang="en-US" dirty="0"/>
              <a:t>Strategic theme 4: Improve delivery of viral hepatitis services (10 minutes)</a:t>
            </a:r>
          </a:p>
          <a:p>
            <a:r>
              <a:rPr lang="en-US" dirty="0"/>
              <a:t>Strategic theme 5: Conduct disease surveillance (5 minutes)</a:t>
            </a:r>
          </a:p>
          <a:p>
            <a:r>
              <a:rPr lang="en-US" dirty="0"/>
              <a:t>Closing (10 minutes)</a:t>
            </a:r>
          </a:p>
        </p:txBody>
      </p:sp>
    </p:spTree>
    <p:extLst>
      <p:ext uri="{BB962C8B-B14F-4D97-AF65-F5344CB8AC3E}">
        <p14:creationId xmlns:p14="http://schemas.microsoft.com/office/powerpoint/2010/main" val="1058646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52600"/>
            <a:ext cx="4777394" cy="3124200"/>
          </a:xfrm>
        </p:spPr>
        <p:txBody>
          <a:bodyPr>
            <a:normAutofit/>
          </a:bodyPr>
          <a:lstStyle/>
          <a:p>
            <a:pPr lvl="0"/>
            <a:r>
              <a:rPr lang="en-US" sz="2700" dirty="0"/>
              <a:t>“The only way to know if you have HBV is to get tested”</a:t>
            </a:r>
            <a:r>
              <a:rPr lang="en-US" sz="1600" dirty="0"/>
              <a:t> </a:t>
            </a:r>
            <a:r>
              <a:rPr lang="en-US" sz="1400" dirty="0"/>
              <a:t>(CDC, 2016f)</a:t>
            </a:r>
          </a:p>
          <a:p>
            <a:pPr lvl="0"/>
            <a:r>
              <a:rPr lang="en-US" sz="2700" dirty="0"/>
              <a:t>Treatment can prevent most deaths in those chronically infected with HBV </a:t>
            </a:r>
          </a:p>
        </p:txBody>
      </p:sp>
      <p:sp>
        <p:nvSpPr>
          <p:cNvPr id="10" name="Title 1"/>
          <p:cNvSpPr>
            <a:spLocks noGrp="1"/>
          </p:cNvSpPr>
          <p:nvPr>
            <p:ph type="title"/>
          </p:nvPr>
        </p:nvSpPr>
        <p:spPr>
          <a:xfrm>
            <a:off x="1828800" y="304800"/>
            <a:ext cx="6858000" cy="1143000"/>
          </a:xfrm>
        </p:spPr>
        <p:txBody>
          <a:bodyPr>
            <a:normAutofit/>
          </a:bodyPr>
          <a:lstStyle/>
          <a:p>
            <a:r>
              <a:rPr lang="en-US" dirty="0"/>
              <a:t>HBV treatment</a:t>
            </a:r>
          </a:p>
        </p:txBody>
      </p:sp>
      <p:pic>
        <p:nvPicPr>
          <p:cNvPr id="2" name="Picture 1" descr="CDC graphic urging people to get tested for hep b"/>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7571" y="1609345"/>
            <a:ext cx="3609229" cy="3276599"/>
          </a:xfrm>
          <a:prstGeom prst="rect">
            <a:avLst/>
          </a:prstGeom>
        </p:spPr>
      </p:pic>
      <p:pic>
        <p:nvPicPr>
          <p:cNvPr id="3" name="Picture 2" descr="HBV graphic"/>
          <p:cNvPicPr>
            <a:picLocks noChangeAspect="1"/>
          </p:cNvPicPr>
          <p:nvPr/>
        </p:nvPicPr>
        <p:blipFill>
          <a:blip r:embed="rId4"/>
          <a:stretch>
            <a:fillRect/>
          </a:stretch>
        </p:blipFill>
        <p:spPr>
          <a:xfrm>
            <a:off x="624590" y="375667"/>
            <a:ext cx="1204210" cy="1076705"/>
          </a:xfrm>
          <a:prstGeom prst="rect">
            <a:avLst/>
          </a:prstGeom>
        </p:spPr>
      </p:pic>
    </p:spTree>
    <p:extLst>
      <p:ext uri="{BB962C8B-B14F-4D97-AF65-F5344CB8AC3E}">
        <p14:creationId xmlns:p14="http://schemas.microsoft.com/office/powerpoint/2010/main" val="416130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858000" cy="1143000"/>
          </a:xfrm>
        </p:spPr>
        <p:txBody>
          <a:bodyPr>
            <a:normAutofit/>
          </a:bodyPr>
          <a:lstStyle/>
          <a:p>
            <a:r>
              <a:rPr lang="en-US" dirty="0"/>
              <a:t>HCV is curable</a:t>
            </a:r>
          </a:p>
        </p:txBody>
      </p:sp>
      <p:sp>
        <p:nvSpPr>
          <p:cNvPr id="3" name="Content Placeholder 2"/>
          <p:cNvSpPr>
            <a:spLocks noGrp="1"/>
          </p:cNvSpPr>
          <p:nvPr>
            <p:ph idx="1"/>
          </p:nvPr>
        </p:nvSpPr>
        <p:spPr>
          <a:xfrm>
            <a:off x="457200" y="1600201"/>
            <a:ext cx="5029200" cy="3810000"/>
          </a:xfrm>
        </p:spPr>
        <p:txBody>
          <a:bodyPr>
            <a:normAutofit/>
          </a:bodyPr>
          <a:lstStyle/>
          <a:p>
            <a:r>
              <a:rPr lang="en-US" sz="2800" dirty="0"/>
              <a:t>High risk individuals need to be screened, diagnosed and retained in care </a:t>
            </a:r>
            <a:r>
              <a:rPr lang="en-US" sz="1400" dirty="0"/>
              <a:t>(NASEM, 2017)</a:t>
            </a:r>
          </a:p>
          <a:p>
            <a:r>
              <a:rPr lang="en-US" sz="2800" dirty="0"/>
              <a:t>Treatment can “eliminate the virus from the body and prevent liver damage, cirrhosis and liver cancer” </a:t>
            </a:r>
            <a:r>
              <a:rPr lang="en-US" sz="1400" dirty="0"/>
              <a:t>(CDC 2015b)</a:t>
            </a:r>
          </a:p>
        </p:txBody>
      </p:sp>
      <p:pic>
        <p:nvPicPr>
          <p:cNvPr id="8" name="Picture 7" descr="CDC graphic urging people to get tested for hep c">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9805" y="1219200"/>
            <a:ext cx="3116589" cy="4038600"/>
          </a:xfrm>
          <a:prstGeom prst="rect">
            <a:avLst/>
          </a:prstGeom>
        </p:spPr>
      </p:pic>
      <p:pic>
        <p:nvPicPr>
          <p:cNvPr id="4" name="Picture 3" descr="HCV graphic"/>
          <p:cNvPicPr>
            <a:picLocks noChangeAspect="1"/>
          </p:cNvPicPr>
          <p:nvPr/>
        </p:nvPicPr>
        <p:blipFill>
          <a:blip r:embed="rId5"/>
          <a:stretch>
            <a:fillRect/>
          </a:stretch>
        </p:blipFill>
        <p:spPr>
          <a:xfrm>
            <a:off x="586316" y="304800"/>
            <a:ext cx="1280584" cy="1152526"/>
          </a:xfrm>
          <a:prstGeom prst="rect">
            <a:avLst/>
          </a:prstGeom>
        </p:spPr>
      </p:pic>
    </p:spTree>
    <p:extLst>
      <p:ext uri="{BB962C8B-B14F-4D97-AF65-F5344CB8AC3E}">
        <p14:creationId xmlns:p14="http://schemas.microsoft.com/office/powerpoint/2010/main" val="406434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200" dirty="0"/>
              <a:t>What can public health professionals do to address the burden of viral hepatitis?</a:t>
            </a:r>
          </a:p>
        </p:txBody>
      </p:sp>
      <p:sp>
        <p:nvSpPr>
          <p:cNvPr id="3" name="Content Placeholder 2"/>
          <p:cNvSpPr>
            <a:spLocks noGrp="1"/>
          </p:cNvSpPr>
          <p:nvPr>
            <p:ph idx="1"/>
          </p:nvPr>
        </p:nvSpPr>
        <p:spPr>
          <a:xfrm>
            <a:off x="457200" y="2209801"/>
            <a:ext cx="5410200" cy="3200400"/>
          </a:xfrm>
        </p:spPr>
        <p:txBody>
          <a:bodyPr>
            <a:normAutofit/>
          </a:bodyPr>
          <a:lstStyle/>
          <a:p>
            <a:pPr marL="0" indent="0">
              <a:buNone/>
            </a:pPr>
            <a:r>
              <a:rPr lang="en-US" sz="2800" i="1" dirty="0"/>
              <a:t>A National Strategy for the Elimination of Hepatitis B and C: Phase Two Report</a:t>
            </a:r>
          </a:p>
          <a:p>
            <a:pPr marL="0" indent="0">
              <a:buNone/>
            </a:pPr>
            <a:endParaRPr lang="en-US" sz="2800" i="1" dirty="0"/>
          </a:p>
          <a:p>
            <a:pPr marL="0" indent="0">
              <a:buNone/>
            </a:pPr>
            <a:r>
              <a:rPr lang="en-US" sz="2800" dirty="0">
                <a:solidFill>
                  <a:srgbClr val="0096D6"/>
                </a:solidFill>
              </a:rPr>
              <a:t>http://bit.ly/NASEMhep2</a:t>
            </a:r>
          </a:p>
        </p:txBody>
      </p:sp>
      <p:pic>
        <p:nvPicPr>
          <p:cNvPr id="6" name="Picture 5" descr="first page of the phase two report"/>
          <p:cNvPicPr>
            <a:picLocks noChangeAspect="1"/>
          </p:cNvPicPr>
          <p:nvPr/>
        </p:nvPicPr>
        <p:blipFill>
          <a:blip r:embed="rId3"/>
          <a:stretch>
            <a:fillRect/>
          </a:stretch>
        </p:blipFill>
        <p:spPr>
          <a:xfrm>
            <a:off x="6324600" y="2209801"/>
            <a:ext cx="2105025" cy="3112885"/>
          </a:xfrm>
          <a:prstGeom prst="rect">
            <a:avLst/>
          </a:prstGeom>
        </p:spPr>
      </p:pic>
    </p:spTree>
    <p:extLst>
      <p:ext uri="{BB962C8B-B14F-4D97-AF65-F5344CB8AC3E}">
        <p14:creationId xmlns:p14="http://schemas.microsoft.com/office/powerpoint/2010/main" val="28062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Viral hepatitis and liver cancer in our comprehensive cancer control plan</a:t>
            </a:r>
          </a:p>
        </p:txBody>
      </p:sp>
      <p:sp>
        <p:nvSpPr>
          <p:cNvPr id="3" name="Content Placeholder 2"/>
          <p:cNvSpPr>
            <a:spLocks noGrp="1"/>
          </p:cNvSpPr>
          <p:nvPr>
            <p:ph idx="1"/>
          </p:nvPr>
        </p:nvSpPr>
        <p:spPr>
          <a:xfrm>
            <a:off x="457200" y="1600201"/>
            <a:ext cx="5410200" cy="3810000"/>
          </a:xfrm>
        </p:spPr>
        <p:txBody>
          <a:bodyPr>
            <a:normAutofit fontScale="70000" lnSpcReduction="20000"/>
          </a:bodyPr>
          <a:lstStyle/>
          <a:p>
            <a:r>
              <a:rPr lang="en-US" dirty="0"/>
              <a:t>Goal 4: Increase vaccination rate for vaccines shown to reduce the risk of cancer</a:t>
            </a:r>
          </a:p>
          <a:p>
            <a:r>
              <a:rPr lang="en-US" dirty="0"/>
              <a:t>Objective 4.2: Promote hepatitis B vaccine and adoption of CDC recommendations for hepatitis screening</a:t>
            </a:r>
          </a:p>
          <a:p>
            <a:r>
              <a:rPr lang="en-US" dirty="0"/>
              <a:t>Strategic Action: Improve health professional knowledge, practice behaviors and system support related to increasing provision of or referral to immunizations against human papillomavirus (HPV) and hepatitis B</a:t>
            </a:r>
          </a:p>
        </p:txBody>
      </p:sp>
      <p:pic>
        <p:nvPicPr>
          <p:cNvPr id="4" name="Picture 3" descr="first page of the texas cancer plan 20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1517" y="1600201"/>
            <a:ext cx="2825308"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580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5 Themes of Essential Interventions to Address Viral Hepatitis to Reduce Liver Cancer Morbidity and Mortality </a:t>
            </a:r>
          </a:p>
        </p:txBody>
      </p:sp>
      <p:pic>
        <p:nvPicPr>
          <p:cNvPr id="10" name="Picture 9" descr="Improve Access to HBV Vaccin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1859709"/>
            <a:ext cx="6881236" cy="618918"/>
          </a:xfrm>
          <a:prstGeom prst="rect">
            <a:avLst/>
          </a:prstGeom>
        </p:spPr>
      </p:pic>
      <p:pic>
        <p:nvPicPr>
          <p:cNvPr id="4" name="Picture 3" descr="Increase Knowledge and Awareness of Viral Hep in the Communit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397" y="2466678"/>
            <a:ext cx="6881237" cy="612289"/>
          </a:xfrm>
          <a:prstGeom prst="rect">
            <a:avLst/>
          </a:prstGeom>
        </p:spPr>
      </p:pic>
      <p:pic>
        <p:nvPicPr>
          <p:cNvPr id="5" name="Picture 4" descr="Increase knowledge and awareness of viral hep among health care provid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5397" y="3134612"/>
            <a:ext cx="6892963" cy="608203"/>
          </a:xfrm>
          <a:prstGeom prst="rect">
            <a:avLst/>
          </a:prstGeom>
        </p:spPr>
      </p:pic>
      <p:pic>
        <p:nvPicPr>
          <p:cNvPr id="6" name="Picture 5" descr="improve delivery of viral hep servic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98" y="3798460"/>
            <a:ext cx="6881237" cy="613291"/>
          </a:xfrm>
          <a:prstGeom prst="rect">
            <a:avLst/>
          </a:prstGeom>
        </p:spPr>
      </p:pic>
      <p:pic>
        <p:nvPicPr>
          <p:cNvPr id="7" name="Picture 6" descr="conduct disease surveillanc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95398" y="4402732"/>
            <a:ext cx="6881237" cy="628023"/>
          </a:xfrm>
          <a:prstGeom prst="rect">
            <a:avLst/>
          </a:prstGeom>
        </p:spPr>
      </p:pic>
    </p:spTree>
    <p:extLst>
      <p:ext uri="{BB962C8B-B14F-4D97-AF65-F5344CB8AC3E}">
        <p14:creationId xmlns:p14="http://schemas.microsoft.com/office/powerpoint/2010/main" val="3530225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495800" cy="1828800"/>
          </a:xfrm>
        </p:spPr>
        <p:txBody>
          <a:bodyPr>
            <a:normAutofit/>
          </a:bodyPr>
          <a:lstStyle/>
          <a:p>
            <a:r>
              <a:rPr lang="en-US" sz="2800" dirty="0"/>
              <a:t>How can we help reduce liver cancer morbidity and mortality?</a:t>
            </a:r>
          </a:p>
        </p:txBody>
      </p:sp>
      <p:pic>
        <p:nvPicPr>
          <p:cNvPr id="7" name="Picture 6" descr="First page of the GW Cancer Center Workshee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2895" y="54864"/>
            <a:ext cx="4252677" cy="5507736"/>
          </a:xfrm>
          <a:prstGeom prst="rect">
            <a:avLst/>
          </a:prstGeom>
        </p:spPr>
      </p:pic>
      <p:sp>
        <p:nvSpPr>
          <p:cNvPr id="4" name="Rectangle 3"/>
          <p:cNvSpPr/>
          <p:nvPr/>
        </p:nvSpPr>
        <p:spPr>
          <a:xfrm>
            <a:off x="186286" y="1998838"/>
            <a:ext cx="4572000" cy="1200329"/>
          </a:xfrm>
          <a:prstGeom prst="rect">
            <a:avLst/>
          </a:prstGeom>
        </p:spPr>
        <p:txBody>
          <a:bodyPr>
            <a:spAutoFit/>
          </a:bodyPr>
          <a:lstStyle/>
          <a:p>
            <a:pPr marL="285750" indent="-285750">
              <a:buFont typeface="Arial" panose="020B0604020202020204" pitchFamily="34" charset="0"/>
              <a:buChar char="•"/>
            </a:pPr>
            <a:r>
              <a:rPr lang="en-US" dirty="0"/>
              <a:t>GW Cancer Center’s worksheet </a:t>
            </a:r>
            <a:r>
              <a:rPr lang="en-US" dirty="0">
                <a:hlinkClick r:id="rId4"/>
              </a:rPr>
              <a:t>What Can Public Health Professionals Do to Help Reduce Viral Hepatitis-Related Liver Cancer? </a:t>
            </a:r>
            <a:endParaRPr lang="en-US" dirty="0"/>
          </a:p>
        </p:txBody>
      </p:sp>
    </p:spTree>
    <p:extLst>
      <p:ext uri="{BB962C8B-B14F-4D97-AF65-F5344CB8AC3E}">
        <p14:creationId xmlns:p14="http://schemas.microsoft.com/office/powerpoint/2010/main" val="1588341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6BFE4F-B298-4ECF-8110-E628249DFB71}"/>
              </a:ext>
            </a:extLst>
          </p:cNvPr>
          <p:cNvSpPr>
            <a:spLocks noGrp="1"/>
          </p:cNvSpPr>
          <p:nvPr>
            <p:ph type="title"/>
          </p:nvPr>
        </p:nvSpPr>
        <p:spPr/>
        <p:txBody>
          <a:bodyPr>
            <a:normAutofit fontScale="90000"/>
          </a:bodyPr>
          <a:lstStyle/>
          <a:p>
            <a:r>
              <a:rPr lang="en-US" dirty="0"/>
              <a:t>Improve Access to HBV Vaccination</a:t>
            </a:r>
          </a:p>
        </p:txBody>
      </p:sp>
      <p:graphicFrame>
        <p:nvGraphicFramePr>
          <p:cNvPr id="9" name="Content Placeholder 8" descr="pie chart showing 10% of children not immunized for HBV in the US"/>
          <p:cNvGraphicFramePr>
            <a:graphicFrameLocks noGrp="1"/>
          </p:cNvGraphicFramePr>
          <p:nvPr>
            <p:ph idx="1"/>
            <p:extLst>
              <p:ext uri="{D42A27DB-BD31-4B8C-83A1-F6EECF244321}">
                <p14:modId xmlns:p14="http://schemas.microsoft.com/office/powerpoint/2010/main" val="2152275105"/>
              </p:ext>
            </p:extLst>
          </p:nvPr>
        </p:nvGraphicFramePr>
        <p:xfrm>
          <a:off x="457200" y="1600200"/>
          <a:ext cx="39624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descr="pie chart showing 75% of adult not immunized for HBV in the US"/>
          <p:cNvGraphicFramePr>
            <a:graphicFrameLocks/>
          </p:cNvGraphicFramePr>
          <p:nvPr>
            <p:extLst>
              <p:ext uri="{D42A27DB-BD31-4B8C-83A1-F6EECF244321}">
                <p14:modId xmlns:p14="http://schemas.microsoft.com/office/powerpoint/2010/main" val="1383132714"/>
              </p:ext>
            </p:extLst>
          </p:nvPr>
        </p:nvGraphicFramePr>
        <p:xfrm>
          <a:off x="4561114" y="1600200"/>
          <a:ext cx="41148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NASEM, 2017</a:t>
            </a:r>
          </a:p>
        </p:txBody>
      </p:sp>
      <p:pic>
        <p:nvPicPr>
          <p:cNvPr id="6" name="Picture 5" descr="Improve Access to HBV Vaccina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400" cy="822437"/>
          </a:xfrm>
          <a:prstGeom prst="rect">
            <a:avLst/>
          </a:prstGeom>
        </p:spPr>
      </p:pic>
    </p:spTree>
    <p:extLst>
      <p:ext uri="{BB962C8B-B14F-4D97-AF65-F5344CB8AC3E}">
        <p14:creationId xmlns:p14="http://schemas.microsoft.com/office/powerpoint/2010/main" val="1067367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harmacists looking over prescrip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8394" y="2286000"/>
            <a:ext cx="3502152" cy="2330643"/>
          </a:xfrm>
          <a:prstGeom prst="rect">
            <a:avLst/>
          </a:prstGeom>
        </p:spPr>
      </p:pic>
      <p:grpSp>
        <p:nvGrpSpPr>
          <p:cNvPr id="8" name="Group 7" descr="An essential intervention to help improve access to vaccinations is to work with partners to expand access to free vaccinations in pharmacies and other easily accessible settings including HIV and STD clinics and community health centers."/>
          <p:cNvGrpSpPr/>
          <p:nvPr/>
        </p:nvGrpSpPr>
        <p:grpSpPr>
          <a:xfrm>
            <a:off x="381000" y="1600200"/>
            <a:ext cx="4800600" cy="3733800"/>
            <a:chOff x="0" y="0"/>
            <a:chExt cx="8229600" cy="1371600"/>
          </a:xfrm>
        </p:grpSpPr>
        <p:sp>
          <p:nvSpPr>
            <p:cNvPr id="9" name="Rounded Rectangle 8"/>
            <p:cNvSpPr/>
            <p:nvPr/>
          </p:nvSpPr>
          <p:spPr>
            <a:xfrm>
              <a:off x="0" y="0"/>
              <a:ext cx="8229600" cy="1371600"/>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txBox="1"/>
            <p:nvPr/>
          </p:nvSpPr>
          <p:spPr>
            <a:xfrm>
              <a:off x="2473303" y="0"/>
              <a:ext cx="5756297"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r>
                <a:rPr lang="en-US" sz="2400" dirty="0"/>
                <a:t>Work with partners to expand access to free vaccinations in pharmacies and other easily accessible settings including HIV and STD clinics and community health centers</a:t>
              </a:r>
            </a:p>
          </p:txBody>
        </p:sp>
      </p:grpSp>
      <p:sp>
        <p:nvSpPr>
          <p:cNvPr id="11" name="Oval 10" descr="HBV graphic"/>
          <p:cNvSpPr/>
          <p:nvPr/>
        </p:nvSpPr>
        <p:spPr>
          <a:xfrm>
            <a:off x="690194" y="2713038"/>
            <a:ext cx="1011565" cy="1066797"/>
          </a:xfrm>
          <a:prstGeom prst="ellipse">
            <a:avLst/>
          </a:prstGeom>
          <a:blipFill dpi="0" rotWithShape="1">
            <a:blip r:embed="rId4" cstate="print">
              <a:extLst>
                <a:ext uri="{28A0092B-C50C-407E-A947-70E740481C1C}">
                  <a14:useLocalDpi xmlns:a14="http://schemas.microsoft.com/office/drawing/2010/main"/>
                </a:ext>
              </a:extLst>
            </a:blip>
            <a:srcRect/>
            <a:stretch>
              <a:fillRect l="283"/>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itle 1">
            <a:extLst>
              <a:ext uri="{FF2B5EF4-FFF2-40B4-BE49-F238E27FC236}">
                <a16:creationId xmlns:a16="http://schemas.microsoft.com/office/drawing/2014/main" id="{816CDCDF-2BE5-4E6F-A24D-D0F88D4DFF76}"/>
              </a:ext>
            </a:extLst>
          </p:cNvPr>
          <p:cNvSpPr>
            <a:spLocks noGrp="1"/>
          </p:cNvSpPr>
          <p:nvPr>
            <p:ph type="title"/>
          </p:nvPr>
        </p:nvSpPr>
        <p:spPr/>
        <p:txBody>
          <a:bodyPr>
            <a:normAutofit fontScale="90000"/>
          </a:bodyPr>
          <a:lstStyle/>
          <a:p>
            <a:r>
              <a:rPr lang="en-US" dirty="0"/>
              <a:t>Improve Access to HBV Vaccination</a:t>
            </a:r>
          </a:p>
        </p:txBody>
      </p:sp>
      <p:sp>
        <p:nvSpPr>
          <p:cNvPr id="4" name="Content Placeholder 3">
            <a:extLst>
              <a:ext uri="{FF2B5EF4-FFF2-40B4-BE49-F238E27FC236}">
                <a16:creationId xmlns:a16="http://schemas.microsoft.com/office/drawing/2014/main" id="{70F452A2-8137-48D2-BF9C-5B55EF4CA51E}"/>
              </a:ext>
            </a:extLst>
          </p:cNvPr>
          <p:cNvSpPr>
            <a:spLocks noGrp="1"/>
          </p:cNvSpPr>
          <p:nvPr>
            <p:ph idx="1"/>
          </p:nvPr>
        </p:nvSpPr>
        <p:spPr/>
        <p:txBody>
          <a:bodyPr/>
          <a:lstStyle/>
          <a:p>
            <a:endParaRPr lang="en-US"/>
          </a:p>
        </p:txBody>
      </p:sp>
      <p:pic>
        <p:nvPicPr>
          <p:cNvPr id="12" name="Picture 11" descr="Improve Access to HBV vaccina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400" cy="822437"/>
          </a:xfrm>
          <a:prstGeom prst="rect">
            <a:avLst/>
          </a:prstGeom>
        </p:spPr>
      </p:pic>
    </p:spTree>
    <p:extLst>
      <p:ext uri="{BB962C8B-B14F-4D97-AF65-F5344CB8AC3E}">
        <p14:creationId xmlns:p14="http://schemas.microsoft.com/office/powerpoint/2010/main" val="3876964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B5CC12-889A-4D3A-BA9E-573EB767B33C}"/>
              </a:ext>
            </a:extLst>
          </p:cNvPr>
          <p:cNvSpPr>
            <a:spLocks noGrp="1"/>
          </p:cNvSpPr>
          <p:nvPr>
            <p:ph type="title"/>
          </p:nvPr>
        </p:nvSpPr>
        <p:spPr/>
        <p:txBody>
          <a:bodyPr>
            <a:normAutofit fontScale="90000"/>
          </a:bodyPr>
          <a:lstStyle/>
          <a:p>
            <a:r>
              <a:rPr lang="en-US" dirty="0"/>
              <a:t>Improve Access to HBV Vaccination</a:t>
            </a:r>
          </a:p>
        </p:txBody>
      </p:sp>
      <p:sp>
        <p:nvSpPr>
          <p:cNvPr id="3" name="Content Placeholder 2"/>
          <p:cNvSpPr>
            <a:spLocks noGrp="1"/>
          </p:cNvSpPr>
          <p:nvPr>
            <p:ph idx="1"/>
          </p:nvPr>
        </p:nvSpPr>
        <p:spPr/>
        <p:txBody>
          <a:bodyPr>
            <a:normAutofit fontScale="92500" lnSpcReduction="20000"/>
          </a:bodyPr>
          <a:lstStyle/>
          <a:p>
            <a:r>
              <a:rPr lang="en-US"/>
              <a:t>President’s Cancer Panel Annual Report’s </a:t>
            </a:r>
            <a:r>
              <a:rPr lang="en-US">
                <a:hlinkClick r:id="rId3"/>
              </a:rPr>
              <a:t>Accelerating HPV Vaccine Uptake</a:t>
            </a:r>
            <a:endParaRPr lang="en-US"/>
          </a:p>
          <a:p>
            <a:pPr lvl="1"/>
            <a:r>
              <a:rPr lang="en-US"/>
              <a:t>Promote and facilitate HPV vaccination in venues outside the medical home</a:t>
            </a:r>
          </a:p>
          <a:p>
            <a:pPr lvl="1"/>
            <a:r>
              <a:rPr lang="en-US"/>
              <a:t>Enact laws to implement policies that allow pharmacists to administer vaccines</a:t>
            </a:r>
          </a:p>
          <a:p>
            <a:r>
              <a:rPr lang="en-US"/>
              <a:t>National Association of City and County Health Officials (NACCHO)’s </a:t>
            </a:r>
            <a:r>
              <a:rPr lang="en-US">
                <a:hlinkClick r:id="rId4"/>
              </a:rPr>
              <a:t>Adult HBV Vaccination: An Implementation Guide for Local Public Health</a:t>
            </a:r>
            <a:endParaRPr lang="en-US" dirty="0"/>
          </a:p>
        </p:txBody>
      </p:sp>
      <p:pic>
        <p:nvPicPr>
          <p:cNvPr id="7" name="Picture 6" descr="Improve access to HBV vaccina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400" cy="822437"/>
          </a:xfrm>
          <a:prstGeom prst="rect">
            <a:avLst/>
          </a:prstGeom>
        </p:spPr>
      </p:pic>
      <p:sp>
        <p:nvSpPr>
          <p:cNvPr id="5" name="Rounded Rectangular Callout 4"/>
          <p:cNvSpPr/>
          <p:nvPr/>
        </p:nvSpPr>
        <p:spPr>
          <a:xfrm>
            <a:off x="685800"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143812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5549FD-4A6E-425E-AE48-AB909AEB9869}"/>
              </a:ext>
            </a:extLst>
          </p:cNvPr>
          <p:cNvSpPr>
            <a:spLocks noGrp="1"/>
          </p:cNvSpPr>
          <p:nvPr>
            <p:ph type="title"/>
          </p:nvPr>
        </p:nvSpPr>
        <p:spPr/>
        <p:txBody>
          <a:bodyPr>
            <a:normAutofit fontScale="90000"/>
          </a:bodyPr>
          <a:lstStyle/>
          <a:p>
            <a:r>
              <a:rPr lang="en-US" dirty="0"/>
              <a:t>Improve Access to HBV Vaccination</a:t>
            </a:r>
          </a:p>
        </p:txBody>
      </p:sp>
      <p:sp>
        <p:nvSpPr>
          <p:cNvPr id="3" name="Content Placeholder 2"/>
          <p:cNvSpPr>
            <a:spLocks noGrp="1"/>
          </p:cNvSpPr>
          <p:nvPr>
            <p:ph idx="1"/>
          </p:nvPr>
        </p:nvSpPr>
        <p:spPr/>
        <p:txBody>
          <a:bodyPr/>
          <a:lstStyle/>
          <a:p>
            <a:r>
              <a:rPr lang="en-US"/>
              <a:t>American Pharmacists Association</a:t>
            </a:r>
          </a:p>
          <a:p>
            <a:r>
              <a:rPr lang="en-US"/>
              <a:t>Local pharmacies and pharmacists</a:t>
            </a:r>
          </a:p>
          <a:p>
            <a:r>
              <a:rPr lang="en-US"/>
              <a:t>Criminal justice system</a:t>
            </a:r>
          </a:p>
          <a:p>
            <a:endParaRPr lang="en-US"/>
          </a:p>
          <a:p>
            <a:endParaRPr lang="en-US" dirty="0"/>
          </a:p>
        </p:txBody>
      </p:sp>
      <p:pic>
        <p:nvPicPr>
          <p:cNvPr id="1028" name="Picture 4" descr="operations immunization APhA academy of student pharmacists logo">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94186" y="4295775"/>
            <a:ext cx="30956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erican Pharmacists Association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3334951"/>
            <a:ext cx="3545745" cy="884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American Pharmacists Association, 2017</a:t>
            </a:r>
          </a:p>
        </p:txBody>
      </p:sp>
      <p:pic>
        <p:nvPicPr>
          <p:cNvPr id="2" name="Picture 1" descr="Improve access to HBV vaccinati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400" cy="822437"/>
          </a:xfrm>
          <a:prstGeom prst="rect">
            <a:avLst/>
          </a:prstGeom>
        </p:spPr>
      </p:pic>
      <p:sp>
        <p:nvSpPr>
          <p:cNvPr id="5" name="Rounded Rectangular Callout 4"/>
          <p:cNvSpPr/>
          <p:nvPr/>
        </p:nvSpPr>
        <p:spPr>
          <a:xfrm>
            <a:off x="685800" y="0"/>
            <a:ext cx="20280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Partnerships to</a:t>
            </a:r>
          </a:p>
        </p:txBody>
      </p:sp>
    </p:spTree>
    <p:extLst>
      <p:ext uri="{BB962C8B-B14F-4D97-AF65-F5344CB8AC3E}">
        <p14:creationId xmlns:p14="http://schemas.microsoft.com/office/powerpoint/2010/main" val="25832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trainers (3/5)</a:t>
            </a:r>
          </a:p>
        </p:txBody>
      </p:sp>
      <p:sp>
        <p:nvSpPr>
          <p:cNvPr id="3" name="Content Placeholder 2"/>
          <p:cNvSpPr>
            <a:spLocks noGrp="1"/>
          </p:cNvSpPr>
          <p:nvPr>
            <p:ph idx="1"/>
          </p:nvPr>
        </p:nvSpPr>
        <p:spPr>
          <a:xfrm>
            <a:off x="457200" y="1447800"/>
            <a:ext cx="8229600" cy="3962401"/>
          </a:xfrm>
        </p:spPr>
        <p:txBody>
          <a:bodyPr>
            <a:normAutofit/>
          </a:bodyPr>
          <a:lstStyle/>
          <a:p>
            <a:r>
              <a:rPr lang="en-US" sz="2000" dirty="0"/>
              <a:t>The presentation is approximately an hour-long, but should be adjusted to fit your allotted time and personal style of presenting.</a:t>
            </a:r>
          </a:p>
          <a:p>
            <a:r>
              <a:rPr lang="en-US" sz="2000" dirty="0"/>
              <a:t>All slides (except the "Acknowledgment" slide) can be customized with your organization logo and brand.</a:t>
            </a:r>
          </a:p>
          <a:p>
            <a:r>
              <a:rPr lang="en-US" sz="2000" dirty="0"/>
              <a:t>Further guidance is available throughout the presentation as comments. To view, click on the     on the slides or go to “review” &gt; “show comments.”</a:t>
            </a:r>
          </a:p>
          <a:p>
            <a:r>
              <a:rPr lang="en-US" sz="2000" dirty="0"/>
              <a:t>Any information that needs to be replaced are inserted as placeholders indicated with [ ].</a:t>
            </a:r>
          </a:p>
          <a:p>
            <a:r>
              <a:rPr lang="en-US" sz="2000" dirty="0"/>
              <a:t>A suggested script is available in the slide notes.</a:t>
            </a:r>
          </a:p>
        </p:txBody>
      </p:sp>
    </p:spTree>
    <p:extLst>
      <p:ext uri="{BB962C8B-B14F-4D97-AF65-F5344CB8AC3E}">
        <p14:creationId xmlns:p14="http://schemas.microsoft.com/office/powerpoint/2010/main" val="232893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3B3CE-E953-400E-BE77-509F94725DAF}"/>
              </a:ext>
            </a:extLst>
          </p:cNvPr>
          <p:cNvSpPr>
            <a:spLocks noGrp="1"/>
          </p:cNvSpPr>
          <p:nvPr>
            <p:ph type="title"/>
          </p:nvPr>
        </p:nvSpPr>
        <p:spPr>
          <a:xfrm>
            <a:off x="457200" y="304800"/>
            <a:ext cx="8229600" cy="1143000"/>
          </a:xfrm>
        </p:spPr>
        <p:txBody>
          <a:bodyPr>
            <a:normAutofit/>
          </a:bodyPr>
          <a:lstStyle/>
          <a:p>
            <a:r>
              <a:rPr lang="en-US" sz="1600" dirty="0"/>
              <a:t>Increase knowledge and awareness of viral Hepatitis in the community</a:t>
            </a:r>
          </a:p>
        </p:txBody>
      </p:sp>
      <p:sp>
        <p:nvSpPr>
          <p:cNvPr id="13" name="Content Placeholder 4"/>
          <p:cNvSpPr>
            <a:spLocks noGrp="1"/>
          </p:cNvSpPr>
          <p:nvPr>
            <p:ph idx="1"/>
          </p:nvPr>
        </p:nvSpPr>
        <p:spPr/>
        <p:txBody>
          <a:bodyPr/>
          <a:lstStyle/>
          <a:p>
            <a:r>
              <a:rPr lang="en-US"/>
              <a:t>Chronic HBV and HCV infections are often asymptomatic until later stages</a:t>
            </a:r>
          </a:p>
          <a:p>
            <a:r>
              <a:rPr lang="en-US"/>
              <a:t>2/3 with HBV and 1/2 with HCV are unaware of their condition</a:t>
            </a:r>
            <a:endParaRPr lang="en-US" dirty="0"/>
          </a:p>
        </p:txBody>
      </p:sp>
      <p:pic>
        <p:nvPicPr>
          <p:cNvPr id="2" name="Picture 1" descr="Increase knowledge and awareness of viral hep in the communit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7200"/>
            <a:ext cx="9296400" cy="820409"/>
          </a:xfrm>
          <a:prstGeom prst="rect">
            <a:avLst/>
          </a:prstGeom>
        </p:spPr>
      </p:pic>
      <p:pic>
        <p:nvPicPr>
          <p:cNvPr id="3" name="Picture 2" descr="graphic showing 2/3 with HBV and 1/@ with HCV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3600" y="3870325"/>
            <a:ext cx="4806201" cy="1349375"/>
          </a:xfrm>
          <a:prstGeom prst="rect">
            <a:avLst/>
          </a:prstGeom>
        </p:spPr>
      </p:pic>
    </p:spTree>
    <p:extLst>
      <p:ext uri="{BB962C8B-B14F-4D97-AF65-F5344CB8AC3E}">
        <p14:creationId xmlns:p14="http://schemas.microsoft.com/office/powerpoint/2010/main" val="3751431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promote tools such as CDC's Viral Hep risk assessment to the community"/>
          <p:cNvGrpSpPr/>
          <p:nvPr/>
        </p:nvGrpSpPr>
        <p:grpSpPr>
          <a:xfrm>
            <a:off x="386136" y="2217737"/>
            <a:ext cx="5481263" cy="1539875"/>
            <a:chOff x="0" y="0"/>
            <a:chExt cx="8229600" cy="1371600"/>
          </a:xfrm>
        </p:grpSpPr>
        <p:sp>
          <p:nvSpPr>
            <p:cNvPr id="6" name="Rounded Rectangle 5"/>
            <p:cNvSpPr/>
            <p:nvPr/>
          </p:nvSpPr>
          <p:spPr>
            <a:xfrm>
              <a:off x="0" y="0"/>
              <a:ext cx="8229600" cy="1371600"/>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txBox="1"/>
            <p:nvPr/>
          </p:nvSpPr>
          <p:spPr>
            <a:xfrm>
              <a:off x="2473303" y="0"/>
              <a:ext cx="5756297"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Promote tools such as CDC’s Viral Hepatitis Risk Assessment to the community</a:t>
              </a:r>
            </a:p>
          </p:txBody>
        </p:sp>
      </p:grpSp>
      <p:pic>
        <p:nvPicPr>
          <p:cNvPr id="3074" name="Picture 2" descr="Illustration of a computer monitor with the Assessment application on the screen">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3848" y="2057400"/>
            <a:ext cx="2652952" cy="2277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8207" y="4724400"/>
            <a:ext cx="8318593" cy="430887"/>
          </a:xfrm>
          <a:prstGeom prst="rect">
            <a:avLst/>
          </a:prstGeom>
          <a:noFill/>
        </p:spPr>
        <p:txBody>
          <a:bodyPr wrap="square" rtlCol="0">
            <a:spAutoFit/>
          </a:bodyPr>
          <a:lstStyle/>
          <a:p>
            <a:pPr algn="ctr"/>
            <a:r>
              <a:rPr lang="en-US" sz="2200" dirty="0">
                <a:solidFill>
                  <a:srgbClr val="898D36"/>
                </a:solidFill>
              </a:rPr>
              <a:t>https://www.cdc.gov/hepatitis/riskassessment/</a:t>
            </a:r>
          </a:p>
        </p:txBody>
      </p:sp>
      <p:sp>
        <p:nvSpPr>
          <p:cNvPr id="18" name="Oval 17" descr="HBV graphic"/>
          <p:cNvSpPr/>
          <p:nvPr/>
        </p:nvSpPr>
        <p:spPr>
          <a:xfrm>
            <a:off x="609600" y="2442652"/>
            <a:ext cx="783242" cy="668414"/>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descr="HCV graphic"/>
          <p:cNvSpPr/>
          <p:nvPr/>
        </p:nvSpPr>
        <p:spPr>
          <a:xfrm>
            <a:off x="1216447" y="2911042"/>
            <a:ext cx="788130" cy="683418"/>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itle 2">
            <a:extLst>
              <a:ext uri="{FF2B5EF4-FFF2-40B4-BE49-F238E27FC236}">
                <a16:creationId xmlns:a16="http://schemas.microsoft.com/office/drawing/2014/main" id="{716D41D5-D87A-4E3D-9FFA-0462D5C230F7}"/>
              </a:ext>
            </a:extLst>
          </p:cNvPr>
          <p:cNvSpPr>
            <a:spLocks noGrp="1"/>
          </p:cNvSpPr>
          <p:nvPr>
            <p:ph type="title"/>
          </p:nvPr>
        </p:nvSpPr>
        <p:spPr/>
        <p:txBody>
          <a:bodyPr>
            <a:normAutofit/>
          </a:bodyPr>
          <a:lstStyle/>
          <a:p>
            <a:r>
              <a:rPr lang="en-US" sz="1200" dirty="0"/>
              <a:t>Increase knowledge and awareness of viral Hepatitis in the community</a:t>
            </a:r>
          </a:p>
        </p:txBody>
      </p:sp>
      <p:pic>
        <p:nvPicPr>
          <p:cNvPr id="13" name="Picture 12" descr="increase knowledge and awareness of viral hep in the community"/>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57200"/>
            <a:ext cx="9296400" cy="820409"/>
          </a:xfrm>
          <a:prstGeom prst="rect">
            <a:avLst/>
          </a:prstGeom>
        </p:spPr>
      </p:pic>
    </p:spTree>
    <p:extLst>
      <p:ext uri="{BB962C8B-B14F-4D97-AF65-F5344CB8AC3E}">
        <p14:creationId xmlns:p14="http://schemas.microsoft.com/office/powerpoint/2010/main" val="1807621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426742-3ACD-41BF-A85B-118F48C52264}"/>
              </a:ext>
            </a:extLst>
          </p:cNvPr>
          <p:cNvSpPr>
            <a:spLocks noGrp="1"/>
          </p:cNvSpPr>
          <p:nvPr>
            <p:ph type="title"/>
          </p:nvPr>
        </p:nvSpPr>
        <p:spPr/>
        <p:txBody>
          <a:bodyPr>
            <a:normAutofit/>
          </a:bodyPr>
          <a:lstStyle/>
          <a:p>
            <a:r>
              <a:rPr lang="en-US" sz="1200" dirty="0"/>
              <a:t>Increase knowledge and awareness of viral Hepatitis in the community</a:t>
            </a:r>
          </a:p>
        </p:txBody>
      </p:sp>
      <p:sp>
        <p:nvSpPr>
          <p:cNvPr id="13" name="Content Placeholder 2"/>
          <p:cNvSpPr>
            <a:spLocks noGrp="1"/>
          </p:cNvSpPr>
          <p:nvPr>
            <p:ph idx="1"/>
          </p:nvPr>
        </p:nvSpPr>
        <p:spPr>
          <a:xfrm>
            <a:off x="457200" y="1600201"/>
            <a:ext cx="3522900" cy="3810000"/>
          </a:xfrm>
        </p:spPr>
        <p:txBody>
          <a:bodyPr/>
          <a:lstStyle/>
          <a:p>
            <a:r>
              <a:rPr lang="en-US" dirty="0"/>
              <a:t>CDC’s </a:t>
            </a:r>
            <a:r>
              <a:rPr lang="en-US" dirty="0">
                <a:hlinkClick r:id="rId3"/>
              </a:rPr>
              <a:t>Viral Hepatitis Risk Assessment</a:t>
            </a:r>
          </a:p>
          <a:p>
            <a:r>
              <a:rPr lang="en-US" dirty="0"/>
              <a:t>CDC’s </a:t>
            </a:r>
            <a:r>
              <a:rPr lang="en-US" dirty="0">
                <a:hlinkClick r:id="rId4"/>
              </a:rPr>
              <a:t>Know More Hepatitis</a:t>
            </a:r>
            <a:endParaRPr lang="en-US" dirty="0"/>
          </a:p>
          <a:p>
            <a:r>
              <a:rPr lang="en-US" dirty="0"/>
              <a:t>CDC’s </a:t>
            </a:r>
            <a:r>
              <a:rPr lang="en-US" dirty="0">
                <a:hlinkClick r:id="rId5"/>
              </a:rPr>
              <a:t>Know Hepatitis B</a:t>
            </a:r>
            <a:endParaRPr lang="en-US" dirty="0"/>
          </a:p>
        </p:txBody>
      </p:sp>
      <p:pic>
        <p:nvPicPr>
          <p:cNvPr id="2" name="Picture 1" descr="first page of CDC's viral hep risk assessment">
            <a:hlinkClick r:id="rId6"/>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191000" y="2489110"/>
            <a:ext cx="2303787" cy="2992373"/>
          </a:xfrm>
          <a:prstGeom prst="rect">
            <a:avLst/>
          </a:prstGeom>
          <a:ln>
            <a:noFill/>
          </a:ln>
          <a:effectLst>
            <a:outerShdw blurRad="292100" dist="139700" dir="2700000" algn="tl" rotWithShape="0">
              <a:srgbClr val="333333">
                <a:alpha val="65000"/>
              </a:srgbClr>
            </a:outerShdw>
          </a:effectLst>
        </p:spPr>
      </p:pic>
      <p:pic>
        <p:nvPicPr>
          <p:cNvPr id="3" name="Picture 2" descr="first page of CDC's know hepatitis B"/>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05687" y="2489110"/>
            <a:ext cx="2303613" cy="2974987"/>
          </a:xfrm>
          <a:prstGeom prst="rect">
            <a:avLst/>
          </a:prstGeom>
          <a:ln>
            <a:noFill/>
          </a:ln>
          <a:effectLst>
            <a:outerShdw blurRad="292100" dist="139700" dir="2700000" algn="tl" rotWithShape="0">
              <a:srgbClr val="333333">
                <a:alpha val="65000"/>
              </a:srgbClr>
            </a:outerShdw>
          </a:effectLst>
        </p:spPr>
      </p:pic>
      <p:pic>
        <p:nvPicPr>
          <p:cNvPr id="1026" name="Picture 2" descr="Know Hepatitis B logo">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705686" y="1828800"/>
            <a:ext cx="2285999" cy="457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now more hepatitis logo">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419600" y="1767998"/>
            <a:ext cx="16668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ncrease knowledge and awareness of viral hepatitis in the community"/>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457200"/>
            <a:ext cx="9296400" cy="820409"/>
          </a:xfrm>
          <a:prstGeom prst="rect">
            <a:avLst/>
          </a:prstGeom>
        </p:spPr>
      </p:pic>
      <p:sp>
        <p:nvSpPr>
          <p:cNvPr id="9" name="Rounded Rectangular Callout 8"/>
          <p:cNvSpPr/>
          <p:nvPr/>
        </p:nvSpPr>
        <p:spPr>
          <a:xfrm>
            <a:off x="762000"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1064690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51013-200C-411E-BFE6-DF8502574ADA}"/>
              </a:ext>
            </a:extLst>
          </p:cNvPr>
          <p:cNvSpPr>
            <a:spLocks noGrp="1"/>
          </p:cNvSpPr>
          <p:nvPr>
            <p:ph type="title"/>
          </p:nvPr>
        </p:nvSpPr>
        <p:spPr/>
        <p:txBody>
          <a:bodyPr>
            <a:normAutofit/>
          </a:bodyPr>
          <a:lstStyle/>
          <a:p>
            <a:r>
              <a:rPr lang="en-US" sz="1200" dirty="0"/>
              <a:t>Increase knowledge and awareness of viral Hepatitis in the community</a:t>
            </a:r>
          </a:p>
        </p:txBody>
      </p:sp>
      <p:sp>
        <p:nvSpPr>
          <p:cNvPr id="13" name="Content Placeholder 2"/>
          <p:cNvSpPr>
            <a:spLocks noGrp="1"/>
          </p:cNvSpPr>
          <p:nvPr>
            <p:ph idx="1"/>
          </p:nvPr>
        </p:nvSpPr>
        <p:spPr>
          <a:xfrm>
            <a:off x="457200" y="1600201"/>
            <a:ext cx="5562600" cy="3810000"/>
          </a:xfrm>
        </p:spPr>
        <p:txBody>
          <a:bodyPr>
            <a:normAutofit fontScale="62500" lnSpcReduction="20000"/>
          </a:bodyPr>
          <a:lstStyle/>
          <a:p>
            <a:r>
              <a:rPr lang="en-US" dirty="0"/>
              <a:t>GW Cancer Center’s </a:t>
            </a:r>
            <a:r>
              <a:rPr lang="en-US" dirty="0">
                <a:hlinkClick r:id="rId3"/>
              </a:rPr>
              <a:t>Viral Hepatitis and Liver Cancer Social Media Toolkit</a:t>
            </a:r>
            <a:endParaRPr lang="en-US" dirty="0"/>
          </a:p>
          <a:p>
            <a:r>
              <a:rPr lang="en-US" dirty="0"/>
              <a:t>Prevent Cancer Foundation’s </a:t>
            </a:r>
            <a:r>
              <a:rPr lang="en-US" dirty="0">
                <a:hlinkClick r:id="rId4"/>
              </a:rPr>
              <a:t>Think About the Link</a:t>
            </a:r>
            <a:endParaRPr lang="en-US" dirty="0"/>
          </a:p>
          <a:p>
            <a:r>
              <a:rPr lang="en-US" dirty="0"/>
              <a:t>The Association of Asian Pacific Community Health Organizations’ </a:t>
            </a:r>
            <a:r>
              <a:rPr lang="en-US" dirty="0">
                <a:hlinkClick r:id="rId5"/>
              </a:rPr>
              <a:t>Hepatitis B Policy Advocacy &amp; Media Outreach Toolkit</a:t>
            </a:r>
            <a:endParaRPr lang="en-US" dirty="0"/>
          </a:p>
          <a:p>
            <a:r>
              <a:rPr lang="en-US" dirty="0"/>
              <a:t>Hep B United’s </a:t>
            </a:r>
            <a:r>
              <a:rPr lang="en-US" dirty="0">
                <a:hlinkClick r:id="rId6"/>
              </a:rPr>
              <a:t>Tips for Hosting a Successful HBV Screening Event</a:t>
            </a:r>
            <a:endParaRPr lang="en-US" dirty="0"/>
          </a:p>
          <a:p>
            <a:r>
              <a:rPr lang="en-US" dirty="0"/>
              <a:t>Association of State and Territorial Health Officials’ (ASTHO) </a:t>
            </a:r>
            <a:r>
              <a:rPr lang="en-US" dirty="0">
                <a:hlinkClick r:id="rId7"/>
              </a:rPr>
              <a:t>Hepatitis C Birth Cohort Testing Communications Toolkit</a:t>
            </a:r>
            <a:endParaRPr lang="en-US" dirty="0"/>
          </a:p>
          <a:p>
            <a:endParaRPr lang="en-US" dirty="0"/>
          </a:p>
        </p:txBody>
      </p:sp>
      <p:pic>
        <p:nvPicPr>
          <p:cNvPr id="2" name="Picture 1" descr="first page of viral hep and liver cancer social media toolkit">
            <a:hlinkClick r:id="rId8"/>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400800" y="1905000"/>
            <a:ext cx="2439435" cy="3048000"/>
          </a:xfrm>
          <a:prstGeom prst="rect">
            <a:avLst/>
          </a:prstGeom>
          <a:ln>
            <a:noFill/>
          </a:ln>
          <a:effectLst>
            <a:outerShdw blurRad="292100" dist="139700" dir="2700000" algn="tl" rotWithShape="0">
              <a:srgbClr val="333333">
                <a:alpha val="65000"/>
              </a:srgbClr>
            </a:outerShdw>
          </a:effectLst>
        </p:spPr>
      </p:pic>
      <p:pic>
        <p:nvPicPr>
          <p:cNvPr id="8" name="Picture 7" descr="increase knowledge and awareness of ciral hep in the community"/>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457200"/>
            <a:ext cx="9296400" cy="820409"/>
          </a:xfrm>
          <a:prstGeom prst="rect">
            <a:avLst/>
          </a:prstGeom>
        </p:spPr>
      </p:pic>
      <p:sp>
        <p:nvSpPr>
          <p:cNvPr id="9" name="Rounded Rectangular Callout 8"/>
          <p:cNvSpPr/>
          <p:nvPr/>
        </p:nvSpPr>
        <p:spPr>
          <a:xfrm>
            <a:off x="609600"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1282170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EC1286-5B3E-4323-8563-99603B677722}"/>
              </a:ext>
            </a:extLst>
          </p:cNvPr>
          <p:cNvSpPr>
            <a:spLocks noGrp="1"/>
          </p:cNvSpPr>
          <p:nvPr>
            <p:ph type="title"/>
          </p:nvPr>
        </p:nvSpPr>
        <p:spPr/>
        <p:txBody>
          <a:bodyPr>
            <a:normAutofit/>
          </a:bodyPr>
          <a:lstStyle/>
          <a:p>
            <a:r>
              <a:rPr lang="en-US" sz="1200" dirty="0"/>
              <a:t>Increase knowledge and awareness of viral Hepatitis in the community</a:t>
            </a:r>
          </a:p>
        </p:txBody>
      </p:sp>
      <p:sp>
        <p:nvSpPr>
          <p:cNvPr id="13" name="Content Placeholder 2"/>
          <p:cNvSpPr>
            <a:spLocks noGrp="1"/>
          </p:cNvSpPr>
          <p:nvPr>
            <p:ph idx="1"/>
          </p:nvPr>
        </p:nvSpPr>
        <p:spPr>
          <a:xfrm>
            <a:off x="457200" y="1600201"/>
            <a:ext cx="4876800" cy="3810000"/>
          </a:xfrm>
        </p:spPr>
        <p:txBody>
          <a:bodyPr>
            <a:normAutofit fontScale="70000" lnSpcReduction="20000"/>
          </a:bodyPr>
          <a:lstStyle/>
          <a:p>
            <a:r>
              <a:rPr lang="en-US" dirty="0"/>
              <a:t>Faith-based communities and organizations</a:t>
            </a:r>
          </a:p>
          <a:p>
            <a:r>
              <a:rPr lang="en-US" dirty="0"/>
              <a:t>College campuses and organizations</a:t>
            </a:r>
          </a:p>
          <a:p>
            <a:r>
              <a:rPr lang="en-US" dirty="0"/>
              <a:t>Local media</a:t>
            </a:r>
          </a:p>
          <a:p>
            <a:r>
              <a:rPr lang="en-US" dirty="0"/>
              <a:t>Awareness raising campaigns</a:t>
            </a:r>
          </a:p>
          <a:p>
            <a:pPr lvl="1"/>
            <a:r>
              <a:rPr lang="en-US" dirty="0"/>
              <a:t>Hepatitis Awareness Month: May</a:t>
            </a:r>
          </a:p>
          <a:p>
            <a:pPr lvl="1"/>
            <a:r>
              <a:rPr lang="en-US" dirty="0"/>
              <a:t>Hepatitis Testing Day: May 19</a:t>
            </a:r>
          </a:p>
          <a:p>
            <a:pPr lvl="1"/>
            <a:r>
              <a:rPr lang="en-US" dirty="0"/>
              <a:t>World Hepatitis Day: July 28</a:t>
            </a:r>
          </a:p>
          <a:p>
            <a:pPr lvl="1"/>
            <a:r>
              <a:rPr lang="en-US" dirty="0"/>
              <a:t>Liver Cancer Awareness Month: October</a:t>
            </a:r>
          </a:p>
          <a:p>
            <a:pPr lvl="1"/>
            <a:endParaRPr lang="en-US" dirty="0"/>
          </a:p>
          <a:p>
            <a:endParaRPr lang="en-US" dirty="0"/>
          </a:p>
        </p:txBody>
      </p:sp>
      <p:pic>
        <p:nvPicPr>
          <p:cNvPr id="5122" name="Picture 2" descr="Image result">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67563" y="2661797"/>
            <a:ext cx="1857375" cy="16859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epatitis Testing Day Badge">
            <a:hlinkClick r:id="rId3"/>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24938" y="3353622"/>
            <a:ext cx="1361862" cy="18834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ncrease knowledge and awareness of viral hepatitis in the community"/>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400" cy="820409"/>
          </a:xfrm>
          <a:prstGeom prst="rect">
            <a:avLst/>
          </a:prstGeom>
        </p:spPr>
      </p:pic>
      <p:sp>
        <p:nvSpPr>
          <p:cNvPr id="9" name="Rounded Rectangular Callout 8"/>
          <p:cNvSpPr/>
          <p:nvPr/>
        </p:nvSpPr>
        <p:spPr>
          <a:xfrm>
            <a:off x="685800" y="0"/>
            <a:ext cx="1905000"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Partnerships to</a:t>
            </a:r>
          </a:p>
        </p:txBody>
      </p:sp>
    </p:spTree>
    <p:extLst>
      <p:ext uri="{BB962C8B-B14F-4D97-AF65-F5344CB8AC3E}">
        <p14:creationId xmlns:p14="http://schemas.microsoft.com/office/powerpoint/2010/main" val="1991793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1F9F9-F038-4FA9-89A7-055F9A3FFAEF}"/>
              </a:ext>
            </a:extLst>
          </p:cNvPr>
          <p:cNvSpPr>
            <a:spLocks noGrp="1"/>
          </p:cNvSpPr>
          <p:nvPr>
            <p:ph type="title"/>
          </p:nvPr>
        </p:nvSpPr>
        <p:spPr>
          <a:xfrm>
            <a:off x="533400" y="351156"/>
            <a:ext cx="8229600" cy="1143000"/>
          </a:xfrm>
        </p:spPr>
        <p:txBody>
          <a:bodyPr>
            <a:normAutofit/>
          </a:bodyPr>
          <a:lstStyle/>
          <a:p>
            <a:r>
              <a:rPr lang="en-US" sz="1200" dirty="0"/>
              <a:t>Increase knowledge and awareness of viral Hepatitis among health care providers</a:t>
            </a:r>
          </a:p>
        </p:txBody>
      </p:sp>
      <p:sp>
        <p:nvSpPr>
          <p:cNvPr id="13" name="Content Placeholder 4"/>
          <p:cNvSpPr>
            <a:spLocks noGrp="1"/>
          </p:cNvSpPr>
          <p:nvPr>
            <p:ph idx="1"/>
          </p:nvPr>
        </p:nvSpPr>
        <p:spPr/>
        <p:txBody>
          <a:bodyPr/>
          <a:lstStyle/>
          <a:p>
            <a:r>
              <a:rPr lang="en-US" dirty="0"/>
              <a:t>Primary care providers</a:t>
            </a:r>
          </a:p>
          <a:p>
            <a:r>
              <a:rPr lang="en-US" dirty="0"/>
              <a:t>Serving rural and underserved communities</a:t>
            </a:r>
          </a:p>
        </p:txBody>
      </p:sp>
      <p:pic>
        <p:nvPicPr>
          <p:cNvPr id="5" name="Picture 4" descr="doctor talking to a patient"/>
          <p:cNvPicPr>
            <a:picLocks noChangeAspect="1"/>
          </p:cNvPicPr>
          <p:nvPr/>
        </p:nvPicPr>
        <p:blipFill rotWithShape="1">
          <a:blip r:embed="rId3" cstate="print">
            <a:extLst>
              <a:ext uri="{28A0092B-C50C-407E-A947-70E740481C1C}">
                <a14:useLocalDpi xmlns:a14="http://schemas.microsoft.com/office/drawing/2010/main"/>
              </a:ext>
            </a:extLst>
          </a:blip>
          <a:srcRect t="-635"/>
          <a:stretch/>
        </p:blipFill>
        <p:spPr>
          <a:xfrm>
            <a:off x="4953000" y="3047999"/>
            <a:ext cx="3162426" cy="2315845"/>
          </a:xfrm>
          <a:prstGeom prst="rect">
            <a:avLst/>
          </a:prstGeom>
        </p:spPr>
      </p:pic>
      <p:pic>
        <p:nvPicPr>
          <p:cNvPr id="2" name="Picture 1" descr="increase knowledge and awareness of viral hep among health care provider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Tree>
    <p:extLst>
      <p:ext uri="{BB962C8B-B14F-4D97-AF65-F5344CB8AC3E}">
        <p14:creationId xmlns:p14="http://schemas.microsoft.com/office/powerpoint/2010/main" val="2956622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engage, train and educate health care providers and systems to prevent, detect, and treat viral hepatitis"/>
          <p:cNvGrpSpPr/>
          <p:nvPr/>
        </p:nvGrpSpPr>
        <p:grpSpPr>
          <a:xfrm>
            <a:off x="381000" y="1905000"/>
            <a:ext cx="5481263" cy="1539875"/>
            <a:chOff x="0" y="0"/>
            <a:chExt cx="8229600" cy="1371600"/>
          </a:xfrm>
        </p:grpSpPr>
        <p:sp>
          <p:nvSpPr>
            <p:cNvPr id="8" name="Rounded Rectangle 7"/>
            <p:cNvSpPr/>
            <p:nvPr/>
          </p:nvSpPr>
          <p:spPr>
            <a:xfrm>
              <a:off x="0" y="0"/>
              <a:ext cx="8229600" cy="1371600"/>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txBox="1"/>
            <p:nvPr/>
          </p:nvSpPr>
          <p:spPr>
            <a:xfrm>
              <a:off x="2473303" y="0"/>
              <a:ext cx="5756297"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Engage, train and educate health care providers and systems to prevent, detect and treat viral hepatitis</a:t>
              </a:r>
            </a:p>
          </p:txBody>
        </p:sp>
      </p:grpSp>
      <p:grpSp>
        <p:nvGrpSpPr>
          <p:cNvPr id="14" name="Group 13" descr="promote health care professional resources such as the HBV and HCV clinical guidelines and factsheets"/>
          <p:cNvGrpSpPr/>
          <p:nvPr/>
        </p:nvGrpSpPr>
        <p:grpSpPr>
          <a:xfrm>
            <a:off x="402771" y="3534881"/>
            <a:ext cx="5481263" cy="1539875"/>
            <a:chOff x="0" y="0"/>
            <a:chExt cx="8229600" cy="1371600"/>
          </a:xfrm>
        </p:grpSpPr>
        <p:sp>
          <p:nvSpPr>
            <p:cNvPr id="15" name="Rounded Rectangle 14"/>
            <p:cNvSpPr/>
            <p:nvPr/>
          </p:nvSpPr>
          <p:spPr>
            <a:xfrm>
              <a:off x="0" y="0"/>
              <a:ext cx="8229600" cy="1371600"/>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txBox="1"/>
            <p:nvPr/>
          </p:nvSpPr>
          <p:spPr>
            <a:xfrm>
              <a:off x="2473303" y="0"/>
              <a:ext cx="5756297"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Promote health care professional resources such as the HBV and HCV clinical guidelines and factsheets</a:t>
              </a:r>
            </a:p>
          </p:txBody>
        </p:sp>
      </p:grpSp>
      <p:pic>
        <p:nvPicPr>
          <p:cNvPr id="12" name="Picture 11" descr="first page of CDC's the ABCs of hepatitis report">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1619" y="1756073"/>
            <a:ext cx="2645181" cy="3557615"/>
          </a:xfrm>
          <a:prstGeom prst="rect">
            <a:avLst/>
          </a:prstGeom>
        </p:spPr>
      </p:pic>
      <p:sp>
        <p:nvSpPr>
          <p:cNvPr id="20" name="Oval 19" descr="HBV graphic"/>
          <p:cNvSpPr/>
          <p:nvPr/>
        </p:nvSpPr>
        <p:spPr>
          <a:xfrm>
            <a:off x="559167" y="2065086"/>
            <a:ext cx="783242" cy="668414"/>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descr="HBV graphic"/>
          <p:cNvSpPr/>
          <p:nvPr/>
        </p:nvSpPr>
        <p:spPr>
          <a:xfrm>
            <a:off x="572024" y="3636404"/>
            <a:ext cx="783242" cy="668414"/>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descr="HCV graphic"/>
          <p:cNvSpPr/>
          <p:nvPr/>
        </p:nvSpPr>
        <p:spPr>
          <a:xfrm>
            <a:off x="1130144" y="2522123"/>
            <a:ext cx="788130" cy="683418"/>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Oval 23" descr="HCV graphic"/>
          <p:cNvSpPr/>
          <p:nvPr/>
        </p:nvSpPr>
        <p:spPr>
          <a:xfrm>
            <a:off x="1183174" y="4064632"/>
            <a:ext cx="788130" cy="683418"/>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D56ED861-5C92-4450-B075-3708A3EBFD1B}"/>
              </a:ext>
            </a:extLst>
          </p:cNvPr>
          <p:cNvSpPr>
            <a:spLocks noGrp="1"/>
          </p:cNvSpPr>
          <p:nvPr>
            <p:ph type="title"/>
          </p:nvPr>
        </p:nvSpPr>
        <p:spPr/>
        <p:txBody>
          <a:bodyPr>
            <a:normAutofit/>
          </a:bodyPr>
          <a:lstStyle/>
          <a:p>
            <a:r>
              <a:rPr lang="en-US" sz="1200" dirty="0"/>
              <a:t>Increase knowledge and awareness of viral Hepatitis among health care providers</a:t>
            </a:r>
          </a:p>
        </p:txBody>
      </p:sp>
      <p:pic>
        <p:nvPicPr>
          <p:cNvPr id="25" name="Picture 24" descr="increase knowledge and awareness of viral hep among health care provider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Tree>
    <p:extLst>
      <p:ext uri="{BB962C8B-B14F-4D97-AF65-F5344CB8AC3E}">
        <p14:creationId xmlns:p14="http://schemas.microsoft.com/office/powerpoint/2010/main" val="960852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first page of GW NASEM strategies summar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514600" y="1313483"/>
            <a:ext cx="3292361" cy="424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1" y="1905000"/>
            <a:ext cx="2438399"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GW Cancer Center’s </a:t>
            </a:r>
            <a:r>
              <a:rPr lang="en-US" sz="2000" dirty="0">
                <a:hlinkClick r:id="rId4"/>
              </a:rPr>
              <a:t>NASEM Strategies Summary</a:t>
            </a:r>
            <a:endParaRPr lang="en-US" sz="2000" dirty="0"/>
          </a:p>
        </p:txBody>
      </p:sp>
      <p:sp>
        <p:nvSpPr>
          <p:cNvPr id="6" name="Rounded Rectangular Callout 5"/>
          <p:cNvSpPr/>
          <p:nvPr/>
        </p:nvSpPr>
        <p:spPr>
          <a:xfrm>
            <a:off x="738555"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pic>
        <p:nvPicPr>
          <p:cNvPr id="2" name="Picture 1" descr="first page of CDC's "/>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7400" y="1271793"/>
            <a:ext cx="3324225" cy="4290807"/>
          </a:xfrm>
          <a:prstGeom prst="rect">
            <a:avLst/>
          </a:prstGeom>
        </p:spPr>
      </p:pic>
      <p:sp>
        <p:nvSpPr>
          <p:cNvPr id="3" name="Title 2">
            <a:extLst>
              <a:ext uri="{FF2B5EF4-FFF2-40B4-BE49-F238E27FC236}">
                <a16:creationId xmlns:a16="http://schemas.microsoft.com/office/drawing/2014/main" id="{A84D6988-58ED-482C-B7B3-102016FEBFE8}"/>
              </a:ext>
            </a:extLst>
          </p:cNvPr>
          <p:cNvSpPr>
            <a:spLocks noGrp="1"/>
          </p:cNvSpPr>
          <p:nvPr>
            <p:ph type="title"/>
          </p:nvPr>
        </p:nvSpPr>
        <p:spPr/>
        <p:txBody>
          <a:bodyPr>
            <a:normAutofit/>
          </a:bodyPr>
          <a:lstStyle/>
          <a:p>
            <a:r>
              <a:rPr lang="en-US" sz="1200" dirty="0"/>
              <a:t>Increase knowledge and awareness of viral Hepatitis among health care providers</a:t>
            </a:r>
          </a:p>
        </p:txBody>
      </p:sp>
      <p:pic>
        <p:nvPicPr>
          <p:cNvPr id="9" name="Picture 8" descr="increase knowledge and awareness of viral hep among health care provider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Tree>
    <p:extLst>
      <p:ext uri="{BB962C8B-B14F-4D97-AF65-F5344CB8AC3E}">
        <p14:creationId xmlns:p14="http://schemas.microsoft.com/office/powerpoint/2010/main" val="564623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1905000"/>
            <a:ext cx="26670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GW Cancer Center’s </a:t>
            </a:r>
            <a:r>
              <a:rPr lang="en-US" sz="2000" dirty="0">
                <a:hlinkClick r:id="rId3"/>
              </a:rPr>
              <a:t>Viral Hepatitis and Liver Cancer Prevention Profiles</a:t>
            </a:r>
            <a:endParaRPr lang="en-US" sz="2000" dirty="0"/>
          </a:p>
        </p:txBody>
      </p:sp>
      <p:sp>
        <p:nvSpPr>
          <p:cNvPr id="6" name="Rounded Rectangular Callout 5"/>
          <p:cNvSpPr/>
          <p:nvPr/>
        </p:nvSpPr>
        <p:spPr>
          <a:xfrm>
            <a:off x="738555"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pic>
        <p:nvPicPr>
          <p:cNvPr id="3" name="Picture 2" descr="first page of CDC's take action! report"/>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71801" y="1158508"/>
            <a:ext cx="5638204" cy="3124200"/>
          </a:xfrm>
          <a:prstGeom prst="rect">
            <a:avLst/>
          </a:prstGeom>
          <a:ln>
            <a:solidFill>
              <a:srgbClr val="00305A"/>
            </a:solidFill>
          </a:ln>
        </p:spPr>
      </p:pic>
      <p:pic>
        <p:nvPicPr>
          <p:cNvPr id="5" name="Picture 4" descr="first page of CDC's take action! repo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1801" y="1158508"/>
            <a:ext cx="5772150" cy="4233383"/>
          </a:xfrm>
          <a:prstGeom prst="rect">
            <a:avLst/>
          </a:prstGeom>
          <a:ln>
            <a:solidFill>
              <a:srgbClr val="00305A"/>
            </a:solidFill>
          </a:ln>
        </p:spPr>
      </p:pic>
      <p:sp>
        <p:nvSpPr>
          <p:cNvPr id="2" name="Title 1">
            <a:extLst>
              <a:ext uri="{FF2B5EF4-FFF2-40B4-BE49-F238E27FC236}">
                <a16:creationId xmlns:a16="http://schemas.microsoft.com/office/drawing/2014/main" id="{B3778092-81D6-48F3-A2D3-9C10198C5ED0}"/>
              </a:ext>
            </a:extLst>
          </p:cNvPr>
          <p:cNvSpPr>
            <a:spLocks noGrp="1"/>
          </p:cNvSpPr>
          <p:nvPr>
            <p:ph type="title"/>
          </p:nvPr>
        </p:nvSpPr>
        <p:spPr/>
        <p:txBody>
          <a:bodyPr>
            <a:normAutofit/>
          </a:bodyPr>
          <a:lstStyle/>
          <a:p>
            <a:r>
              <a:rPr lang="en-US" sz="1200" dirty="0"/>
              <a:t>Increase knowledge and awareness of viral Hepatitis among health care providers</a:t>
            </a:r>
          </a:p>
        </p:txBody>
      </p:sp>
      <p:pic>
        <p:nvPicPr>
          <p:cNvPr id="9" name="Picture 8" descr="increase knowledge and awareness of viral hep among health care provider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Tree>
    <p:extLst>
      <p:ext uri="{BB962C8B-B14F-4D97-AF65-F5344CB8AC3E}">
        <p14:creationId xmlns:p14="http://schemas.microsoft.com/office/powerpoint/2010/main" val="399153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A1D3EA-A34F-4B82-86FA-4D5ECF0A5834}"/>
              </a:ext>
            </a:extLst>
          </p:cNvPr>
          <p:cNvSpPr>
            <a:spLocks noGrp="1"/>
          </p:cNvSpPr>
          <p:nvPr>
            <p:ph type="title"/>
          </p:nvPr>
        </p:nvSpPr>
        <p:spPr/>
        <p:txBody>
          <a:bodyPr>
            <a:normAutofit/>
          </a:bodyPr>
          <a:lstStyle/>
          <a:p>
            <a:r>
              <a:rPr lang="en-US" sz="1200" dirty="0"/>
              <a:t>Increase knowledge and awareness of viral Hepatitis among health care providers</a:t>
            </a:r>
          </a:p>
        </p:txBody>
      </p:sp>
      <p:sp>
        <p:nvSpPr>
          <p:cNvPr id="20" name="Content Placeholder 4"/>
          <p:cNvSpPr>
            <a:spLocks noGrp="1"/>
          </p:cNvSpPr>
          <p:nvPr>
            <p:ph idx="1"/>
          </p:nvPr>
        </p:nvSpPr>
        <p:spPr>
          <a:xfrm>
            <a:off x="457200" y="1600201"/>
            <a:ext cx="8229600" cy="1598893"/>
          </a:xfrm>
        </p:spPr>
        <p:txBody>
          <a:bodyPr>
            <a:normAutofit fontScale="70000" lnSpcReduction="20000"/>
          </a:bodyPr>
          <a:lstStyle/>
          <a:p>
            <a:r>
              <a:rPr lang="en-US" dirty="0"/>
              <a:t>ASTHO’s </a:t>
            </a:r>
            <a:r>
              <a:rPr lang="en-US" dirty="0">
                <a:hlinkClick r:id="rId3"/>
              </a:rPr>
              <a:t>Hepatitis C Birth Cohort Testing Communications Toolkit</a:t>
            </a:r>
            <a:endParaRPr lang="en-US" dirty="0"/>
          </a:p>
          <a:p>
            <a:r>
              <a:rPr lang="en-US" dirty="0"/>
              <a:t>CDC’s Health Professional Tools for </a:t>
            </a:r>
            <a:r>
              <a:rPr lang="en-US" dirty="0">
                <a:hlinkClick r:id="rId4"/>
              </a:rPr>
              <a:t>HBV</a:t>
            </a:r>
            <a:r>
              <a:rPr lang="en-US" dirty="0"/>
              <a:t> and </a:t>
            </a:r>
            <a:r>
              <a:rPr lang="en-US" dirty="0">
                <a:hlinkClick r:id="rId5"/>
              </a:rPr>
              <a:t>HCV</a:t>
            </a:r>
            <a:r>
              <a:rPr lang="en-US" dirty="0"/>
              <a:t> include factsheets and guidelines on testing and clinical evaluation</a:t>
            </a:r>
          </a:p>
          <a:p>
            <a:r>
              <a:rPr lang="en-US" dirty="0"/>
              <a:t>CDC’s Viral Hepatitis </a:t>
            </a:r>
            <a:r>
              <a:rPr lang="en-US" dirty="0">
                <a:hlinkClick r:id="rId6"/>
              </a:rPr>
              <a:t>Training Resources</a:t>
            </a:r>
            <a:endParaRPr lang="en-US" dirty="0"/>
          </a:p>
        </p:txBody>
      </p:sp>
      <p:pic>
        <p:nvPicPr>
          <p:cNvPr id="11" name="Picture 10" descr="screenshot of ASTHO's toolkit"/>
          <p:cNvPicPr>
            <a:picLocks noChangeAspect="1"/>
          </p:cNvPicPr>
          <p:nvPr/>
        </p:nvPicPr>
        <p:blipFill rotWithShape="1">
          <a:blip r:embed="rId7" cstate="print">
            <a:extLst>
              <a:ext uri="{28A0092B-C50C-407E-A947-70E740481C1C}">
                <a14:useLocalDpi xmlns:a14="http://schemas.microsoft.com/office/drawing/2010/main"/>
              </a:ext>
            </a:extLst>
          </a:blip>
          <a:srcRect b="-1"/>
          <a:stretch/>
        </p:blipFill>
        <p:spPr>
          <a:xfrm>
            <a:off x="3240759" y="3199094"/>
            <a:ext cx="2779041" cy="2052637"/>
          </a:xfrm>
          <a:prstGeom prst="rect">
            <a:avLst/>
          </a:prstGeom>
          <a:ln>
            <a:noFill/>
          </a:ln>
          <a:effectLst>
            <a:outerShdw blurRad="292100" dist="139700" dir="2700000" algn="tl" rotWithShape="0">
              <a:srgbClr val="333333">
                <a:alpha val="65000"/>
              </a:srgbClr>
            </a:outerShdw>
          </a:effectLst>
        </p:spPr>
      </p:pic>
      <p:pic>
        <p:nvPicPr>
          <p:cNvPr id="12" name="Picture 11" descr="screenshot of ASTHO's toolkit"/>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34940" y="3289354"/>
            <a:ext cx="2653420" cy="1968446"/>
          </a:xfrm>
          <a:prstGeom prst="rect">
            <a:avLst/>
          </a:prstGeom>
          <a:ln>
            <a:noFill/>
          </a:ln>
          <a:effectLst>
            <a:outerShdw blurRad="292100" dist="139700" dir="2700000" algn="tl" rotWithShape="0">
              <a:srgbClr val="333333">
                <a:alpha val="65000"/>
              </a:srgbClr>
            </a:outerShdw>
          </a:effectLst>
        </p:spPr>
      </p:pic>
      <p:pic>
        <p:nvPicPr>
          <p:cNvPr id="14" name="Picture 13" descr="screenshot of ASTHO's toolkit"/>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172200" y="3251253"/>
            <a:ext cx="2672832" cy="1962378"/>
          </a:xfrm>
          <a:prstGeom prst="rect">
            <a:avLst/>
          </a:prstGeom>
          <a:ln>
            <a:noFill/>
          </a:ln>
          <a:effectLst>
            <a:outerShdw blurRad="292100" dist="139700" dir="2700000" algn="tl" rotWithShape="0">
              <a:srgbClr val="333333">
                <a:alpha val="65000"/>
              </a:srgbClr>
            </a:outerShdw>
          </a:effectLst>
        </p:spPr>
      </p:pic>
      <p:sp>
        <p:nvSpPr>
          <p:cNvPr id="15" name="Rectangle 14"/>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University of Washington, 2017</a:t>
            </a:r>
          </a:p>
        </p:txBody>
      </p:sp>
      <p:pic>
        <p:nvPicPr>
          <p:cNvPr id="10" name="Picture 9" descr="increase knowledge and awareness of viral hep among health care providers"/>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
        <p:nvSpPr>
          <p:cNvPr id="19" name="Rounded Rectangular Callout 18"/>
          <p:cNvSpPr/>
          <p:nvPr/>
        </p:nvSpPr>
        <p:spPr>
          <a:xfrm>
            <a:off x="710763"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119081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trainers (4/5)</a:t>
            </a:r>
          </a:p>
        </p:txBody>
      </p:sp>
      <p:sp>
        <p:nvSpPr>
          <p:cNvPr id="3" name="Content Placeholder 2"/>
          <p:cNvSpPr>
            <a:spLocks noGrp="1"/>
          </p:cNvSpPr>
          <p:nvPr>
            <p:ph idx="1"/>
          </p:nvPr>
        </p:nvSpPr>
        <p:spPr/>
        <p:txBody>
          <a:bodyPr>
            <a:normAutofit/>
          </a:bodyPr>
          <a:lstStyle/>
          <a:p>
            <a:r>
              <a:rPr lang="en-US" sz="2000" dirty="0"/>
              <a:t>Equipment needed: Desktop computer or laptop with Microsoft PowerPoint; projector; projector screen or area; and optional computer speakers or audio system.</a:t>
            </a:r>
          </a:p>
          <a:p>
            <a:r>
              <a:rPr lang="en-US" sz="2000" dirty="0"/>
              <a:t>Materials needed: </a:t>
            </a:r>
            <a:r>
              <a:rPr lang="en-US" sz="2000" dirty="0">
                <a:hlinkClick r:id="rId3"/>
              </a:rPr>
              <a:t>Accompanying worksheet </a:t>
            </a:r>
            <a:r>
              <a:rPr lang="en-US" sz="2000" dirty="0"/>
              <a:t>and writing instruments.</a:t>
            </a:r>
          </a:p>
          <a:p>
            <a:r>
              <a:rPr lang="en-US" sz="2000" dirty="0"/>
              <a:t>Before you begin, hand out or send electronic copies of the accompanying worksheet to attendees, as well as writing instruments.</a:t>
            </a:r>
          </a:p>
          <a:p>
            <a:endParaRPr lang="en-US" sz="2000" dirty="0"/>
          </a:p>
        </p:txBody>
      </p:sp>
    </p:spTree>
    <p:extLst>
      <p:ext uri="{BB962C8B-B14F-4D97-AF65-F5344CB8AC3E}">
        <p14:creationId xmlns:p14="http://schemas.microsoft.com/office/powerpoint/2010/main" val="2714331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46AD2-B1A1-4602-89FB-5840C12A3B38}"/>
              </a:ext>
            </a:extLst>
          </p:cNvPr>
          <p:cNvSpPr>
            <a:spLocks noGrp="1"/>
          </p:cNvSpPr>
          <p:nvPr>
            <p:ph type="title"/>
          </p:nvPr>
        </p:nvSpPr>
        <p:spPr>
          <a:xfrm>
            <a:off x="457200" y="304799"/>
            <a:ext cx="8229600" cy="1143000"/>
          </a:xfrm>
        </p:spPr>
        <p:txBody>
          <a:bodyPr>
            <a:normAutofit/>
          </a:bodyPr>
          <a:lstStyle/>
          <a:p>
            <a:r>
              <a:rPr lang="en-US" sz="1200" dirty="0"/>
              <a:t>Increase knowledge and awareness of viral Hepatitis among health care providers</a:t>
            </a:r>
          </a:p>
        </p:txBody>
      </p:sp>
      <p:sp>
        <p:nvSpPr>
          <p:cNvPr id="20" name="Content Placeholder 4"/>
          <p:cNvSpPr>
            <a:spLocks noGrp="1"/>
          </p:cNvSpPr>
          <p:nvPr>
            <p:ph idx="1"/>
          </p:nvPr>
        </p:nvSpPr>
        <p:spPr/>
        <p:txBody>
          <a:bodyPr/>
          <a:lstStyle/>
          <a:p>
            <a:r>
              <a:rPr lang="en-US"/>
              <a:t>University of New Mexico’s </a:t>
            </a:r>
            <a:r>
              <a:rPr lang="en-US">
                <a:hlinkClick r:id="rId3"/>
              </a:rPr>
              <a:t>Project Extension of Community Health Outcomes (ECHO)</a:t>
            </a:r>
            <a:endParaRPr lang="en-US" dirty="0"/>
          </a:p>
        </p:txBody>
      </p:sp>
      <p:pic>
        <p:nvPicPr>
          <p:cNvPr id="4" name="Picture 3" descr="graphic showing the transition from patients needing care to getting the right car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625" y="2591592"/>
            <a:ext cx="7700947" cy="2556365"/>
          </a:xfrm>
          <a:prstGeom prst="rect">
            <a:avLst/>
          </a:prstGeom>
        </p:spPr>
      </p:pic>
      <p:sp>
        <p:nvSpPr>
          <p:cNvPr id="7" name="Rectangle 6"/>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University of New Mexico School of Medicine, 2017</a:t>
            </a:r>
          </a:p>
        </p:txBody>
      </p:sp>
      <p:pic>
        <p:nvPicPr>
          <p:cNvPr id="9" name="Picture 8" descr="increase knowledge and awareness of viral hep among health care provid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
        <p:nvSpPr>
          <p:cNvPr id="19" name="Rounded Rectangular Callout 18"/>
          <p:cNvSpPr/>
          <p:nvPr/>
        </p:nvSpPr>
        <p:spPr>
          <a:xfrm>
            <a:off x="726314"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3683346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7720B-10B7-4223-9B22-9D14396E64AD}"/>
              </a:ext>
            </a:extLst>
          </p:cNvPr>
          <p:cNvSpPr>
            <a:spLocks noGrp="1"/>
          </p:cNvSpPr>
          <p:nvPr>
            <p:ph type="title"/>
          </p:nvPr>
        </p:nvSpPr>
        <p:spPr>
          <a:xfrm>
            <a:off x="533400" y="317088"/>
            <a:ext cx="8229600" cy="1143000"/>
          </a:xfrm>
        </p:spPr>
        <p:txBody>
          <a:bodyPr>
            <a:normAutofit/>
          </a:bodyPr>
          <a:lstStyle/>
          <a:p>
            <a:r>
              <a:rPr lang="en-US" sz="1200" dirty="0"/>
              <a:t>Increase knowledge and awareness of viral Hepatitis among health care providers</a:t>
            </a:r>
          </a:p>
        </p:txBody>
      </p:sp>
      <p:sp>
        <p:nvSpPr>
          <p:cNvPr id="20" name="Content Placeholder 4"/>
          <p:cNvSpPr>
            <a:spLocks noGrp="1"/>
          </p:cNvSpPr>
          <p:nvPr>
            <p:ph idx="1"/>
          </p:nvPr>
        </p:nvSpPr>
        <p:spPr/>
        <p:txBody>
          <a:bodyPr>
            <a:normAutofit lnSpcReduction="10000"/>
          </a:bodyPr>
          <a:lstStyle/>
          <a:p>
            <a:r>
              <a:rPr lang="en-US"/>
              <a:t>American Medical Association; American Academy of Family Physicians</a:t>
            </a:r>
          </a:p>
          <a:p>
            <a:r>
              <a:rPr lang="en-US"/>
              <a:t>University of Washington</a:t>
            </a:r>
          </a:p>
          <a:p>
            <a:r>
              <a:rPr lang="en-US"/>
              <a:t>University of New Mexico</a:t>
            </a:r>
          </a:p>
          <a:p>
            <a:r>
              <a:rPr lang="en-US"/>
              <a:t>American Association for the Study of Liver Diseases (AASLD)</a:t>
            </a:r>
          </a:p>
          <a:p>
            <a:r>
              <a:rPr lang="en-US"/>
              <a:t>Infectious Diseases Society of America</a:t>
            </a:r>
            <a:endParaRPr lang="en-US" dirty="0"/>
          </a:p>
        </p:txBody>
      </p:sp>
      <p:pic>
        <p:nvPicPr>
          <p:cNvPr id="6" name="Picture 5" descr="increase knowledge and awareness of viral hep among health care provide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7200"/>
            <a:ext cx="9296400" cy="820272"/>
          </a:xfrm>
          <a:prstGeom prst="rect">
            <a:avLst/>
          </a:prstGeom>
        </p:spPr>
      </p:pic>
      <p:sp>
        <p:nvSpPr>
          <p:cNvPr id="19" name="Rounded Rectangular Callout 18"/>
          <p:cNvSpPr/>
          <p:nvPr/>
        </p:nvSpPr>
        <p:spPr>
          <a:xfrm>
            <a:off x="685800" y="0"/>
            <a:ext cx="1905000"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Partnerships to</a:t>
            </a:r>
          </a:p>
        </p:txBody>
      </p:sp>
    </p:spTree>
    <p:extLst>
      <p:ext uri="{BB962C8B-B14F-4D97-AF65-F5344CB8AC3E}">
        <p14:creationId xmlns:p14="http://schemas.microsoft.com/office/powerpoint/2010/main" val="2887743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1993B-1CBE-4A49-AD9A-C9502805338C}"/>
              </a:ext>
            </a:extLst>
          </p:cNvPr>
          <p:cNvSpPr>
            <a:spLocks noGrp="1"/>
          </p:cNvSpPr>
          <p:nvPr>
            <p:ph type="title"/>
          </p:nvPr>
        </p:nvSpPr>
        <p:spPr>
          <a:xfrm>
            <a:off x="533399" y="293180"/>
            <a:ext cx="8229600" cy="1143000"/>
          </a:xfrm>
        </p:spPr>
        <p:txBody>
          <a:bodyPr>
            <a:normAutofit/>
          </a:bodyPr>
          <a:lstStyle/>
          <a:p>
            <a:r>
              <a:rPr lang="en-US" sz="1200" dirty="0"/>
              <a:t>Improve Delivery of Viral Hepatitis Services</a:t>
            </a:r>
          </a:p>
        </p:txBody>
      </p:sp>
      <p:sp>
        <p:nvSpPr>
          <p:cNvPr id="21" name="Content Placeholder 4"/>
          <p:cNvSpPr>
            <a:spLocks noGrp="1"/>
          </p:cNvSpPr>
          <p:nvPr>
            <p:ph idx="1"/>
          </p:nvPr>
        </p:nvSpPr>
        <p:spPr/>
        <p:txBody>
          <a:bodyPr>
            <a:normAutofit fontScale="62500" lnSpcReduction="20000"/>
          </a:bodyPr>
          <a:lstStyle/>
          <a:p>
            <a:r>
              <a:rPr lang="en-US"/>
              <a:t>12-35% of people in jails and prisons have hepatitis C (NASEM, 2017)</a:t>
            </a:r>
          </a:p>
          <a:p>
            <a:r>
              <a:rPr lang="en-US"/>
              <a:t>1-3.5% of people in jails and prisons have chronic hepatitis B infection (NASEM, 2017)</a:t>
            </a:r>
          </a:p>
          <a:p>
            <a:r>
              <a:rPr lang="en-US"/>
              <a:t>“The cost and demand for hepatitis C treatments have strained the budgets for many payers” (NASEM, 2017)</a:t>
            </a:r>
          </a:p>
          <a:p>
            <a:r>
              <a:rPr lang="en-US"/>
              <a:t>A challenge of viral hepatitis elimination lies “in ensuring that preventative services and care reach the widest possible audience” through implementation research (NASEM, 2017)</a:t>
            </a:r>
          </a:p>
          <a:p>
            <a:r>
              <a:rPr lang="en-US"/>
              <a:t>75% of new HCV infections every year occur among people who inject drugs (NASEM, 2017)</a:t>
            </a:r>
          </a:p>
          <a:p>
            <a:r>
              <a:rPr lang="en-US"/>
              <a:t>Early vaccination dosing can prevent mother-to-child transmission of HBV (NASEM, 2017)</a:t>
            </a:r>
            <a:endParaRPr lang="en-US" dirty="0"/>
          </a:p>
        </p:txBody>
      </p:sp>
      <p:pic>
        <p:nvPicPr>
          <p:cNvPr id="2" name="Picture 1" descr="improve delivery of viral hep servic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457200"/>
            <a:ext cx="9296399" cy="814960"/>
          </a:xfrm>
          <a:prstGeom prst="rect">
            <a:avLst/>
          </a:prstGeom>
        </p:spPr>
      </p:pic>
    </p:spTree>
    <p:extLst>
      <p:ext uri="{BB962C8B-B14F-4D97-AF65-F5344CB8AC3E}">
        <p14:creationId xmlns:p14="http://schemas.microsoft.com/office/powerpoint/2010/main" val="1467374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graphic urging collaborating with local state and federal corrections departments "/>
          <p:cNvGrpSpPr/>
          <p:nvPr/>
        </p:nvGrpSpPr>
        <p:grpSpPr>
          <a:xfrm>
            <a:off x="457200" y="1905000"/>
            <a:ext cx="8305800" cy="2133600"/>
            <a:chOff x="0" y="0"/>
            <a:chExt cx="12470376" cy="1221714"/>
          </a:xfrm>
        </p:grpSpPr>
        <p:sp>
          <p:nvSpPr>
            <p:cNvPr id="8" name="Rounded Rectangle 7"/>
            <p:cNvSpPr/>
            <p:nvPr/>
          </p:nvSpPr>
          <p:spPr>
            <a:xfrm>
              <a:off x="0" y="0"/>
              <a:ext cx="12470376" cy="1221714"/>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txBox="1"/>
            <p:nvPr/>
          </p:nvSpPr>
          <p:spPr>
            <a:xfrm>
              <a:off x="2473303" y="101809"/>
              <a:ext cx="9539444" cy="101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defTabSz="977900">
                <a:lnSpc>
                  <a:spcPct val="90000"/>
                </a:lnSpc>
                <a:spcBef>
                  <a:spcPct val="0"/>
                </a:spcBef>
                <a:spcAft>
                  <a:spcPct val="35000"/>
                </a:spcAft>
              </a:pPr>
              <a:r>
                <a:rPr lang="en-US" sz="2000" dirty="0"/>
                <a:t>Collaborate with local, state, and federal corrections departments to reach incarcerated populations who are at increased risk for viral hepatitis. Promote viral hepatitis screening, management, and treatment guidelines, and develop referral systems to social support and physical and mental health programs in correctional facilities </a:t>
              </a:r>
              <a:endParaRPr lang="en-US" sz="2000" kern="1200" dirty="0"/>
            </a:p>
          </p:txBody>
        </p:sp>
      </p:grpSp>
      <p:sp>
        <p:nvSpPr>
          <p:cNvPr id="12" name="Oval 11" descr="HCV grpahic"/>
          <p:cNvSpPr/>
          <p:nvPr/>
        </p:nvSpPr>
        <p:spPr>
          <a:xfrm>
            <a:off x="1183277" y="2560766"/>
            <a:ext cx="788130" cy="683418"/>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descr="HBV graphic"/>
          <p:cNvSpPr/>
          <p:nvPr/>
        </p:nvSpPr>
        <p:spPr>
          <a:xfrm>
            <a:off x="651074" y="2069276"/>
            <a:ext cx="783242" cy="668414"/>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85467FC0-0C35-4A12-B3F8-C03323994B6D}"/>
              </a:ext>
            </a:extLst>
          </p:cNvPr>
          <p:cNvSpPr>
            <a:spLocks noGrp="1"/>
          </p:cNvSpPr>
          <p:nvPr>
            <p:ph type="title"/>
          </p:nvPr>
        </p:nvSpPr>
        <p:spPr/>
        <p:txBody>
          <a:bodyPr>
            <a:normAutofit/>
          </a:bodyPr>
          <a:lstStyle/>
          <a:p>
            <a:r>
              <a:rPr lang="en-US" sz="1200" dirty="0"/>
              <a:t>Improve Delivery of Viral Hepatitis Services</a:t>
            </a:r>
          </a:p>
        </p:txBody>
      </p:sp>
      <p:pic>
        <p:nvPicPr>
          <p:cNvPr id="14" name="Picture 13" descr="improve delivery of viral hep servic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 y="485915"/>
            <a:ext cx="9296399" cy="814960"/>
          </a:xfrm>
          <a:prstGeom prst="rect">
            <a:avLst/>
          </a:prstGeom>
        </p:spPr>
      </p:pic>
    </p:spTree>
    <p:extLst>
      <p:ext uri="{BB962C8B-B14F-4D97-AF65-F5344CB8AC3E}">
        <p14:creationId xmlns:p14="http://schemas.microsoft.com/office/powerpoint/2010/main" val="1638255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0CAE64-7BAC-4636-AECD-2A01124D3E0B}"/>
              </a:ext>
            </a:extLst>
          </p:cNvPr>
          <p:cNvSpPr>
            <a:spLocks noGrp="1"/>
          </p:cNvSpPr>
          <p:nvPr>
            <p:ph type="title"/>
          </p:nvPr>
        </p:nvSpPr>
        <p:spPr/>
        <p:txBody>
          <a:bodyPr>
            <a:normAutofit/>
          </a:bodyPr>
          <a:lstStyle/>
          <a:p>
            <a:r>
              <a:rPr lang="en-US" sz="1400" dirty="0"/>
              <a:t>Improve Delivery of Viral Hepatitis Services</a:t>
            </a:r>
          </a:p>
        </p:txBody>
      </p:sp>
      <p:sp>
        <p:nvSpPr>
          <p:cNvPr id="22" name="Content Placeholder 4"/>
          <p:cNvSpPr>
            <a:spLocks noGrp="1"/>
          </p:cNvSpPr>
          <p:nvPr>
            <p:ph idx="1"/>
          </p:nvPr>
        </p:nvSpPr>
        <p:spPr/>
        <p:txBody>
          <a:bodyPr>
            <a:normAutofit fontScale="85000" lnSpcReduction="20000"/>
          </a:bodyPr>
          <a:lstStyle/>
          <a:p>
            <a:r>
              <a:rPr lang="en-US" dirty="0"/>
              <a:t>The New York State Department of Health’s </a:t>
            </a:r>
            <a:r>
              <a:rPr lang="en-US" dirty="0">
                <a:hlinkClick r:id="rId3"/>
              </a:rPr>
              <a:t>Hepatitis C Continuity Program</a:t>
            </a:r>
            <a:endParaRPr lang="en-US" dirty="0"/>
          </a:p>
          <a:p>
            <a:r>
              <a:rPr lang="en-US" dirty="0"/>
              <a:t>He et al.’s article on </a:t>
            </a:r>
            <a:r>
              <a:rPr lang="en-US" dirty="0">
                <a:hlinkClick r:id="rId4"/>
              </a:rPr>
              <a:t>“Prevention of Hepatitis C by Screening and Treatment of U.S. Prisons”</a:t>
            </a:r>
            <a:endParaRPr lang="en-US" dirty="0"/>
          </a:p>
          <a:p>
            <a:r>
              <a:rPr lang="en-US" dirty="0"/>
              <a:t>TARGET Center’s </a:t>
            </a:r>
            <a:r>
              <a:rPr lang="en-US" dirty="0">
                <a:hlinkClick r:id="rId5"/>
              </a:rPr>
              <a:t>Creating a Jail Linkage Program: Tools from the Integrating HIV Innovative Practices Program</a:t>
            </a:r>
            <a:endParaRPr lang="en-US" dirty="0"/>
          </a:p>
          <a:p>
            <a:r>
              <a:rPr lang="en-US" dirty="0"/>
              <a:t>Florida Department of Health’s </a:t>
            </a:r>
            <a:r>
              <a:rPr lang="en-US" dirty="0">
                <a:hlinkClick r:id="rId6"/>
              </a:rPr>
              <a:t>Jail Linkage Program Guidelines and Standards</a:t>
            </a:r>
            <a:endParaRPr lang="en-US" dirty="0"/>
          </a:p>
          <a:p>
            <a:r>
              <a:rPr lang="en-US" dirty="0"/>
              <a:t>CDC’s </a:t>
            </a:r>
            <a:r>
              <a:rPr lang="en-US" dirty="0">
                <a:hlinkClick r:id="rId7"/>
              </a:rPr>
              <a:t>Correctional Health webpage</a:t>
            </a:r>
            <a:endParaRPr lang="en-US" dirty="0"/>
          </a:p>
        </p:txBody>
      </p:sp>
      <p:pic>
        <p:nvPicPr>
          <p:cNvPr id="6" name="Picture 5" descr="improve delivery of viral hep service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527814"/>
            <a:ext cx="9296399" cy="814960"/>
          </a:xfrm>
          <a:prstGeom prst="rect">
            <a:avLst/>
          </a:prstGeom>
        </p:spPr>
      </p:pic>
      <p:sp>
        <p:nvSpPr>
          <p:cNvPr id="20" name="Rounded Rectangular Callout 19"/>
          <p:cNvSpPr/>
          <p:nvPr/>
        </p:nvSpPr>
        <p:spPr>
          <a:xfrm>
            <a:off x="685800"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3759655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support and coordinate with community research efforts, such as those that serve key populations, aim to alleviate stigma, or promote health among incarcerated populations"/>
          <p:cNvGrpSpPr/>
          <p:nvPr/>
        </p:nvGrpSpPr>
        <p:grpSpPr>
          <a:xfrm>
            <a:off x="555172" y="1684818"/>
            <a:ext cx="8131627" cy="1820383"/>
            <a:chOff x="228816" y="-1647891"/>
            <a:chExt cx="12208874" cy="1550786"/>
          </a:xfrm>
        </p:grpSpPr>
        <p:sp>
          <p:nvSpPr>
            <p:cNvPr id="15" name="Rounded Rectangle 14"/>
            <p:cNvSpPr/>
            <p:nvPr/>
          </p:nvSpPr>
          <p:spPr>
            <a:xfrm>
              <a:off x="228816" y="-1647891"/>
              <a:ext cx="12208874" cy="1550786"/>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txBox="1"/>
            <p:nvPr/>
          </p:nvSpPr>
          <p:spPr>
            <a:xfrm>
              <a:off x="2702120" y="-1587516"/>
              <a:ext cx="9392352" cy="1425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Support and coordinate with community research efforts, such as those that serve key populations, aim to alleviate stigma, or promote health among incarcerated populations</a:t>
              </a:r>
            </a:p>
          </p:txBody>
        </p:sp>
      </p:grpSp>
      <p:grpSp>
        <p:nvGrpSpPr>
          <p:cNvPr id="22" name="Group 21" descr="work with public and private health plans to lift restrictions and lower costs of treatment therapies"/>
          <p:cNvGrpSpPr/>
          <p:nvPr/>
        </p:nvGrpSpPr>
        <p:grpSpPr>
          <a:xfrm>
            <a:off x="555171" y="3548973"/>
            <a:ext cx="8131627" cy="1404027"/>
            <a:chOff x="228816" y="-1647891"/>
            <a:chExt cx="12208874" cy="1196092"/>
          </a:xfrm>
        </p:grpSpPr>
        <p:sp>
          <p:nvSpPr>
            <p:cNvPr id="25" name="Rounded Rectangle 24"/>
            <p:cNvSpPr/>
            <p:nvPr/>
          </p:nvSpPr>
          <p:spPr>
            <a:xfrm>
              <a:off x="228816" y="-1647891"/>
              <a:ext cx="12208874" cy="1196092"/>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txBox="1"/>
            <p:nvPr/>
          </p:nvSpPr>
          <p:spPr>
            <a:xfrm>
              <a:off x="2702121" y="-1455444"/>
              <a:ext cx="9392352" cy="814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Work with public and private health plans to lift restrictions and lowe</a:t>
              </a:r>
              <a:r>
                <a:rPr lang="en-US" sz="2000" dirty="0"/>
                <a:t>r costs of treatment therapies</a:t>
              </a:r>
              <a:endParaRPr lang="en-US" sz="2000" kern="1200" dirty="0"/>
            </a:p>
          </p:txBody>
        </p:sp>
      </p:grpSp>
      <p:sp>
        <p:nvSpPr>
          <p:cNvPr id="27" name="Oval 26" descr="HBV graphic"/>
          <p:cNvSpPr/>
          <p:nvPr/>
        </p:nvSpPr>
        <p:spPr>
          <a:xfrm>
            <a:off x="725309" y="1948608"/>
            <a:ext cx="783242" cy="66841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al 27" descr="HBV graphic"/>
          <p:cNvSpPr/>
          <p:nvPr/>
        </p:nvSpPr>
        <p:spPr>
          <a:xfrm>
            <a:off x="696955" y="3682037"/>
            <a:ext cx="783242" cy="66841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al 29" descr="HCV graphic"/>
          <p:cNvSpPr/>
          <p:nvPr/>
        </p:nvSpPr>
        <p:spPr>
          <a:xfrm>
            <a:off x="1222518" y="2489260"/>
            <a:ext cx="788130" cy="68341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val 30" descr="HCV graphic"/>
          <p:cNvSpPr/>
          <p:nvPr/>
        </p:nvSpPr>
        <p:spPr>
          <a:xfrm>
            <a:off x="1386218" y="4016244"/>
            <a:ext cx="788130" cy="68341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0CAA957D-526E-44A4-A677-2305C355A6F2}"/>
              </a:ext>
            </a:extLst>
          </p:cNvPr>
          <p:cNvSpPr>
            <a:spLocks noGrp="1"/>
          </p:cNvSpPr>
          <p:nvPr>
            <p:ph type="title"/>
          </p:nvPr>
        </p:nvSpPr>
        <p:spPr/>
        <p:txBody>
          <a:bodyPr>
            <a:normAutofit/>
          </a:bodyPr>
          <a:lstStyle/>
          <a:p>
            <a:r>
              <a:rPr lang="en-US" sz="1200" dirty="0"/>
              <a:t>Improve Delivery of Viral Hepatitis Services</a:t>
            </a:r>
          </a:p>
        </p:txBody>
      </p:sp>
      <p:pic>
        <p:nvPicPr>
          <p:cNvPr id="33" name="Picture 32" descr="improve delivery of viral hepatitis servic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 y="426943"/>
            <a:ext cx="9296399" cy="814960"/>
          </a:xfrm>
          <a:prstGeom prst="rect">
            <a:avLst/>
          </a:prstGeom>
        </p:spPr>
      </p:pic>
    </p:spTree>
    <p:extLst>
      <p:ext uri="{BB962C8B-B14F-4D97-AF65-F5344CB8AC3E}">
        <p14:creationId xmlns:p14="http://schemas.microsoft.com/office/powerpoint/2010/main" val="2383302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A5B704-9EE5-4357-8939-325EA1D4CF83}"/>
              </a:ext>
            </a:extLst>
          </p:cNvPr>
          <p:cNvSpPr>
            <a:spLocks noGrp="1"/>
          </p:cNvSpPr>
          <p:nvPr>
            <p:ph type="title"/>
          </p:nvPr>
        </p:nvSpPr>
        <p:spPr>
          <a:xfrm>
            <a:off x="698090" y="457200"/>
            <a:ext cx="8229600" cy="1143000"/>
          </a:xfrm>
        </p:spPr>
        <p:txBody>
          <a:bodyPr>
            <a:normAutofit/>
          </a:bodyPr>
          <a:lstStyle/>
          <a:p>
            <a:r>
              <a:rPr lang="en-US" sz="1200" dirty="0"/>
              <a:t>Improve Delivery of Viral Hepatitis Services</a:t>
            </a:r>
          </a:p>
        </p:txBody>
      </p:sp>
      <p:sp>
        <p:nvSpPr>
          <p:cNvPr id="22" name="Content Placeholder 4"/>
          <p:cNvSpPr>
            <a:spLocks noGrp="1"/>
          </p:cNvSpPr>
          <p:nvPr>
            <p:ph idx="1"/>
          </p:nvPr>
        </p:nvSpPr>
        <p:spPr/>
        <p:txBody>
          <a:bodyPr>
            <a:normAutofit fontScale="92500" lnSpcReduction="20000"/>
          </a:bodyPr>
          <a:lstStyle/>
          <a:p>
            <a:r>
              <a:rPr lang="en-US"/>
              <a:t>GW Cancer Center’s </a:t>
            </a:r>
            <a:r>
              <a:rPr lang="en-US">
                <a:hlinkClick r:id="rId3"/>
              </a:rPr>
              <a:t>Action 4 PSE Change example on D.C. Policy Advances to Improve Medicaid Patient Access to Cancer Care</a:t>
            </a:r>
            <a:endParaRPr lang="en-US"/>
          </a:p>
          <a:p>
            <a:r>
              <a:rPr lang="en-US"/>
              <a:t>American Liver Foundation’s </a:t>
            </a:r>
            <a:r>
              <a:rPr lang="en-US">
                <a:hlinkClick r:id="rId4"/>
              </a:rPr>
              <a:t>Financial Assistance Resources</a:t>
            </a:r>
            <a:endParaRPr lang="en-US"/>
          </a:p>
          <a:p>
            <a:r>
              <a:rPr lang="en-US"/>
              <a:t>National Alliance of State and Territorial AIDS Directors’ </a:t>
            </a:r>
            <a:r>
              <a:rPr lang="en-US">
                <a:hlinkClick r:id="rId5"/>
              </a:rPr>
              <a:t>Pharmaceutical Company Hepatitis Patient Assistance Programs and Cost-Sharing Assistance Programs</a:t>
            </a:r>
            <a:endParaRPr lang="en-US" dirty="0"/>
          </a:p>
        </p:txBody>
      </p:sp>
      <p:pic>
        <p:nvPicPr>
          <p:cNvPr id="8" name="Picture 7" descr="improve delivery of viral hepatitis servic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399" cy="814960"/>
          </a:xfrm>
          <a:prstGeom prst="rect">
            <a:avLst/>
          </a:prstGeom>
        </p:spPr>
      </p:pic>
      <p:sp>
        <p:nvSpPr>
          <p:cNvPr id="7" name="Rounded Rectangular Callout 6"/>
          <p:cNvSpPr/>
          <p:nvPr/>
        </p:nvSpPr>
        <p:spPr>
          <a:xfrm>
            <a:off x="685800" y="21771"/>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2230337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promote guidelines for HBV screening, management and treatment among pregnant women to prevent mother-to-child transmission"/>
          <p:cNvGrpSpPr/>
          <p:nvPr/>
        </p:nvGrpSpPr>
        <p:grpSpPr>
          <a:xfrm>
            <a:off x="555172" y="1684819"/>
            <a:ext cx="8131627" cy="1543822"/>
            <a:chOff x="228816" y="-1647890"/>
            <a:chExt cx="12208874" cy="1315183"/>
          </a:xfrm>
        </p:grpSpPr>
        <p:sp>
          <p:nvSpPr>
            <p:cNvPr id="15" name="Rounded Rectangle 14"/>
            <p:cNvSpPr/>
            <p:nvPr/>
          </p:nvSpPr>
          <p:spPr>
            <a:xfrm>
              <a:off x="228816" y="-1647890"/>
              <a:ext cx="12208874" cy="1315183"/>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txBox="1"/>
            <p:nvPr/>
          </p:nvSpPr>
          <p:spPr>
            <a:xfrm>
              <a:off x="2702120" y="-1587516"/>
              <a:ext cx="9392352" cy="1254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Promote guidelines for </a:t>
              </a:r>
              <a:r>
                <a:rPr lang="en-US" sz="2000" dirty="0"/>
                <a:t>HBV </a:t>
              </a:r>
              <a:r>
                <a:rPr lang="en-US" sz="2000" kern="1200" dirty="0"/>
                <a:t>screening, management and treatment among pregnant women to prevent mother-to-child transmission</a:t>
              </a:r>
            </a:p>
          </p:txBody>
        </p:sp>
      </p:grpSp>
      <p:grpSp>
        <p:nvGrpSpPr>
          <p:cNvPr id="22" name="Group 21" descr="promote comprehensive harm to reduction strategies that address underlying substance use disorders, such as prevention and treatment services, referrals to opioid agonist theraphy, counseling, testing and/or viral hep treatment"/>
          <p:cNvGrpSpPr/>
          <p:nvPr/>
        </p:nvGrpSpPr>
        <p:grpSpPr>
          <a:xfrm>
            <a:off x="555383" y="3352800"/>
            <a:ext cx="8131627" cy="1676399"/>
            <a:chOff x="228816" y="-1805734"/>
            <a:chExt cx="12208874" cy="1428126"/>
          </a:xfrm>
        </p:grpSpPr>
        <p:sp>
          <p:nvSpPr>
            <p:cNvPr id="25" name="Rounded Rectangle 24"/>
            <p:cNvSpPr/>
            <p:nvPr/>
          </p:nvSpPr>
          <p:spPr>
            <a:xfrm>
              <a:off x="228816" y="-1805734"/>
              <a:ext cx="12208874" cy="1428126"/>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txBox="1"/>
            <p:nvPr/>
          </p:nvSpPr>
          <p:spPr>
            <a:xfrm>
              <a:off x="2702121" y="-1546074"/>
              <a:ext cx="9392352" cy="905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Promote comprehensive harm reduction strategies that address underlying substance use disorders, such as prevention and treatment services, referrals to opioid agonist therapy, counseling, testing and/or viral hepatitis treatment</a:t>
              </a:r>
            </a:p>
          </p:txBody>
        </p:sp>
      </p:grpSp>
      <p:sp>
        <p:nvSpPr>
          <p:cNvPr id="18" name="Oval 17" descr="HBV graphic"/>
          <p:cNvSpPr/>
          <p:nvPr/>
        </p:nvSpPr>
        <p:spPr>
          <a:xfrm>
            <a:off x="987214" y="2122523"/>
            <a:ext cx="783242" cy="66841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descr="HCV graphic"/>
          <p:cNvSpPr/>
          <p:nvPr/>
        </p:nvSpPr>
        <p:spPr>
          <a:xfrm>
            <a:off x="982326" y="3847120"/>
            <a:ext cx="788130" cy="68341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6FF19B25-52FC-4059-A124-89FA9448FA03}"/>
              </a:ext>
            </a:extLst>
          </p:cNvPr>
          <p:cNvSpPr>
            <a:spLocks noGrp="1"/>
          </p:cNvSpPr>
          <p:nvPr>
            <p:ph type="title"/>
          </p:nvPr>
        </p:nvSpPr>
        <p:spPr/>
        <p:txBody>
          <a:bodyPr>
            <a:normAutofit/>
          </a:bodyPr>
          <a:lstStyle/>
          <a:p>
            <a:r>
              <a:rPr lang="en-US" sz="1200" dirty="0"/>
              <a:t>Improve Delivery of Viral Hepatitis Services</a:t>
            </a:r>
          </a:p>
        </p:txBody>
      </p:sp>
      <p:sp>
        <p:nvSpPr>
          <p:cNvPr id="3" name="Content Placeholder 2">
            <a:extLst>
              <a:ext uri="{FF2B5EF4-FFF2-40B4-BE49-F238E27FC236}">
                <a16:creationId xmlns:a16="http://schemas.microsoft.com/office/drawing/2014/main" id="{CED71F17-0FB3-46CB-9AA1-5F84D5C15475}"/>
              </a:ext>
            </a:extLst>
          </p:cNvPr>
          <p:cNvSpPr>
            <a:spLocks noGrp="1"/>
          </p:cNvSpPr>
          <p:nvPr>
            <p:ph idx="1"/>
          </p:nvPr>
        </p:nvSpPr>
        <p:spPr/>
        <p:txBody>
          <a:bodyPr/>
          <a:lstStyle/>
          <a:p>
            <a:endParaRPr lang="en-US"/>
          </a:p>
        </p:txBody>
      </p:sp>
      <p:pic>
        <p:nvPicPr>
          <p:cNvPr id="28" name="Picture 27" descr="improve delivery of viral hep servic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399" cy="814960"/>
          </a:xfrm>
          <a:prstGeom prst="rect">
            <a:avLst/>
          </a:prstGeom>
        </p:spPr>
      </p:pic>
    </p:spTree>
    <p:extLst>
      <p:ext uri="{BB962C8B-B14F-4D97-AF65-F5344CB8AC3E}">
        <p14:creationId xmlns:p14="http://schemas.microsoft.com/office/powerpoint/2010/main" val="2918943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12032-C7B1-498D-8064-DC0E256D775B}"/>
              </a:ext>
            </a:extLst>
          </p:cNvPr>
          <p:cNvSpPr>
            <a:spLocks noGrp="1"/>
          </p:cNvSpPr>
          <p:nvPr>
            <p:ph type="title"/>
          </p:nvPr>
        </p:nvSpPr>
        <p:spPr/>
        <p:txBody>
          <a:bodyPr>
            <a:normAutofit/>
          </a:bodyPr>
          <a:lstStyle/>
          <a:p>
            <a:r>
              <a:rPr lang="en-US" sz="1200" dirty="0"/>
              <a:t>Improve Delivery of Viral Hepatitis Services</a:t>
            </a:r>
          </a:p>
        </p:txBody>
      </p:sp>
      <p:sp>
        <p:nvSpPr>
          <p:cNvPr id="22" name="Content Placeholder 4"/>
          <p:cNvSpPr>
            <a:spLocks noGrp="1"/>
          </p:cNvSpPr>
          <p:nvPr>
            <p:ph idx="1"/>
          </p:nvPr>
        </p:nvSpPr>
        <p:spPr/>
        <p:txBody>
          <a:bodyPr>
            <a:normAutofit fontScale="85000" lnSpcReduction="20000"/>
          </a:bodyPr>
          <a:lstStyle/>
          <a:p>
            <a:r>
              <a:rPr lang="en-US"/>
              <a:t>CDC’s </a:t>
            </a:r>
            <a:r>
              <a:rPr lang="en-US">
                <a:hlinkClick r:id="rId3"/>
              </a:rPr>
              <a:t>overview of Perinatal Transmission of HBV</a:t>
            </a:r>
            <a:endParaRPr lang="en-US"/>
          </a:p>
          <a:p>
            <a:r>
              <a:rPr lang="en-US"/>
              <a:t>CDC’s </a:t>
            </a:r>
            <a:r>
              <a:rPr lang="en-US">
                <a:hlinkClick r:id="rId4"/>
              </a:rPr>
              <a:t>overview of Strategies for Disease Prevention among Persons Who Use Drugs</a:t>
            </a:r>
            <a:endParaRPr lang="en-US"/>
          </a:p>
          <a:p>
            <a:r>
              <a:rPr lang="en-US"/>
              <a:t>CDC’s </a:t>
            </a:r>
            <a:r>
              <a:rPr lang="en-US">
                <a:hlinkClick r:id="rId5"/>
              </a:rPr>
              <a:t>overview of Syringe Services Programs</a:t>
            </a:r>
            <a:endParaRPr lang="en-US"/>
          </a:p>
          <a:p>
            <a:r>
              <a:rPr lang="en-US"/>
              <a:t>CDC’s </a:t>
            </a:r>
            <a:r>
              <a:rPr lang="en-US">
                <a:hlinkClick r:id="rId6"/>
              </a:rPr>
              <a:t>National Prevention Information Network</a:t>
            </a:r>
            <a:endParaRPr lang="en-US"/>
          </a:p>
          <a:p>
            <a:r>
              <a:rPr lang="en-US"/>
              <a:t>CDC’s </a:t>
            </a:r>
            <a:r>
              <a:rPr lang="en-US">
                <a:hlinkClick r:id="rId7"/>
              </a:rPr>
              <a:t>Syringe Services Programs: Developing, Implementing and Monitoring Programs Factsheet</a:t>
            </a:r>
            <a:endParaRPr lang="en-US"/>
          </a:p>
          <a:p>
            <a:r>
              <a:rPr lang="en-US"/>
              <a:t>North American Syringe Exchange Network’s </a:t>
            </a:r>
            <a:r>
              <a:rPr lang="en-US">
                <a:hlinkClick r:id="rId8"/>
              </a:rPr>
              <a:t>Directory of Syringe Exchange Programs</a:t>
            </a:r>
            <a:endParaRPr lang="en-US"/>
          </a:p>
          <a:p>
            <a:endParaRPr lang="en-US" dirty="0"/>
          </a:p>
        </p:txBody>
      </p:sp>
      <p:pic>
        <p:nvPicPr>
          <p:cNvPr id="6" name="Picture 5" descr="improve delivery of viral hep service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290" y="650047"/>
            <a:ext cx="9296399" cy="814960"/>
          </a:xfrm>
          <a:prstGeom prst="rect">
            <a:avLst/>
          </a:prstGeom>
        </p:spPr>
      </p:pic>
      <p:sp>
        <p:nvSpPr>
          <p:cNvPr id="7" name="Rounded Rectangular Callout 6"/>
          <p:cNvSpPr/>
          <p:nvPr/>
        </p:nvSpPr>
        <p:spPr>
          <a:xfrm>
            <a:off x="685800" y="311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4104721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931D8-0581-4359-9FE2-65E087D433DA}"/>
              </a:ext>
            </a:extLst>
          </p:cNvPr>
          <p:cNvSpPr>
            <a:spLocks noGrp="1"/>
          </p:cNvSpPr>
          <p:nvPr>
            <p:ph type="title"/>
          </p:nvPr>
        </p:nvSpPr>
        <p:spPr/>
        <p:txBody>
          <a:bodyPr>
            <a:normAutofit/>
          </a:bodyPr>
          <a:lstStyle/>
          <a:p>
            <a:r>
              <a:rPr lang="en-US" sz="1200" dirty="0"/>
              <a:t>Improve Delivery of Viral Hepatitis Services</a:t>
            </a:r>
          </a:p>
        </p:txBody>
      </p:sp>
      <p:sp>
        <p:nvSpPr>
          <p:cNvPr id="22" name="Content Placeholder 4"/>
          <p:cNvSpPr>
            <a:spLocks noGrp="1"/>
          </p:cNvSpPr>
          <p:nvPr>
            <p:ph idx="1"/>
          </p:nvPr>
        </p:nvSpPr>
        <p:spPr/>
        <p:txBody>
          <a:bodyPr>
            <a:normAutofit fontScale="85000" lnSpcReduction="10000"/>
          </a:bodyPr>
          <a:lstStyle/>
          <a:p>
            <a:r>
              <a:rPr lang="en-US"/>
              <a:t>State and local detention centers and correctional facilities</a:t>
            </a:r>
          </a:p>
          <a:p>
            <a:r>
              <a:rPr lang="en-US"/>
              <a:t>National Institute of Corrections</a:t>
            </a:r>
          </a:p>
          <a:p>
            <a:r>
              <a:rPr lang="en-US"/>
              <a:t>Local universities and state and local government agencies conducting research</a:t>
            </a:r>
          </a:p>
          <a:p>
            <a:r>
              <a:rPr lang="en-US"/>
              <a:t>State health insurance plans</a:t>
            </a:r>
          </a:p>
          <a:p>
            <a:r>
              <a:rPr lang="en-US"/>
              <a:t>CDC’s National Prevention Information Network</a:t>
            </a:r>
          </a:p>
          <a:p>
            <a:r>
              <a:rPr lang="en-US"/>
              <a:t>Local syringe services programs</a:t>
            </a:r>
            <a:endParaRPr lang="en-US" dirty="0"/>
          </a:p>
        </p:txBody>
      </p:sp>
      <p:pic>
        <p:nvPicPr>
          <p:cNvPr id="6" name="Picture 5" descr="improve delivery of viral hep servic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71" y="468820"/>
            <a:ext cx="9296399" cy="814960"/>
          </a:xfrm>
          <a:prstGeom prst="rect">
            <a:avLst/>
          </a:prstGeom>
        </p:spPr>
      </p:pic>
      <p:sp>
        <p:nvSpPr>
          <p:cNvPr id="20" name="Rounded Rectangular Callout 19"/>
          <p:cNvSpPr/>
          <p:nvPr/>
        </p:nvSpPr>
        <p:spPr>
          <a:xfrm>
            <a:off x="685800" y="0"/>
            <a:ext cx="1905000"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Partnerships to</a:t>
            </a:r>
          </a:p>
        </p:txBody>
      </p:sp>
    </p:spTree>
    <p:extLst>
      <p:ext uri="{BB962C8B-B14F-4D97-AF65-F5344CB8AC3E}">
        <p14:creationId xmlns:p14="http://schemas.microsoft.com/office/powerpoint/2010/main" val="257557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trainers (5/5)</a:t>
            </a:r>
          </a:p>
        </p:txBody>
      </p:sp>
      <p:sp>
        <p:nvSpPr>
          <p:cNvPr id="3" name="Content Placeholder 2"/>
          <p:cNvSpPr>
            <a:spLocks noGrp="1"/>
          </p:cNvSpPr>
          <p:nvPr>
            <p:ph idx="1"/>
          </p:nvPr>
        </p:nvSpPr>
        <p:spPr/>
        <p:txBody>
          <a:bodyPr>
            <a:normAutofit/>
          </a:bodyPr>
          <a:lstStyle/>
          <a:p>
            <a:pPr marL="0" indent="0">
              <a:buNone/>
            </a:pPr>
            <a:r>
              <a:rPr lang="en-US" sz="2000" dirty="0"/>
              <a:t>When you present the slides to others, please let us know by emailing cancercontrol@gwu.edu to support our reporting efforts. Here is a template for your convenience:</a:t>
            </a:r>
          </a:p>
          <a:p>
            <a:pPr marL="0" indent="0">
              <a:buNone/>
            </a:pPr>
            <a:endParaRPr lang="en-US" sz="2000" dirty="0"/>
          </a:p>
          <a:p>
            <a:pPr marL="0" indent="0">
              <a:buNone/>
            </a:pPr>
            <a:r>
              <a:rPr lang="en-US" sz="2000" dirty="0"/>
              <a:t>[Your organization name] is training [stakeholder names/types/organizations] on [date, month, year]. We expect [#] people to attend.</a:t>
            </a:r>
          </a:p>
        </p:txBody>
      </p:sp>
    </p:spTree>
    <p:extLst>
      <p:ext uri="{BB962C8B-B14F-4D97-AF65-F5344CB8AC3E}">
        <p14:creationId xmlns:p14="http://schemas.microsoft.com/office/powerpoint/2010/main" val="827547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C5C18C-6844-4D1B-80B8-12EDBF991E51}"/>
              </a:ext>
            </a:extLst>
          </p:cNvPr>
          <p:cNvSpPr>
            <a:spLocks noGrp="1"/>
          </p:cNvSpPr>
          <p:nvPr>
            <p:ph type="title"/>
          </p:nvPr>
        </p:nvSpPr>
        <p:spPr>
          <a:xfrm>
            <a:off x="457200" y="304800"/>
            <a:ext cx="8229600" cy="1143000"/>
          </a:xfrm>
        </p:spPr>
        <p:txBody>
          <a:bodyPr/>
          <a:lstStyle/>
          <a:p>
            <a:r>
              <a:rPr lang="en-US" dirty="0"/>
              <a:t>Conduct Disease Surveillance</a:t>
            </a:r>
          </a:p>
        </p:txBody>
      </p:sp>
      <p:sp>
        <p:nvSpPr>
          <p:cNvPr id="21" name="Content Placeholder 4"/>
          <p:cNvSpPr>
            <a:spLocks noGrp="1"/>
          </p:cNvSpPr>
          <p:nvPr>
            <p:ph idx="1"/>
          </p:nvPr>
        </p:nvSpPr>
        <p:spPr/>
        <p:txBody>
          <a:bodyPr/>
          <a:lstStyle/>
          <a:p>
            <a:r>
              <a:rPr lang="en-US"/>
              <a:t>Track progress toward elimination</a:t>
            </a:r>
          </a:p>
          <a:p>
            <a:r>
              <a:rPr lang="en-US"/>
              <a:t>Identify spikes in new infections</a:t>
            </a:r>
          </a:p>
          <a:p>
            <a:r>
              <a:rPr lang="en-US"/>
              <a:t>Give insight into patterns of access to care</a:t>
            </a:r>
          </a:p>
          <a:p>
            <a:r>
              <a:rPr lang="en-US"/>
              <a:t>Help estimate disease prevalence</a:t>
            </a:r>
          </a:p>
          <a:p>
            <a:r>
              <a:rPr lang="en-US"/>
              <a:t>Tailor prevention and response programs</a:t>
            </a:r>
            <a:endParaRPr lang="en-US" dirty="0"/>
          </a:p>
        </p:txBody>
      </p:sp>
      <p:sp>
        <p:nvSpPr>
          <p:cNvPr id="22" name="Rectangle 21"/>
          <p:cNvSpPr>
            <a:spLocks noChangeArrowheads="1"/>
          </p:cNvSpPr>
          <p:nvPr/>
        </p:nvSpPr>
        <p:spPr bwMode="auto">
          <a:xfrm>
            <a:off x="479612" y="5287090"/>
            <a:ext cx="4092388" cy="246221"/>
          </a:xfrm>
          <a:prstGeom prst="rect">
            <a:avLst/>
          </a:prstGeom>
          <a:noFill/>
          <a:ln w="9525">
            <a:noFill/>
            <a:miter lim="800000"/>
            <a:headEnd/>
            <a:tailEnd/>
          </a:ln>
        </p:spPr>
        <p:txBody>
          <a:bodyPr wrap="square">
            <a:spAutoFit/>
          </a:bodyPr>
          <a:lstStyle/>
          <a:p>
            <a:pPr eaLnBrk="0" hangingPunct="0"/>
            <a:r>
              <a:rPr lang="en-US" sz="1000" b="0" dirty="0">
                <a:solidFill>
                  <a:schemeClr val="bg2"/>
                </a:solidFill>
                <a:latin typeface="+mn-lt"/>
                <a:cs typeface="Arial" charset="0"/>
              </a:rPr>
              <a:t>NASEM, 2017</a:t>
            </a:r>
          </a:p>
        </p:txBody>
      </p:sp>
      <p:pic>
        <p:nvPicPr>
          <p:cNvPr id="2" name="Picture 1" descr="graphic showing a magnifying class over a report"/>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38800" y="2372584"/>
            <a:ext cx="3129635" cy="2086690"/>
          </a:xfrm>
          <a:prstGeom prst="rect">
            <a:avLst/>
          </a:prstGeom>
        </p:spPr>
      </p:pic>
      <p:pic>
        <p:nvPicPr>
          <p:cNvPr id="3" name="Picture 2" descr="conduct disease surveillanc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57200"/>
            <a:ext cx="9581534" cy="874468"/>
          </a:xfrm>
          <a:prstGeom prst="rect">
            <a:avLst/>
          </a:prstGeom>
        </p:spPr>
      </p:pic>
    </p:spTree>
    <p:extLst>
      <p:ext uri="{BB962C8B-B14F-4D97-AF65-F5344CB8AC3E}">
        <p14:creationId xmlns:p14="http://schemas.microsoft.com/office/powerpoint/2010/main" val="27311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use national notifiable disease surveillance system data to identify trends, inform patterns of access to care, and describe the burden of viral hepatitis in the community"/>
          <p:cNvGrpSpPr/>
          <p:nvPr/>
        </p:nvGrpSpPr>
        <p:grpSpPr>
          <a:xfrm>
            <a:off x="381000" y="1792529"/>
            <a:ext cx="8305800" cy="1371600"/>
            <a:chOff x="0" y="0"/>
            <a:chExt cx="12470376" cy="1221714"/>
          </a:xfrm>
        </p:grpSpPr>
        <p:sp>
          <p:nvSpPr>
            <p:cNvPr id="8" name="Rounded Rectangle 7"/>
            <p:cNvSpPr/>
            <p:nvPr/>
          </p:nvSpPr>
          <p:spPr>
            <a:xfrm>
              <a:off x="0" y="0"/>
              <a:ext cx="12470376" cy="1221714"/>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txBox="1"/>
            <p:nvPr/>
          </p:nvSpPr>
          <p:spPr>
            <a:xfrm>
              <a:off x="2473303" y="101809"/>
              <a:ext cx="9539444" cy="1018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Use National Notifiable Disease Surveillance System data to identify trends, inform patterns of access to care, and describe the burden of viral hepatitis in the community</a:t>
              </a:r>
            </a:p>
          </p:txBody>
        </p:sp>
      </p:grpSp>
      <p:grpSp>
        <p:nvGrpSpPr>
          <p:cNvPr id="14" name="Group 13" descr="support state-level collection of HBV and HCV infection data in the viral hep surveillance program so additional data are available for program planning"/>
          <p:cNvGrpSpPr/>
          <p:nvPr/>
        </p:nvGrpSpPr>
        <p:grpSpPr>
          <a:xfrm>
            <a:off x="396593" y="3192212"/>
            <a:ext cx="8284029" cy="1303588"/>
            <a:chOff x="-9276" y="-205042"/>
            <a:chExt cx="12437690" cy="1161134"/>
          </a:xfrm>
        </p:grpSpPr>
        <p:sp>
          <p:nvSpPr>
            <p:cNvPr id="15" name="Rounded Rectangle 14"/>
            <p:cNvSpPr/>
            <p:nvPr/>
          </p:nvSpPr>
          <p:spPr>
            <a:xfrm>
              <a:off x="-9276" y="-205042"/>
              <a:ext cx="12437690" cy="1161134"/>
            </a:xfrm>
            <a:prstGeom prst="roundRect">
              <a:avLst>
                <a:gd name="adj" fmla="val 10000"/>
              </a:avLst>
            </a:prstGeom>
            <a:solidFill>
              <a:srgbClr val="0040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txBox="1"/>
            <p:nvPr/>
          </p:nvSpPr>
          <p:spPr>
            <a:xfrm>
              <a:off x="2480372" y="-106983"/>
              <a:ext cx="9735571" cy="991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000" kern="1200" dirty="0"/>
                <a:t>Support state-level collection of HBV and HCV infection data in the Viral Hepatitis Surveillance Program so additional data are available for program planning</a:t>
              </a:r>
            </a:p>
          </p:txBody>
        </p:sp>
      </p:grpSp>
      <p:sp>
        <p:nvSpPr>
          <p:cNvPr id="20" name="Oval 19" descr="HBV graphic"/>
          <p:cNvSpPr/>
          <p:nvPr/>
        </p:nvSpPr>
        <p:spPr>
          <a:xfrm>
            <a:off x="567453" y="1906828"/>
            <a:ext cx="783242" cy="66841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descr="HBV graphic"/>
          <p:cNvSpPr/>
          <p:nvPr/>
        </p:nvSpPr>
        <p:spPr>
          <a:xfrm>
            <a:off x="565684" y="3291824"/>
            <a:ext cx="783242" cy="66841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descr="HCV graphic"/>
          <p:cNvSpPr/>
          <p:nvPr/>
        </p:nvSpPr>
        <p:spPr>
          <a:xfrm>
            <a:off x="1159317" y="2372636"/>
            <a:ext cx="788130" cy="68341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Oval 23" descr="HCV graphic"/>
          <p:cNvSpPr/>
          <p:nvPr/>
        </p:nvSpPr>
        <p:spPr>
          <a:xfrm>
            <a:off x="1233816" y="3665923"/>
            <a:ext cx="788130" cy="68341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3433419C-2B71-41CD-953D-EC0B288E2BBA}"/>
              </a:ext>
            </a:extLst>
          </p:cNvPr>
          <p:cNvSpPr>
            <a:spLocks noGrp="1"/>
          </p:cNvSpPr>
          <p:nvPr>
            <p:ph type="title"/>
          </p:nvPr>
        </p:nvSpPr>
        <p:spPr/>
        <p:txBody>
          <a:bodyPr/>
          <a:lstStyle/>
          <a:p>
            <a:r>
              <a:rPr lang="en-US" dirty="0"/>
              <a:t>Conduct Disease Surveillance</a:t>
            </a:r>
          </a:p>
        </p:txBody>
      </p:sp>
      <p:sp>
        <p:nvSpPr>
          <p:cNvPr id="3" name="Content Placeholder 2">
            <a:extLst>
              <a:ext uri="{FF2B5EF4-FFF2-40B4-BE49-F238E27FC236}">
                <a16:creationId xmlns:a16="http://schemas.microsoft.com/office/drawing/2014/main" id="{4647DA19-2EA4-4EC0-9FAB-36C94EEB5077}"/>
              </a:ext>
            </a:extLst>
          </p:cNvPr>
          <p:cNvSpPr>
            <a:spLocks noGrp="1"/>
          </p:cNvSpPr>
          <p:nvPr>
            <p:ph idx="1"/>
          </p:nvPr>
        </p:nvSpPr>
        <p:spPr/>
        <p:txBody>
          <a:bodyPr/>
          <a:lstStyle/>
          <a:p>
            <a:endParaRPr lang="en-US"/>
          </a:p>
        </p:txBody>
      </p:sp>
      <p:pic>
        <p:nvPicPr>
          <p:cNvPr id="26" name="Picture 25" descr="conduct disease surveillanc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7200"/>
            <a:ext cx="9296400" cy="874468"/>
          </a:xfrm>
          <a:prstGeom prst="rect">
            <a:avLst/>
          </a:prstGeom>
        </p:spPr>
      </p:pic>
    </p:spTree>
    <p:extLst>
      <p:ext uri="{BB962C8B-B14F-4D97-AF65-F5344CB8AC3E}">
        <p14:creationId xmlns:p14="http://schemas.microsoft.com/office/powerpoint/2010/main" val="4052896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30F17-8772-45F6-B689-90E4514F3ED7}"/>
              </a:ext>
            </a:extLst>
          </p:cNvPr>
          <p:cNvSpPr>
            <a:spLocks noGrp="1"/>
          </p:cNvSpPr>
          <p:nvPr>
            <p:ph type="title"/>
          </p:nvPr>
        </p:nvSpPr>
        <p:spPr/>
        <p:txBody>
          <a:bodyPr/>
          <a:lstStyle/>
          <a:p>
            <a:r>
              <a:rPr lang="en-US"/>
              <a:t>Conduct Disease Surveillance</a:t>
            </a:r>
          </a:p>
        </p:txBody>
      </p:sp>
      <p:sp>
        <p:nvSpPr>
          <p:cNvPr id="22" name="Content Placeholder 4"/>
          <p:cNvSpPr>
            <a:spLocks noGrp="1"/>
          </p:cNvSpPr>
          <p:nvPr>
            <p:ph idx="1"/>
          </p:nvPr>
        </p:nvSpPr>
        <p:spPr/>
        <p:txBody>
          <a:bodyPr/>
          <a:lstStyle/>
          <a:p>
            <a:r>
              <a:rPr lang="en-US"/>
              <a:t>CDC’s </a:t>
            </a:r>
            <a:r>
              <a:rPr lang="en-US">
                <a:hlinkClick r:id="rId3"/>
              </a:rPr>
              <a:t>Guidelines for Viral Hepatitis Surveillance and Case Management</a:t>
            </a:r>
            <a:endParaRPr lang="en-US"/>
          </a:p>
          <a:p>
            <a:r>
              <a:rPr lang="en-US"/>
              <a:t>ASTHO’s </a:t>
            </a:r>
            <a:r>
              <a:rPr lang="en-US">
                <a:hlinkClick r:id="rId4"/>
              </a:rPr>
              <a:t>Viral Hepatitis Epidemiologic Profiles</a:t>
            </a:r>
            <a:endParaRPr lang="en-US"/>
          </a:p>
          <a:p>
            <a:r>
              <a:rPr lang="en-US"/>
              <a:t>Association of Immunization Managers’ </a:t>
            </a:r>
            <a:r>
              <a:rPr lang="en-US">
                <a:hlinkClick r:id="rId5"/>
              </a:rPr>
              <a:t>Adult Immunization Resource Guide</a:t>
            </a:r>
            <a:endParaRPr lang="en-US" dirty="0"/>
          </a:p>
        </p:txBody>
      </p:sp>
      <p:pic>
        <p:nvPicPr>
          <p:cNvPr id="6" name="Picture 5" descr="conduct disease surveillanc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
            <a:ext cx="9296400" cy="874468"/>
          </a:xfrm>
          <a:prstGeom prst="rect">
            <a:avLst/>
          </a:prstGeom>
        </p:spPr>
      </p:pic>
      <p:sp>
        <p:nvSpPr>
          <p:cNvPr id="20" name="Rounded Rectangular Callout 19"/>
          <p:cNvSpPr/>
          <p:nvPr/>
        </p:nvSpPr>
        <p:spPr>
          <a:xfrm>
            <a:off x="685800" y="0"/>
            <a:ext cx="1799492"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Resources to</a:t>
            </a:r>
          </a:p>
        </p:txBody>
      </p:sp>
    </p:spTree>
    <p:extLst>
      <p:ext uri="{BB962C8B-B14F-4D97-AF65-F5344CB8AC3E}">
        <p14:creationId xmlns:p14="http://schemas.microsoft.com/office/powerpoint/2010/main" val="3894125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F6A84-E557-42CD-909C-F06379402E42}"/>
              </a:ext>
            </a:extLst>
          </p:cNvPr>
          <p:cNvSpPr>
            <a:spLocks noGrp="1"/>
          </p:cNvSpPr>
          <p:nvPr>
            <p:ph type="title"/>
          </p:nvPr>
        </p:nvSpPr>
        <p:spPr/>
        <p:txBody>
          <a:bodyPr/>
          <a:lstStyle/>
          <a:p>
            <a:r>
              <a:rPr lang="en-US" dirty="0"/>
              <a:t>Conduct Disease Surveillance</a:t>
            </a:r>
          </a:p>
        </p:txBody>
      </p:sp>
      <p:sp>
        <p:nvSpPr>
          <p:cNvPr id="22" name="Content Placeholder 4"/>
          <p:cNvSpPr>
            <a:spLocks noGrp="1"/>
          </p:cNvSpPr>
          <p:nvPr>
            <p:ph idx="1"/>
          </p:nvPr>
        </p:nvSpPr>
        <p:spPr/>
        <p:txBody>
          <a:bodyPr>
            <a:normAutofit fontScale="85000" lnSpcReduction="10000"/>
          </a:bodyPr>
          <a:lstStyle/>
          <a:p>
            <a:r>
              <a:rPr lang="en-US"/>
              <a:t>CDC-funded </a:t>
            </a:r>
            <a:r>
              <a:rPr lang="en-US">
                <a:hlinkClick r:id="rId3"/>
              </a:rPr>
              <a:t>Viral Hepatitis Prevention and Surveillance programs</a:t>
            </a:r>
            <a:endParaRPr lang="en-US"/>
          </a:p>
          <a:p>
            <a:r>
              <a:rPr lang="en-US"/>
              <a:t>CDC’s </a:t>
            </a:r>
            <a:r>
              <a:rPr lang="en-US">
                <a:hlinkClick r:id="rId4"/>
              </a:rPr>
              <a:t>Viral Hepatitis Prevention Points of Contact</a:t>
            </a:r>
            <a:endParaRPr lang="en-US"/>
          </a:p>
          <a:p>
            <a:r>
              <a:rPr lang="en-US"/>
              <a:t>CDC’s </a:t>
            </a:r>
            <a:r>
              <a:rPr lang="en-US">
                <a:hlinkClick r:id="rId5"/>
              </a:rPr>
              <a:t>Improving Hepatitis B and C Care Cascades; Focus on Increased Testing and Diagnosis</a:t>
            </a:r>
            <a:endParaRPr lang="en-US"/>
          </a:p>
          <a:p>
            <a:r>
              <a:rPr lang="en-US"/>
              <a:t>CDC’s </a:t>
            </a:r>
            <a:r>
              <a:rPr lang="en-US">
                <a:hlinkClick r:id="rId6"/>
              </a:rPr>
              <a:t>Strengthening Surveillance in Jurisdictions with High Incidence of Hepatitis C Virus and Hepatitis B Virus Infections</a:t>
            </a:r>
            <a:endParaRPr lang="en-US" dirty="0"/>
          </a:p>
        </p:txBody>
      </p:sp>
      <p:pic>
        <p:nvPicPr>
          <p:cNvPr id="7" name="Picture 6" descr="conduct disease surveillanc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57200"/>
            <a:ext cx="9296400" cy="874468"/>
          </a:xfrm>
          <a:prstGeom prst="rect">
            <a:avLst/>
          </a:prstGeom>
        </p:spPr>
      </p:pic>
      <p:sp>
        <p:nvSpPr>
          <p:cNvPr id="5" name="Rounded Rectangular Callout 4"/>
          <p:cNvSpPr/>
          <p:nvPr/>
        </p:nvSpPr>
        <p:spPr>
          <a:xfrm>
            <a:off x="685800" y="0"/>
            <a:ext cx="1905000" cy="457200"/>
          </a:xfrm>
          <a:prstGeom prst="wedgeRoundRectCallout">
            <a:avLst>
              <a:gd name="adj1" fmla="val -19422"/>
              <a:gd name="adj2" fmla="val 80449"/>
              <a:gd name="adj3" fmla="val 16667"/>
            </a:avLst>
          </a:prstGeom>
          <a:solidFill>
            <a:srgbClr val="406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Partnerships to</a:t>
            </a:r>
          </a:p>
        </p:txBody>
      </p:sp>
    </p:spTree>
    <p:extLst>
      <p:ext uri="{BB962C8B-B14F-4D97-AF65-F5344CB8AC3E}">
        <p14:creationId xmlns:p14="http://schemas.microsoft.com/office/powerpoint/2010/main" val="2591533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5 Themes of Essential Interventions to Address Viral Hepatitis to Reduce Viral Hepatitis-Associated Liver Cancer</a:t>
            </a:r>
          </a:p>
        </p:txBody>
      </p:sp>
      <p:pic>
        <p:nvPicPr>
          <p:cNvPr id="10" name="Picture 9" descr="improve access to HBV vaccin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1859709"/>
            <a:ext cx="6881236" cy="618918"/>
          </a:xfrm>
          <a:prstGeom prst="rect">
            <a:avLst/>
          </a:prstGeom>
        </p:spPr>
      </p:pic>
      <p:pic>
        <p:nvPicPr>
          <p:cNvPr id="4" name="Picture 3" descr="increase knowledge and awareness of viral hep in the communit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397" y="2466678"/>
            <a:ext cx="6881237" cy="612289"/>
          </a:xfrm>
          <a:prstGeom prst="rect">
            <a:avLst/>
          </a:prstGeom>
        </p:spPr>
      </p:pic>
      <p:pic>
        <p:nvPicPr>
          <p:cNvPr id="5" name="Picture 4" descr="increase knowledge and awareness of viral hep among health care provid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5397" y="3134612"/>
            <a:ext cx="6892963" cy="608203"/>
          </a:xfrm>
          <a:prstGeom prst="rect">
            <a:avLst/>
          </a:prstGeom>
        </p:spPr>
      </p:pic>
      <p:pic>
        <p:nvPicPr>
          <p:cNvPr id="6" name="Picture 5" descr="improve delivery of viral hep servic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5398" y="3798460"/>
            <a:ext cx="6881237" cy="613291"/>
          </a:xfrm>
          <a:prstGeom prst="rect">
            <a:avLst/>
          </a:prstGeom>
        </p:spPr>
      </p:pic>
      <p:pic>
        <p:nvPicPr>
          <p:cNvPr id="7" name="Picture 6" descr="conduct disease surveillanc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95398" y="4402732"/>
            <a:ext cx="6881237" cy="628023"/>
          </a:xfrm>
          <a:prstGeom prst="rect">
            <a:avLst/>
          </a:prstGeom>
        </p:spPr>
      </p:pic>
    </p:spTree>
    <p:extLst>
      <p:ext uri="{BB962C8B-B14F-4D97-AF65-F5344CB8AC3E}">
        <p14:creationId xmlns:p14="http://schemas.microsoft.com/office/powerpoint/2010/main" val="594736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495800" cy="1828800"/>
          </a:xfrm>
        </p:spPr>
        <p:txBody>
          <a:bodyPr>
            <a:normAutofit/>
          </a:bodyPr>
          <a:lstStyle/>
          <a:p>
            <a:r>
              <a:rPr lang="en-US" sz="2800" dirty="0"/>
              <a:t>How can we help reduce liver cancer morbidity and mortality?</a:t>
            </a:r>
          </a:p>
        </p:txBody>
      </p:sp>
      <p:sp>
        <p:nvSpPr>
          <p:cNvPr id="3" name="Content Placeholder 2"/>
          <p:cNvSpPr>
            <a:spLocks noGrp="1"/>
          </p:cNvSpPr>
          <p:nvPr>
            <p:ph idx="1"/>
          </p:nvPr>
        </p:nvSpPr>
        <p:spPr>
          <a:xfrm>
            <a:off x="457200" y="2362199"/>
            <a:ext cx="4267200" cy="3048001"/>
          </a:xfrm>
        </p:spPr>
        <p:txBody>
          <a:bodyPr>
            <a:normAutofit/>
          </a:bodyPr>
          <a:lstStyle/>
          <a:p>
            <a:pPr marL="0" indent="0">
              <a:buNone/>
            </a:pPr>
            <a:r>
              <a:rPr lang="en-US" sz="2800" dirty="0"/>
              <a:t>What comes next?</a:t>
            </a:r>
          </a:p>
          <a:p>
            <a:pPr marL="0" indent="0">
              <a:buNone/>
            </a:pPr>
            <a:endParaRPr lang="en-US" sz="2800" dirty="0"/>
          </a:p>
        </p:txBody>
      </p:sp>
      <p:pic>
        <p:nvPicPr>
          <p:cNvPr id="8" name="Picture 7" descr="first page of the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2895" y="54864"/>
            <a:ext cx="4252677" cy="5507736"/>
          </a:xfrm>
          <a:prstGeom prst="rect">
            <a:avLst/>
          </a:prstGeom>
        </p:spPr>
      </p:pic>
    </p:spTree>
    <p:extLst>
      <p:ext uri="{BB962C8B-B14F-4D97-AF65-F5344CB8AC3E}">
        <p14:creationId xmlns:p14="http://schemas.microsoft.com/office/powerpoint/2010/main" val="136652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a:t>References</a:t>
            </a:r>
          </a:p>
        </p:txBody>
      </p:sp>
      <p:sp>
        <p:nvSpPr>
          <p:cNvPr id="3" name="Content Placeholder 2"/>
          <p:cNvSpPr>
            <a:spLocks noGrp="1"/>
          </p:cNvSpPr>
          <p:nvPr>
            <p:ph idx="1"/>
          </p:nvPr>
        </p:nvSpPr>
        <p:spPr>
          <a:xfrm>
            <a:off x="457200" y="979714"/>
            <a:ext cx="8229600" cy="4419601"/>
          </a:xfrm>
        </p:spPr>
        <p:txBody>
          <a:bodyPr>
            <a:normAutofit fontScale="70000" lnSpcReduction="20000"/>
          </a:bodyPr>
          <a:lstStyle/>
          <a:p>
            <a:pPr marL="0" indent="0">
              <a:buNone/>
            </a:pPr>
            <a:r>
              <a:rPr lang="en-US" sz="1200" dirty="0"/>
              <a:t>American Liver Foundation. (2016). Financial Assistance Resources: American Liver Foundation Support Guide. Retrieved from </a:t>
            </a:r>
            <a:r>
              <a:rPr lang="en-US" sz="1200" dirty="0">
                <a:hlinkClick r:id="rId3"/>
              </a:rPr>
              <a:t>http://hepc.liverfoundation.org/wp-content/uploads/2016/05/ALF-Financial-Resources-Guide-May-2016.pdf</a:t>
            </a:r>
            <a:endParaRPr lang="en-US" sz="1200" dirty="0"/>
          </a:p>
          <a:p>
            <a:pPr marL="0" indent="0">
              <a:buNone/>
            </a:pPr>
            <a:endParaRPr lang="en-US" sz="1200" dirty="0"/>
          </a:p>
          <a:p>
            <a:pPr marL="0" indent="0">
              <a:buNone/>
            </a:pPr>
            <a:r>
              <a:rPr lang="en-US" sz="1200" dirty="0"/>
              <a:t>American Pharmacists Association. (2017). </a:t>
            </a:r>
            <a:r>
              <a:rPr lang="en-US" sz="1200" dirty="0" err="1"/>
              <a:t>AphA</a:t>
            </a:r>
            <a:r>
              <a:rPr lang="en-US" sz="1200" dirty="0"/>
              <a:t>-ASP Operation Immunization. Retrieved from </a:t>
            </a:r>
            <a:r>
              <a:rPr lang="en-US" sz="1200" dirty="0">
                <a:hlinkClick r:id="rId4"/>
              </a:rPr>
              <a:t>https://www.pharmacist.com/apha-asp-operation-immunization</a:t>
            </a:r>
            <a:r>
              <a:rPr lang="en-US" sz="1200" dirty="0"/>
              <a:t> </a:t>
            </a:r>
          </a:p>
          <a:p>
            <a:pPr marL="0" indent="0">
              <a:buNone/>
            </a:pPr>
            <a:endParaRPr lang="en-US" sz="1200" dirty="0"/>
          </a:p>
          <a:p>
            <a:pPr marL="0" indent="0">
              <a:buNone/>
            </a:pPr>
            <a:r>
              <a:rPr lang="en-US" sz="1200" dirty="0"/>
              <a:t>Association of State and Territorial Health Officials. (2015). Harnessing data to launch viral hepatitis epidemiologic profiles. Retrieved from </a:t>
            </a:r>
            <a:r>
              <a:rPr lang="en-US" sz="1200" dirty="0">
                <a:hlinkClick r:id="rId5"/>
              </a:rPr>
              <a:t>http://www.astho.org/Viral-Hepititis-Epi-Profiles/</a:t>
            </a:r>
            <a:r>
              <a:rPr lang="en-US" sz="1200" dirty="0"/>
              <a:t> </a:t>
            </a:r>
          </a:p>
          <a:p>
            <a:pPr marL="0" indent="0">
              <a:buNone/>
            </a:pPr>
            <a:endParaRPr lang="en-US" sz="1200" dirty="0"/>
          </a:p>
          <a:p>
            <a:pPr marL="0" indent="0">
              <a:buNone/>
            </a:pPr>
            <a:r>
              <a:rPr lang="en-US" sz="1200" dirty="0"/>
              <a:t>Centers for Disease Control and Prevention [CDC]. (2015a). Viral hepatitis. Retrieved from </a:t>
            </a:r>
            <a:r>
              <a:rPr lang="en-US" sz="1200" dirty="0">
                <a:hlinkClick r:id="rId6"/>
              </a:rPr>
              <a:t>https://www.cdc.gov/hepatitis/hbv/index.htm</a:t>
            </a:r>
            <a:endParaRPr lang="en-US" sz="1200" dirty="0"/>
          </a:p>
          <a:p>
            <a:pPr marL="0" indent="0">
              <a:buNone/>
            </a:pPr>
            <a:endParaRPr lang="en-US" sz="1200" dirty="0"/>
          </a:p>
          <a:p>
            <a:pPr marL="0" indent="0">
              <a:buNone/>
            </a:pPr>
            <a:r>
              <a:rPr lang="en-US" sz="1200" dirty="0"/>
              <a:t>CDC. (2015b). Know More Hepatitis. Retrieved from </a:t>
            </a:r>
            <a:r>
              <a:rPr lang="en-US" sz="1200" dirty="0">
                <a:hlinkClick r:id="rId7"/>
              </a:rPr>
              <a:t>https://www.cdc.gov/knowmorehepatitis/index.htm</a:t>
            </a:r>
            <a:r>
              <a:rPr lang="en-US" sz="1200" dirty="0"/>
              <a:t> </a:t>
            </a:r>
          </a:p>
          <a:p>
            <a:pPr marL="0" indent="0">
              <a:buNone/>
            </a:pPr>
            <a:endParaRPr lang="en-US" sz="1200" dirty="0"/>
          </a:p>
          <a:p>
            <a:pPr marL="0" indent="0">
              <a:buNone/>
            </a:pPr>
            <a:r>
              <a:rPr lang="en-US" sz="1200" dirty="0"/>
              <a:t>CDC. (2016a). Hepatitis B FAQs for the public. Retrieved from </a:t>
            </a:r>
            <a:r>
              <a:rPr lang="en-US" sz="1200" dirty="0">
                <a:hlinkClick r:id="rId8"/>
              </a:rPr>
              <a:t>https://www.cdc.gov/hepatitis/hbv/bfaq.htm</a:t>
            </a:r>
            <a:r>
              <a:rPr lang="en-US" sz="1200" dirty="0"/>
              <a:t> </a:t>
            </a:r>
          </a:p>
          <a:p>
            <a:pPr marL="0" indent="0">
              <a:buNone/>
            </a:pPr>
            <a:endParaRPr lang="en-US" sz="1200" dirty="0"/>
          </a:p>
          <a:p>
            <a:pPr marL="0" indent="0">
              <a:buNone/>
            </a:pPr>
            <a:r>
              <a:rPr lang="en-US" sz="1200" dirty="0"/>
              <a:t>CDC. (2016b). Hepatitis C FAQs for the public. Retrieved from </a:t>
            </a:r>
            <a:r>
              <a:rPr lang="en-US" sz="1200" dirty="0">
                <a:hlinkClick r:id="rId9"/>
              </a:rPr>
              <a:t>https://www.cdc.gov/hepatitis/hcv/cfaq.htm</a:t>
            </a:r>
            <a:endParaRPr lang="en-US" sz="1200" dirty="0"/>
          </a:p>
          <a:p>
            <a:pPr marL="0" indent="0">
              <a:buNone/>
            </a:pPr>
            <a:endParaRPr lang="en-US" sz="1200" dirty="0"/>
          </a:p>
          <a:p>
            <a:pPr marL="0" indent="0">
              <a:buNone/>
            </a:pPr>
            <a:r>
              <a:rPr lang="en-US" sz="1200" dirty="0"/>
              <a:t>CDC. (2016c). What is viral hepatitis? Retrieved from </a:t>
            </a:r>
            <a:r>
              <a:rPr lang="en-US" sz="1200" dirty="0">
                <a:hlinkClick r:id="rId10"/>
              </a:rPr>
              <a:t>https://www.cdc.gov/hepatitis/abc/index.htm</a:t>
            </a:r>
            <a:r>
              <a:rPr lang="en-US" sz="1200" dirty="0"/>
              <a:t> </a:t>
            </a:r>
          </a:p>
          <a:p>
            <a:pPr marL="0" indent="0">
              <a:buNone/>
            </a:pPr>
            <a:endParaRPr lang="en-US" sz="1200" dirty="0"/>
          </a:p>
          <a:p>
            <a:pPr marL="0" indent="0">
              <a:buNone/>
            </a:pPr>
            <a:r>
              <a:rPr lang="en-US" sz="1200" dirty="0"/>
              <a:t>CDC. (2016d). Asian Americans and Pacific Islanders and chronic hepatitis B. Retrieved from </a:t>
            </a:r>
            <a:r>
              <a:rPr lang="en-US" sz="1200" dirty="0">
                <a:hlinkClick r:id="rId11"/>
              </a:rPr>
              <a:t>https://www.cdc.gov/hepatitis/populations/api.htm</a:t>
            </a:r>
            <a:r>
              <a:rPr lang="en-US" sz="1200" dirty="0"/>
              <a:t> </a:t>
            </a:r>
          </a:p>
          <a:p>
            <a:pPr marL="0" indent="0">
              <a:buNone/>
            </a:pPr>
            <a:endParaRPr lang="en-US" sz="1200" dirty="0"/>
          </a:p>
          <a:p>
            <a:pPr marL="0" indent="0">
              <a:buNone/>
            </a:pPr>
            <a:r>
              <a:rPr lang="en-US" sz="1200" dirty="0"/>
              <a:t>CDC. (2016e). Hepatitis C: Why people born 1945-1965 should get tested. Retrieved from </a:t>
            </a:r>
            <a:r>
              <a:rPr lang="en-US" sz="1200" dirty="0">
                <a:hlinkClick r:id="rId12"/>
              </a:rPr>
              <a:t>https://www.cdc.gov/knowmorehepatitis/media/pdfs/factsheet-boomers.pdf</a:t>
            </a:r>
            <a:r>
              <a:rPr lang="en-US" sz="1200" dirty="0"/>
              <a:t> </a:t>
            </a:r>
          </a:p>
          <a:p>
            <a:pPr marL="0" indent="0">
              <a:buNone/>
            </a:pPr>
            <a:endParaRPr lang="en-US" sz="1200" dirty="0"/>
          </a:p>
          <a:p>
            <a:pPr marL="0" indent="0">
              <a:buNone/>
            </a:pPr>
            <a:r>
              <a:rPr lang="en-US" sz="1200" dirty="0"/>
              <a:t>CDC. (2016f). Hepatitis B FAQ for health professionals. Retrieved from </a:t>
            </a:r>
            <a:r>
              <a:rPr lang="en-US" sz="1200" dirty="0">
                <a:hlinkClick r:id="rId13"/>
              </a:rPr>
              <a:t>https://www.cdc.gov/hepatitis/hbv/hbvfaq.htm</a:t>
            </a:r>
            <a:r>
              <a:rPr lang="en-US" sz="1200" dirty="0"/>
              <a:t> </a:t>
            </a:r>
          </a:p>
          <a:p>
            <a:pPr marL="0" indent="0">
              <a:buNone/>
            </a:pPr>
            <a:endParaRPr lang="en-US" sz="1200" dirty="0"/>
          </a:p>
          <a:p>
            <a:pPr marL="0" indent="0">
              <a:buNone/>
            </a:pPr>
            <a:r>
              <a:rPr lang="en-US" sz="1200" dirty="0"/>
              <a:t>CDC. (2016g). Hepatitis B vaccine: What you need to know. Retrieved from </a:t>
            </a:r>
            <a:r>
              <a:rPr lang="en-US" sz="1200" dirty="0">
                <a:hlinkClick r:id="rId14"/>
              </a:rPr>
              <a:t>https://www.cdc.gov/vaccines/hcp/vis/vis-statements/hep-b.pdf</a:t>
            </a:r>
            <a:r>
              <a:rPr lang="en-US" sz="1200" dirty="0"/>
              <a:t> </a:t>
            </a:r>
          </a:p>
          <a:p>
            <a:pPr marL="0" indent="0">
              <a:buNone/>
            </a:pPr>
            <a:endParaRPr lang="en-US" sz="1200" dirty="0"/>
          </a:p>
          <a:p>
            <a:pPr marL="0" indent="0">
              <a:buNone/>
            </a:pPr>
            <a:r>
              <a:rPr lang="en-US" sz="1200" dirty="0"/>
              <a:t>CDC. (2016h). The Know Hepatitis B Campaign. Retrieved from </a:t>
            </a:r>
            <a:r>
              <a:rPr lang="en-US" sz="1200" dirty="0">
                <a:hlinkClick r:id="rId15"/>
              </a:rPr>
              <a:t>https://www.cdc.gov/knowhepatitisb/about-khb.htm</a:t>
            </a:r>
            <a:r>
              <a:rPr lang="en-US" sz="1200" dirty="0"/>
              <a:t> </a:t>
            </a:r>
          </a:p>
          <a:p>
            <a:pPr marL="0" indent="0">
              <a:buNone/>
            </a:pPr>
            <a:endParaRPr lang="en-US" sz="1200" dirty="0"/>
          </a:p>
          <a:p>
            <a:pPr marL="0" indent="0">
              <a:buNone/>
            </a:pPr>
            <a:r>
              <a:rPr lang="en-US" sz="1200" dirty="0"/>
              <a:t>CDC. (2016i). Viral hepatitis prevention coordinators. Retrieved from </a:t>
            </a:r>
            <a:r>
              <a:rPr lang="en-US" sz="1200" dirty="0">
                <a:hlinkClick r:id="rId16"/>
              </a:rPr>
              <a:t>https://www.cdc.gov/hepatitis/partners/vhcp.htm</a:t>
            </a:r>
            <a:r>
              <a:rPr lang="en-US" sz="1200" dirty="0"/>
              <a:t> </a:t>
            </a:r>
          </a:p>
          <a:p>
            <a:pPr marL="0" indent="0">
              <a:buNone/>
            </a:pPr>
            <a:endParaRPr lang="en-US" sz="1200" dirty="0"/>
          </a:p>
          <a:p>
            <a:pPr marL="0" indent="0">
              <a:buNone/>
            </a:pPr>
            <a:r>
              <a:rPr lang="en-US" sz="1200" dirty="0"/>
              <a:t>CDC. (2017a). New hepatitis C infections nearly tripled over five years. Retrieved from </a:t>
            </a:r>
            <a:r>
              <a:rPr lang="en-US" sz="1200" dirty="0">
                <a:hlinkClick r:id="rId17"/>
              </a:rPr>
              <a:t>https://www.cdc.gov/nchhstp/newsroom/2017/Hepatitis-Surveillance-Press-Release.html</a:t>
            </a:r>
            <a:r>
              <a:rPr lang="en-US" sz="1200" dirty="0"/>
              <a:t> </a:t>
            </a:r>
          </a:p>
          <a:p>
            <a:pPr marL="0" indent="0">
              <a:buNone/>
            </a:pPr>
            <a:endParaRPr lang="en-US" sz="1200" dirty="0"/>
          </a:p>
          <a:p>
            <a:pPr marL="0" indent="0">
              <a:buNone/>
            </a:pPr>
            <a:r>
              <a:rPr lang="en-US" sz="1200" dirty="0"/>
              <a:t>CDC. (2017b). Liver cancer. Retrieved from </a:t>
            </a:r>
            <a:r>
              <a:rPr lang="en-US" sz="1200" dirty="0">
                <a:hlinkClick r:id="rId18"/>
              </a:rPr>
              <a:t>https://www.cdc.gov/cancer/liver/index.htm</a:t>
            </a:r>
            <a:r>
              <a:rPr lang="en-US" sz="1200" dirty="0"/>
              <a:t> </a:t>
            </a:r>
          </a:p>
        </p:txBody>
      </p:sp>
    </p:spTree>
    <p:extLst>
      <p:ext uri="{BB962C8B-B14F-4D97-AF65-F5344CB8AC3E}">
        <p14:creationId xmlns:p14="http://schemas.microsoft.com/office/powerpoint/2010/main" val="1013138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419601"/>
          </a:xfrm>
        </p:spPr>
        <p:txBody>
          <a:bodyPr>
            <a:normAutofit fontScale="77500" lnSpcReduction="20000"/>
          </a:bodyPr>
          <a:lstStyle/>
          <a:p>
            <a:pPr marL="0" indent="0">
              <a:buNone/>
            </a:pPr>
            <a:r>
              <a:rPr lang="en-US" sz="1000" dirty="0"/>
              <a:t>CDC. (2017c). Vaccines and preventable diseases: Hepatitis B in-short. Retrieved from </a:t>
            </a:r>
            <a:r>
              <a:rPr lang="en-US" sz="1000" dirty="0">
                <a:hlinkClick r:id="rId3"/>
              </a:rPr>
              <a:t>https://www.cdc.gov/vaccines/vpd/hepb/public/in-short-adult.html#who</a:t>
            </a:r>
            <a:r>
              <a:rPr lang="en-US" sz="1000" dirty="0"/>
              <a:t> </a:t>
            </a:r>
          </a:p>
          <a:p>
            <a:pPr marL="0" indent="0">
              <a:buNone/>
            </a:pPr>
            <a:endParaRPr lang="en-US" sz="1000" dirty="0"/>
          </a:p>
          <a:p>
            <a:pPr marL="0" indent="0">
              <a:buNone/>
            </a:pPr>
            <a:r>
              <a:rPr lang="en-US" sz="1000" dirty="0"/>
              <a:t>CDC (2017d). Pregnancy and vaccination: Guidelines for vaccinating pregnant women. Retrieved from </a:t>
            </a:r>
            <a:r>
              <a:rPr lang="en-US" sz="1000" dirty="0">
                <a:hlinkClick r:id="rId4"/>
              </a:rPr>
              <a:t>https://www.cdc.gov/vaccines/pregnancy/hcp/guidelines.html#hepb</a:t>
            </a:r>
            <a:r>
              <a:rPr lang="en-US" sz="1000" dirty="0"/>
              <a:t> </a:t>
            </a:r>
          </a:p>
          <a:p>
            <a:pPr marL="0" indent="0">
              <a:buNone/>
            </a:pPr>
            <a:endParaRPr lang="en-US" sz="1000" dirty="0"/>
          </a:p>
          <a:p>
            <a:pPr marL="0" indent="0">
              <a:buNone/>
            </a:pPr>
            <a:r>
              <a:rPr lang="en-US" sz="1000" dirty="0"/>
              <a:t>CDC (2017e). National Center for HIV/AIDS, Viral Hepatitis, STD and TB Prevention: State health profiles. Retrieved from </a:t>
            </a:r>
            <a:r>
              <a:rPr lang="en-US" sz="1000" dirty="0">
                <a:hlinkClick r:id="rId5"/>
              </a:rPr>
              <a:t>https://www.cdc.gov/nchhstp/stateprofiles/default.htm</a:t>
            </a:r>
            <a:endParaRPr lang="en-US" sz="1000" dirty="0"/>
          </a:p>
          <a:p>
            <a:pPr marL="0" indent="0">
              <a:buNone/>
            </a:pPr>
            <a:endParaRPr lang="en-US" sz="1000" dirty="0"/>
          </a:p>
          <a:p>
            <a:pPr marL="0" indent="0">
              <a:buNone/>
            </a:pPr>
            <a:r>
              <a:rPr lang="en-US" sz="1000" dirty="0"/>
              <a:t>CDC (2017f). Syringe Services Programs. Retrieved from </a:t>
            </a:r>
            <a:r>
              <a:rPr lang="en-US" sz="1000" dirty="0">
                <a:hlinkClick r:id="rId6"/>
              </a:rPr>
              <a:t>https://www.cdc.gov/hiv/risk/ssps.html</a:t>
            </a:r>
            <a:r>
              <a:rPr lang="en-US" sz="1000" dirty="0"/>
              <a:t> </a:t>
            </a:r>
          </a:p>
          <a:p>
            <a:pPr marL="0" indent="0">
              <a:buNone/>
            </a:pPr>
            <a:endParaRPr lang="en-US" sz="1000" dirty="0"/>
          </a:p>
          <a:p>
            <a:pPr marL="0" indent="0">
              <a:buNone/>
            </a:pPr>
            <a:r>
              <a:rPr lang="en-US" sz="1000" dirty="0"/>
              <a:t>CDC (</a:t>
            </a:r>
            <a:r>
              <a:rPr lang="en-US" sz="1000" dirty="0" err="1"/>
              <a:t>n.d.</a:t>
            </a:r>
            <a:r>
              <a:rPr lang="en-US" sz="1000" dirty="0"/>
              <a:t>). National Prevention Information Network. Retrieved from </a:t>
            </a:r>
            <a:r>
              <a:rPr lang="en-US" sz="1000" dirty="0">
                <a:hlinkClick r:id="rId7"/>
              </a:rPr>
              <a:t>https://npin.cdc.gov/</a:t>
            </a:r>
            <a:endParaRPr lang="en-US" sz="1000" dirty="0"/>
          </a:p>
          <a:p>
            <a:pPr marL="0" indent="0">
              <a:buNone/>
            </a:pPr>
            <a:endParaRPr lang="en-US" sz="1000" dirty="0"/>
          </a:p>
          <a:p>
            <a:pPr marL="0" indent="0">
              <a:buNone/>
            </a:pPr>
            <a:r>
              <a:rPr lang="en-US" sz="1000" dirty="0"/>
              <a:t>CDC, &amp; Cook, E. H., Jr. (</a:t>
            </a:r>
            <a:r>
              <a:rPr lang="en-US" sz="1000" dirty="0" err="1"/>
              <a:t>n.d.</a:t>
            </a:r>
            <a:r>
              <a:rPr lang="en-US" sz="1000" dirty="0"/>
              <a:t>). Image ID# 8153. Public Health Image Library.</a:t>
            </a:r>
          </a:p>
          <a:p>
            <a:pPr marL="0" indent="0">
              <a:buNone/>
            </a:pPr>
            <a:endParaRPr lang="en-US" sz="1000" dirty="0"/>
          </a:p>
          <a:p>
            <a:pPr marL="0" indent="0">
              <a:buNone/>
            </a:pPr>
            <a:r>
              <a:rPr lang="en-US" sz="1000" dirty="0"/>
              <a:t>He, T., Roberts, M. S., Spaulding, A. C., Ayer, T., </a:t>
            </a:r>
            <a:r>
              <a:rPr lang="en-US" sz="1000" dirty="0" err="1"/>
              <a:t>Grefenstette</a:t>
            </a:r>
            <a:r>
              <a:rPr lang="en-US" sz="1000" dirty="0"/>
              <a:t>, J. J., &amp; </a:t>
            </a:r>
            <a:r>
              <a:rPr lang="en-US" sz="1000" dirty="0" err="1"/>
              <a:t>Chhatwal</a:t>
            </a:r>
            <a:r>
              <a:rPr lang="en-US" sz="1000" dirty="0"/>
              <a:t>, J. (2016). Prevention of hepatitis C by screening and treatment in U.S. prisons. </a:t>
            </a:r>
            <a:r>
              <a:rPr lang="en-US" sz="1000" i="1" dirty="0"/>
              <a:t>Annals of Internal Medicine, </a:t>
            </a:r>
            <a:r>
              <a:rPr lang="en-US" sz="1000" dirty="0"/>
              <a:t>164(2); 84-92. </a:t>
            </a:r>
            <a:r>
              <a:rPr lang="en-US" sz="1000" dirty="0" err="1"/>
              <a:t>doi</a:t>
            </a:r>
            <a:r>
              <a:rPr lang="en-US" sz="1000" dirty="0"/>
              <a:t>: 10.7326/M15-0617</a:t>
            </a:r>
          </a:p>
          <a:p>
            <a:pPr marL="0" indent="0">
              <a:buNone/>
            </a:pPr>
            <a:endParaRPr lang="en-US" sz="1000" dirty="0"/>
          </a:p>
          <a:p>
            <a:pPr marL="0" indent="0">
              <a:buNone/>
            </a:pPr>
            <a:r>
              <a:rPr lang="en-US" sz="1000" dirty="0"/>
              <a:t>National Academies of Sciences, Engineering and Medicine. (2017). A national strategy for the elimination of hepatitis B and C: Phase 2 report. Retrieved from </a:t>
            </a:r>
            <a:r>
              <a:rPr lang="en-US" sz="1000" dirty="0">
                <a:hlinkClick r:id="rId8"/>
              </a:rPr>
              <a:t>http://www.nationalacademies.org/hmd/Activities/PublicHealth/NationalStrategyfortheEliminationofHepatitisBandC.aspx</a:t>
            </a:r>
            <a:endParaRPr lang="en-US" sz="1000" dirty="0"/>
          </a:p>
          <a:p>
            <a:pPr marL="0" indent="0">
              <a:buNone/>
            </a:pPr>
            <a:endParaRPr lang="en-US" sz="1000" dirty="0"/>
          </a:p>
          <a:p>
            <a:pPr marL="0" indent="0">
              <a:buNone/>
            </a:pPr>
            <a:r>
              <a:rPr lang="en-US" sz="1000" dirty="0"/>
              <a:t>National Institute of Corrections. (</a:t>
            </a:r>
            <a:r>
              <a:rPr lang="en-US" sz="1000" dirty="0" err="1"/>
              <a:t>n.d.</a:t>
            </a:r>
            <a:r>
              <a:rPr lang="en-US" sz="1000" dirty="0"/>
              <a:t>). Overview. Retrieved from </a:t>
            </a:r>
            <a:r>
              <a:rPr lang="en-US" sz="1000" dirty="0">
                <a:hlinkClick r:id="rId9"/>
              </a:rPr>
              <a:t>https://nicic.gov/aboutus</a:t>
            </a:r>
            <a:r>
              <a:rPr lang="en-US" sz="1000" dirty="0"/>
              <a:t> </a:t>
            </a:r>
          </a:p>
          <a:p>
            <a:pPr marL="0" indent="0">
              <a:buNone/>
            </a:pPr>
            <a:endParaRPr lang="en-US" sz="1000" dirty="0"/>
          </a:p>
          <a:p>
            <a:pPr marL="0" indent="0">
              <a:buNone/>
            </a:pPr>
            <a:r>
              <a:rPr lang="en-US" sz="1000" dirty="0"/>
              <a:t>National Notifiable Diseases Surveillance System. (2017). Surveillance for viral hepatitis – United States, 2016. CDC. Retrieved from </a:t>
            </a:r>
            <a:r>
              <a:rPr lang="en-US" sz="1000" dirty="0">
                <a:hlinkClick r:id="rId10"/>
              </a:rPr>
              <a:t>https://www.cdc.gov/hepatitis/statistics/2016surveillance/index.htm</a:t>
            </a:r>
            <a:endParaRPr lang="en-US" sz="1000" dirty="0"/>
          </a:p>
          <a:p>
            <a:pPr marL="0" indent="0">
              <a:buNone/>
            </a:pPr>
            <a:endParaRPr lang="en-US" sz="1000" dirty="0"/>
          </a:p>
          <a:p>
            <a:pPr marL="0" indent="0">
              <a:buNone/>
            </a:pPr>
            <a:r>
              <a:rPr lang="en-US" sz="1000" dirty="0"/>
              <a:t>New York State Department of Health. (2016). What is the Hepatitis C Continuity Program? Retrieved from </a:t>
            </a:r>
            <a:r>
              <a:rPr lang="en-US" sz="1000" u="sng" dirty="0">
                <a:hlinkClick r:id="rId11"/>
              </a:rPr>
              <a:t>https://www.health.ny.gov/diseases/aids/providers/corrections/docs/hcv_contprog_factsheet.pdf</a:t>
            </a:r>
            <a:r>
              <a:rPr lang="en-US" sz="1000" dirty="0"/>
              <a:t> </a:t>
            </a:r>
          </a:p>
          <a:p>
            <a:pPr marL="0" indent="0">
              <a:buNone/>
            </a:pPr>
            <a:endParaRPr lang="en-US" sz="1000" dirty="0"/>
          </a:p>
          <a:p>
            <a:pPr marL="0" indent="0">
              <a:buNone/>
            </a:pPr>
            <a:r>
              <a:rPr lang="en-US" sz="1000" dirty="0"/>
              <a:t>University of New Mexico School of Medicine. (2017). Project ECHO. Retrieved from </a:t>
            </a:r>
            <a:r>
              <a:rPr lang="en-US" sz="1000" dirty="0">
                <a:hlinkClick r:id="rId12"/>
              </a:rPr>
              <a:t>http://echo.unm.edu/</a:t>
            </a:r>
            <a:r>
              <a:rPr lang="en-US" sz="1000" dirty="0"/>
              <a:t> </a:t>
            </a:r>
          </a:p>
          <a:p>
            <a:pPr marL="0" indent="0">
              <a:buNone/>
            </a:pPr>
            <a:endParaRPr lang="en-US" sz="1000" dirty="0"/>
          </a:p>
          <a:p>
            <a:pPr marL="0" indent="0">
              <a:buNone/>
            </a:pPr>
            <a:r>
              <a:rPr lang="en-US" sz="1000" dirty="0"/>
              <a:t>University of Washington. (2017). Hepatitis C Online. Retrieved from </a:t>
            </a:r>
            <a:r>
              <a:rPr lang="en-US" sz="1000" dirty="0">
                <a:hlinkClick r:id="rId13"/>
              </a:rPr>
              <a:t>http://www.hepatitisc.uw.edu/</a:t>
            </a:r>
            <a:endParaRPr lang="en-US" sz="1000" dirty="0"/>
          </a:p>
          <a:p>
            <a:pPr marL="0" indent="0">
              <a:buNone/>
            </a:pPr>
            <a:endParaRPr lang="en-US" sz="1000" dirty="0"/>
          </a:p>
          <a:p>
            <a:pPr marL="0" indent="0">
              <a:buNone/>
            </a:pPr>
            <a:r>
              <a:rPr lang="en-US" sz="1000" dirty="0"/>
              <a:t>U.S. Cancer Statistics Working Group. (2017). United States Cancer Statistics: 1999–2014 Incidence and Mortality Web-based Report. Atlanta: U.S. Department of Health and Human Services, Centers for Disease Control and Prevention and National Cancer Institute. Retrieved from </a:t>
            </a:r>
            <a:r>
              <a:rPr lang="en-US" sz="1000" dirty="0">
                <a:hlinkClick r:id="rId14"/>
              </a:rPr>
              <a:t>https://nccd.cdc.gov/USCSDataViz/rdPage.aspx</a:t>
            </a:r>
            <a:r>
              <a:rPr lang="en-US" sz="1000" dirty="0"/>
              <a:t> </a:t>
            </a:r>
          </a:p>
          <a:p>
            <a:pPr marL="0" indent="0">
              <a:buNone/>
            </a:pPr>
            <a:endParaRPr lang="en-US" sz="1000" dirty="0"/>
          </a:p>
          <a:p>
            <a:pPr marL="0" indent="0">
              <a:buNone/>
            </a:pPr>
            <a:r>
              <a:rPr lang="en-US" sz="1000" dirty="0"/>
              <a:t>U.S. Health and Human Services. (2016). Viral hepatitis in the United States: Data and trends. Retrieved from </a:t>
            </a:r>
            <a:r>
              <a:rPr lang="en-US" sz="1000" dirty="0">
                <a:hlinkClick r:id="rId15"/>
              </a:rPr>
              <a:t>https://www.hhs.gov/hepatitis/learn-about-viral-hepatitis/data-and-trends/index.html</a:t>
            </a:r>
            <a:r>
              <a:rPr lang="en-US" sz="1000" dirty="0"/>
              <a:t> </a:t>
            </a:r>
          </a:p>
          <a:p>
            <a:pPr marL="0" indent="0">
              <a:buNone/>
            </a:pPr>
            <a:endParaRPr lang="en-US" sz="1000" dirty="0"/>
          </a:p>
        </p:txBody>
      </p:sp>
      <p:sp>
        <p:nvSpPr>
          <p:cNvPr id="5" name="Title 1"/>
          <p:cNvSpPr>
            <a:spLocks noGrp="1"/>
          </p:cNvSpPr>
          <p:nvPr>
            <p:ph type="title"/>
          </p:nvPr>
        </p:nvSpPr>
        <p:spPr>
          <a:xfrm>
            <a:off x="457200" y="304800"/>
            <a:ext cx="8229600" cy="685800"/>
          </a:xfrm>
        </p:spPr>
        <p:txBody>
          <a:bodyPr>
            <a:normAutofit fontScale="90000"/>
          </a:bodyPr>
          <a:lstStyle/>
          <a:p>
            <a:r>
              <a:rPr lang="en-US" dirty="0"/>
              <a:t>References</a:t>
            </a:r>
          </a:p>
        </p:txBody>
      </p:sp>
    </p:spTree>
    <p:extLst>
      <p:ext uri="{BB962C8B-B14F-4D97-AF65-F5344CB8AC3E}">
        <p14:creationId xmlns:p14="http://schemas.microsoft.com/office/powerpoint/2010/main" val="811898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1905000"/>
            <a:ext cx="8229600" cy="3276600"/>
          </a:xfrm>
        </p:spPr>
        <p:txBody>
          <a:bodyPr/>
          <a:lstStyle/>
          <a:p>
            <a:pPr marL="0" indent="0" algn="ctr">
              <a:buNone/>
            </a:pPr>
            <a:r>
              <a:rPr lang="en-US" sz="2500" dirty="0"/>
              <a:t>[Insert presenter name]</a:t>
            </a:r>
          </a:p>
          <a:p>
            <a:pPr marL="0" indent="0" algn="ctr">
              <a:buNone/>
            </a:pPr>
            <a:r>
              <a:rPr lang="en-US" sz="2500" dirty="0"/>
              <a:t>[Insert presenter e-mail]</a:t>
            </a:r>
            <a:br>
              <a:rPr lang="en-US" sz="2500" dirty="0"/>
            </a:br>
            <a:endParaRPr lang="en-US" sz="2500" dirty="0"/>
          </a:p>
        </p:txBody>
      </p:sp>
    </p:spTree>
    <p:extLst>
      <p:ext uri="{BB962C8B-B14F-4D97-AF65-F5344CB8AC3E}">
        <p14:creationId xmlns:p14="http://schemas.microsoft.com/office/powerpoint/2010/main" val="373913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ubtitle 1"/>
          <p:cNvSpPr>
            <a:spLocks noGrp="1"/>
          </p:cNvSpPr>
          <p:nvPr>
            <p:ph type="subTitle" idx="1"/>
          </p:nvPr>
        </p:nvSpPr>
        <p:spPr>
          <a:xfrm>
            <a:off x="2590800" y="4267200"/>
            <a:ext cx="6324599" cy="1066800"/>
          </a:xfrm>
        </p:spPr>
        <p:txBody>
          <a:bodyPr/>
          <a:lstStyle/>
          <a:p>
            <a:pPr eaLnBrk="1" hangingPunct="1"/>
            <a:r>
              <a:rPr lang="en-US" altLang="en-US" sz="2400" dirty="0">
                <a:solidFill>
                  <a:schemeClr val="bg1"/>
                </a:solidFill>
              </a:rPr>
              <a:t>[Speaker name]</a:t>
            </a:r>
          </a:p>
          <a:p>
            <a:pPr eaLnBrk="1" hangingPunct="1"/>
            <a:r>
              <a:rPr lang="en-US" altLang="en-US" sz="2400" dirty="0">
                <a:solidFill>
                  <a:schemeClr val="bg1"/>
                </a:solidFill>
              </a:rPr>
              <a:t>[Speaker title]</a:t>
            </a:r>
          </a:p>
          <a:p>
            <a:pPr eaLnBrk="1" hangingPunct="1"/>
            <a:r>
              <a:rPr lang="en-US" altLang="en-US" sz="2400" dirty="0">
                <a:solidFill>
                  <a:schemeClr val="bg1"/>
                </a:solidFill>
              </a:rPr>
              <a:t>Updated [Date]</a:t>
            </a:r>
          </a:p>
        </p:txBody>
      </p:sp>
      <p:sp>
        <p:nvSpPr>
          <p:cNvPr id="2" name="Title 1"/>
          <p:cNvSpPr>
            <a:spLocks noGrp="1"/>
          </p:cNvSpPr>
          <p:nvPr>
            <p:ph type="title"/>
          </p:nvPr>
        </p:nvSpPr>
        <p:spPr>
          <a:xfrm>
            <a:off x="2590800" y="457200"/>
            <a:ext cx="6324599" cy="3657600"/>
          </a:xfrm>
        </p:spPr>
        <p:txBody>
          <a:bodyPr>
            <a:normAutofit/>
          </a:bodyPr>
          <a:lstStyle/>
          <a:p>
            <a:r>
              <a:rPr lang="en-US" sz="4000" dirty="0"/>
              <a:t>Eliminating the Hepatitis B Virus and Hepatitis C Virus to Reduce New Cases of Liver Cancer</a:t>
            </a:r>
          </a:p>
        </p:txBody>
      </p:sp>
    </p:spTree>
    <p:extLst>
      <p:ext uri="{BB962C8B-B14F-4D97-AF65-F5344CB8AC3E}">
        <p14:creationId xmlns:p14="http://schemas.microsoft.com/office/powerpoint/2010/main" val="384997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a:t>
            </a:r>
          </a:p>
        </p:txBody>
      </p:sp>
      <p:sp>
        <p:nvSpPr>
          <p:cNvPr id="3" name="Content Placeholder 2"/>
          <p:cNvSpPr>
            <a:spLocks noGrp="1"/>
          </p:cNvSpPr>
          <p:nvPr>
            <p:ph idx="1"/>
          </p:nvPr>
        </p:nvSpPr>
        <p:spPr>
          <a:xfrm>
            <a:off x="457200" y="1462087"/>
            <a:ext cx="8229600" cy="4038599"/>
          </a:xfrm>
        </p:spPr>
        <p:txBody>
          <a:bodyPr>
            <a:normAutofit/>
          </a:bodyPr>
          <a:lstStyle/>
          <a:p>
            <a:pPr marL="0" indent="0">
              <a:buNone/>
            </a:pPr>
            <a:r>
              <a:rPr lang="en-US" sz="2800" dirty="0"/>
              <a:t>[Insert disclosure statement if applicable]</a:t>
            </a:r>
          </a:p>
          <a:p>
            <a:pPr marL="0" indent="0">
              <a:buNone/>
            </a:pPr>
            <a:endParaRPr lang="en-US" sz="2800" dirty="0"/>
          </a:p>
        </p:txBody>
      </p:sp>
    </p:spTree>
    <p:extLst>
      <p:ext uri="{BB962C8B-B14F-4D97-AF65-F5344CB8AC3E}">
        <p14:creationId xmlns:p14="http://schemas.microsoft.com/office/powerpoint/2010/main" val="364263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content of this presentation was provided by the George Washington University (GW) Cancer Center, supported by Cooperative Agreement #5U38DP004972 from the Centers for Disease Control and Prevention. Presentation content is solely the responsibility of the authors and does not necessarily represent the official views of the Centers for Disease Control and Prevention.</a:t>
            </a:r>
          </a:p>
          <a:p>
            <a:pPr marL="0" indent="0">
              <a:buNone/>
            </a:pPr>
            <a:endParaRPr lang="en-US" dirty="0"/>
          </a:p>
          <a:p>
            <a:pPr marL="0" indent="0" algn="ctr">
              <a:buNone/>
            </a:pPr>
            <a:r>
              <a:rPr lang="en-US" dirty="0"/>
              <a:t>For technical assistance and training opportunities, visit</a:t>
            </a:r>
          </a:p>
          <a:p>
            <a:pPr marL="0" indent="0" algn="ctr">
              <a:buNone/>
            </a:pPr>
            <a:r>
              <a:rPr lang="en-US" dirty="0"/>
              <a:t> </a:t>
            </a:r>
            <a:r>
              <a:rPr lang="en-US" sz="5200" b="1" dirty="0">
                <a:solidFill>
                  <a:srgbClr val="0096D6"/>
                </a:solidFill>
              </a:rPr>
              <a:t>www.CancerControlTAP.org</a:t>
            </a:r>
          </a:p>
          <a:p>
            <a:pPr marL="0" indent="0">
              <a:buNone/>
            </a:pPr>
            <a:endParaRPr lang="en-US" dirty="0"/>
          </a:p>
        </p:txBody>
      </p:sp>
    </p:spTree>
    <p:extLst>
      <p:ext uri="{BB962C8B-B14F-4D97-AF65-F5344CB8AC3E}">
        <p14:creationId xmlns:p14="http://schemas.microsoft.com/office/powerpoint/2010/main" val="141264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371600"/>
            <a:ext cx="8229600" cy="3886201"/>
          </a:xfrm>
        </p:spPr>
        <p:txBody>
          <a:bodyPr>
            <a:noAutofit/>
          </a:bodyPr>
          <a:lstStyle/>
          <a:p>
            <a:pPr marL="457200" indent="-457200">
              <a:buFont typeface="+mj-lt"/>
              <a:buAutoNum type="arabicPeriod"/>
            </a:pPr>
            <a:r>
              <a:rPr lang="en-US" sz="1800" dirty="0"/>
              <a:t>Relay strategies and key interventions to eliminate new viral hepatitis B and C infections and reduce the risk of liver cancer to others</a:t>
            </a:r>
          </a:p>
          <a:p>
            <a:pPr marL="457200" indent="-457200">
              <a:buFont typeface="+mj-lt"/>
              <a:buAutoNum type="arabicPeriod"/>
            </a:pPr>
            <a:r>
              <a:rPr lang="en-US" sz="1800" dirty="0"/>
              <a:t>Describe the connection between chronic hepatitis B and C viruses and liver cancer and at-risk populations</a:t>
            </a:r>
          </a:p>
          <a:p>
            <a:pPr marL="457200" indent="-457200">
              <a:buFont typeface="+mj-lt"/>
              <a:buAutoNum type="arabicPeriod"/>
            </a:pPr>
            <a:r>
              <a:rPr lang="en-US" sz="1800" dirty="0"/>
              <a:t>List key interventions outlined in the NASEM report to eliminate new viral hepatitis B and C infections and reduce the risk of liver cancer</a:t>
            </a:r>
          </a:p>
          <a:p>
            <a:pPr marL="457200" indent="-457200">
              <a:buFont typeface="+mj-lt"/>
              <a:buAutoNum type="arabicPeriod"/>
            </a:pPr>
            <a:r>
              <a:rPr lang="en-US" sz="1800" dirty="0"/>
              <a:t>Locate technical assistance resources and partner organizations to introduce or improve strategies to eliminate hepatitis B and C viruses and reduce liver cancer </a:t>
            </a:r>
          </a:p>
        </p:txBody>
      </p:sp>
    </p:spTree>
    <p:extLst>
      <p:ext uri="{BB962C8B-B14F-4D97-AF65-F5344CB8AC3E}">
        <p14:creationId xmlns:p14="http://schemas.microsoft.com/office/powerpoint/2010/main" val="1589300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PCP ESeries Puchalski 2.02.14</Template>
  <TotalTime>19461</TotalTime>
  <Words>10535</Words>
  <Application>Microsoft Office PowerPoint</Application>
  <PresentationFormat>On-screen Show (4:3)</PresentationFormat>
  <Paragraphs>518</Paragraphs>
  <Slides>58</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Trebuchet MS</vt:lpstr>
      <vt:lpstr>3_Default Design</vt:lpstr>
      <vt:lpstr>Guidelines for trainers (1/5)</vt:lpstr>
      <vt:lpstr>Guidelines for trainers (2/5)</vt:lpstr>
      <vt:lpstr>Guidelines for trainers (3/5)</vt:lpstr>
      <vt:lpstr>Guidelines for trainers (4/5)</vt:lpstr>
      <vt:lpstr>Guidelines for trainers (5/5)</vt:lpstr>
      <vt:lpstr>Eliminating the Hepatitis B Virus and Hepatitis C Virus to Reduce New Cases of Liver Cancer</vt:lpstr>
      <vt:lpstr>Disclosure</vt:lpstr>
      <vt:lpstr>Acknowledgment</vt:lpstr>
      <vt:lpstr>Learning objectives</vt:lpstr>
      <vt:lpstr>Link between hepatitis B and C and liver cancer</vt:lpstr>
      <vt:lpstr>What is viral hepatitis?</vt:lpstr>
      <vt:lpstr>How do hepatitis B virus (HBV) and hepatitis C virus (HCV) spread?</vt:lpstr>
      <vt:lpstr>The number of acute HBV cases increased 21% from 2014 through 2015, with a slight decline in 2016</vt:lpstr>
      <vt:lpstr>The number of acute HCV cases continues to increase</vt:lpstr>
      <vt:lpstr>Link to liver cancer</vt:lpstr>
      <vt:lpstr>Liver cancer is the fastest rising cause of cancer deaths in the United States</vt:lpstr>
      <vt:lpstr>Vulnerable populations</vt:lpstr>
      <vt:lpstr>There is an effective vaccine for HBV</vt:lpstr>
      <vt:lpstr>Who should get vaccinated?</vt:lpstr>
      <vt:lpstr>HBV treatment</vt:lpstr>
      <vt:lpstr>HCV is curable</vt:lpstr>
      <vt:lpstr>What can public health professionals do to address the burden of viral hepatitis?</vt:lpstr>
      <vt:lpstr>Viral hepatitis and liver cancer in our comprehensive cancer control plan</vt:lpstr>
      <vt:lpstr>5 Themes of Essential Interventions to Address Viral Hepatitis to Reduce Liver Cancer Morbidity and Mortality </vt:lpstr>
      <vt:lpstr>How can we help reduce liver cancer morbidity and mortality?</vt:lpstr>
      <vt:lpstr>Improve Access to HBV Vaccination</vt:lpstr>
      <vt:lpstr>Improve Access to HBV Vaccination</vt:lpstr>
      <vt:lpstr>Improve Access to HBV Vaccination</vt:lpstr>
      <vt:lpstr>Improve Access to HBV Vaccination</vt:lpstr>
      <vt:lpstr>Increase knowledge and awareness of viral Hepatitis in the community</vt:lpstr>
      <vt:lpstr>Increase knowledge and awareness of viral Hepatitis in the community</vt:lpstr>
      <vt:lpstr>Increase knowledge and awareness of viral Hepatitis in the community</vt:lpstr>
      <vt:lpstr>Increase knowledge and awareness of viral Hepatitis in the community</vt:lpstr>
      <vt:lpstr>Increase knowledge and awareness of viral Hepatitis in the community</vt:lpstr>
      <vt:lpstr>Increase knowledge and awareness of viral Hepatitis among health care providers</vt:lpstr>
      <vt:lpstr>Increase knowledge and awareness of viral Hepatitis among health care providers</vt:lpstr>
      <vt:lpstr>Increase knowledge and awareness of viral Hepatitis among health care providers</vt:lpstr>
      <vt:lpstr>Increase knowledge and awareness of viral Hepatitis among health care providers</vt:lpstr>
      <vt:lpstr>Increase knowledge and awareness of viral Hepatitis among health care providers</vt:lpstr>
      <vt:lpstr>Increase knowledge and awareness of viral Hepatitis among health care providers</vt:lpstr>
      <vt:lpstr>Increase knowledge and awareness of viral Hepatitis among health care providers</vt:lpstr>
      <vt:lpstr>Improve Delivery of Viral Hepatitis Services</vt:lpstr>
      <vt:lpstr>Improve Delivery of Viral Hepatitis Services</vt:lpstr>
      <vt:lpstr>Improve Delivery of Viral Hepatitis Services</vt:lpstr>
      <vt:lpstr>Improve Delivery of Viral Hepatitis Services</vt:lpstr>
      <vt:lpstr>Improve Delivery of Viral Hepatitis Services</vt:lpstr>
      <vt:lpstr>Improve Delivery of Viral Hepatitis Services</vt:lpstr>
      <vt:lpstr>Improve Delivery of Viral Hepatitis Services</vt:lpstr>
      <vt:lpstr>Improve Delivery of Viral Hepatitis Services</vt:lpstr>
      <vt:lpstr>Conduct Disease Surveillance</vt:lpstr>
      <vt:lpstr>Conduct Disease Surveillance</vt:lpstr>
      <vt:lpstr>Conduct Disease Surveillance</vt:lpstr>
      <vt:lpstr>Conduct Disease Surveillance</vt:lpstr>
      <vt:lpstr>5 Themes of Essential Interventions to Address Viral Hepatitis to Reduce Viral Hepatitis-Associated Liver Cancer</vt:lpstr>
      <vt:lpstr>How can we help reduce liver cancer morbidity and mortality?</vt:lpstr>
      <vt:lpstr>References</vt:lpstr>
      <vt:lpstr>References</vt:lpstr>
      <vt:lpstr>Thank you!</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GWU</dc:creator>
  <cp:lastModifiedBy>Adler, Sarah</cp:lastModifiedBy>
  <cp:revision>719</cp:revision>
  <cp:lastPrinted>2014-06-13T20:14:55Z</cp:lastPrinted>
  <dcterms:created xsi:type="dcterms:W3CDTF">2014-05-08T22:31:29Z</dcterms:created>
  <dcterms:modified xsi:type="dcterms:W3CDTF">2021-10-04T17:46:34Z</dcterms:modified>
</cp:coreProperties>
</file>