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92" r:id="rId2"/>
  </p:sldMasterIdLst>
  <p:notesMasterIdLst>
    <p:notesMasterId r:id="rId14"/>
  </p:notesMasterIdLst>
  <p:handoutMasterIdLst>
    <p:handoutMasterId r:id="rId15"/>
  </p:handoutMasterIdLst>
  <p:sldIdLst>
    <p:sldId id="475" r:id="rId3"/>
    <p:sldId id="588" r:id="rId4"/>
    <p:sldId id="589" r:id="rId5"/>
    <p:sldId id="526" r:id="rId6"/>
    <p:sldId id="580" r:id="rId7"/>
    <p:sldId id="590" r:id="rId8"/>
    <p:sldId id="591" r:id="rId9"/>
    <p:sldId id="592" r:id="rId10"/>
    <p:sldId id="593" r:id="rId11"/>
    <p:sldId id="594" r:id="rId12"/>
    <p:sldId id="59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GW Cancer Center's Online Academy" id="{24E39857-C161-4AFE-9456-5F4BCAF0A083}">
          <p14:sldIdLst>
            <p14:sldId id="475"/>
            <p14:sldId id="588"/>
            <p14:sldId id="589"/>
            <p14:sldId id="526"/>
            <p14:sldId id="580"/>
            <p14:sldId id="590"/>
            <p14:sldId id="591"/>
            <p14:sldId id="592"/>
            <p14:sldId id="593"/>
            <p14:sldId id="594"/>
            <p14:sldId id="5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kle, Laura Elizabeth" initials="DLE" lastIdx="4" clrIdx="0">
    <p:extLst>
      <p:ext uri="{19B8F6BF-5375-455C-9EA6-DF929625EA0E}">
        <p15:presenceInfo xmlns:p15="http://schemas.microsoft.com/office/powerpoint/2012/main" userId="S-1-5-21-2551908886-1609939859-1204051493-392386" providerId="AD"/>
      </p:ext>
    </p:extLst>
  </p:cmAuthor>
  <p:cmAuthor id="2" name="Harvey, Allison Camille" initials="HAC" lastIdx="2" clrIdx="1">
    <p:extLst>
      <p:ext uri="{19B8F6BF-5375-455C-9EA6-DF929625EA0E}">
        <p15:presenceInfo xmlns:p15="http://schemas.microsoft.com/office/powerpoint/2012/main" userId="Harvey, Allison Camille" providerId="None"/>
      </p:ext>
    </p:extLst>
  </p:cmAuthor>
  <p:cmAuthor id="3" name="Mandi Chapman" initials="MC" lastIdx="9" clrIdx="2">
    <p:extLst>
      <p:ext uri="{19B8F6BF-5375-455C-9EA6-DF929625EA0E}">
        <p15:presenceInfo xmlns:p15="http://schemas.microsoft.com/office/powerpoint/2012/main" userId="cc35caf21e7a61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E6E6E6"/>
    <a:srgbClr val="004065"/>
    <a:srgbClr val="83CB0F"/>
    <a:srgbClr val="008E40"/>
    <a:srgbClr val="9A57CD"/>
    <a:srgbClr val="0096D6"/>
    <a:srgbClr val="033B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81" autoAdjust="0"/>
    <p:restoredTop sz="78638" autoAdjust="0"/>
  </p:normalViewPr>
  <p:slideViewPr>
    <p:cSldViewPr>
      <p:cViewPr varScale="1">
        <p:scale>
          <a:sx n="124" d="100"/>
          <a:sy n="124" d="100"/>
        </p:scale>
        <p:origin x="1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191" y="-1265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200"/>
            </a:lvl1pPr>
          </a:lstStyle>
          <a:p>
            <a:fld id="{23D4A36D-E0E0-4A0D-958D-803778F20342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200"/>
            </a:lvl1pPr>
          </a:lstStyle>
          <a:p>
            <a:fld id="{276CD602-24D8-48F8-A1C6-50E859B70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200"/>
            </a:lvl1pPr>
          </a:lstStyle>
          <a:p>
            <a:fld id="{2361CCB2-BA87-4E65-9DDD-3A031EC89471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200"/>
            </a:lvl1pPr>
          </a:lstStyle>
          <a:p>
            <a:fld id="{C86F15E9-0BE7-4FE3-9441-9D32F4679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065" indent="-28617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716" indent="-228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602" indent="-228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373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260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031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8AF9B5-D8FF-462F-8F03-FED22E4B7280}" type="slidenum">
              <a:rPr lang="en-US" altLang="en-US" smtClean="0"/>
              <a:pPr eaLnBrk="1" hangingPunct="1"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13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9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2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6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6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4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15E9-0BE7-4FE3-9441-9D32F46790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3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0800" y="3137687"/>
            <a:ext cx="632459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324599" cy="25146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51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1FBC3-56F0-4042-80E6-A63C8102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D9445-25F0-4504-8E54-C35DB151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050D9-3551-46AC-B477-8292FA95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4651-1B63-43B6-B85B-A29597E5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F88D-9CD1-4DA7-A5FC-8FE5B501C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E934F-02C9-468A-A0B6-E8C7B9F6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888AA-ACCE-478A-A08B-8339ABC6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1FD9F-8047-4E84-8959-B28DB43E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17185-9518-4B70-8566-AB25B195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2638-7E9D-42E0-BF94-F78F0328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DB53D-C4B4-4DA9-A97B-B39ED574B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5C264-9B73-4041-8A4B-4A5B6D7B4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A7391-024A-4924-B73C-1A36D627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7D904-4031-4104-84B1-3CE4C727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DA460-92F3-4A1C-BE29-9106E5D4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D6D2-5E22-4E3B-9608-F4E397C7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80667-4375-4124-AE42-2B8E4FDA8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FCE3F-27F6-4B96-8A58-3486E94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F7FD2-1562-44C7-A157-4A4589F5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4429-C1BF-44EE-9ED7-A5DB26A2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39916-0BAE-4EF4-8A2B-C400C044E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EC47-E4D0-40ED-95C4-028B4B85E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7119D-36D9-4C17-8F88-58CD0636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B35F6-B6FC-47CC-84DB-87625569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D379-7C60-4ACF-8ED1-6870DADD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0800" y="3137687"/>
            <a:ext cx="632459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0800" y="457200"/>
            <a:ext cx="6324599" cy="25146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5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4114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07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32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D39C-62D8-409D-861D-44D7DA94D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D7017-4921-4280-BE49-7D4962551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2439-C65C-4867-B8AF-96E62214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8F4C9-8C3D-48DD-96DE-23ABB97C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4B72-FDB8-47AC-97FA-B3A51936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D481-63DE-48DA-98B0-FEFC47D0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F8C2-8207-49E7-A0F9-BF897D412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5D0BC-48CC-4FBC-A5D5-9037A638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DF07-5965-45B8-BE5C-086D4534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2F3FD-F6F5-449D-A44A-C866149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A950-9744-4F79-B6D1-8743DCC0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C97F-EED9-4AFB-A8FD-E814CE59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486ED-8842-4888-B77E-EF2A2DAC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DB71E-D54A-41D3-91E1-92AC4D71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2CA2-DD2A-4091-9B07-AAF050CD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FF14-BEC3-45B4-BF80-8B03D0FC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0554-B128-4E06-A3E8-1A4276D44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AE02E-C84C-4BCA-9B9D-2033BEE5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668E1-0C8F-40B9-9A55-70D23B26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DBC5A-68DA-4AF2-AC98-AF3D7D97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DB0B2-6977-4B9E-AB3C-D456E8C0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2EAD-EAD5-48BA-944F-DED66E78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81352-1A2D-4174-A165-FDABD5075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E827A-419B-4B59-84FC-145EF9561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92CDB-381F-4513-85FA-6A52B52C1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632B0-2B7F-4BC3-9A07-40A374745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36A53-7CDC-4094-8826-B98854E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C2A51-8B43-4168-92F8-82C35C46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D28B8-81F0-44B1-8974-FAF9665C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2CA2-CB41-4D95-89E4-AF56ED30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EBEAD-61DB-4CF0-AF32-CFC98167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E9C1D-1703-46A1-A3D6-5F12314A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32F1A-9345-4A6D-83FC-0C852542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52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457200" y="13716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6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1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65F9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65F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4A236-AD4E-4023-809C-DB8DAF0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BDCDF-619E-458B-B7E1-CDEF82E6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B66E-C389-4B28-BBAA-BB2EF48D6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7C86-7A61-4ECC-B811-E9072B4090E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6764-6289-4682-A6C9-7F6AFF9E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1529-0488-4E85-BAE1-D5D8E12C5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B47A-CBE1-402F-B8D9-B0409610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bit.ly/E-SeriesPromoVi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ccacademy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1951" y="0"/>
            <a:ext cx="3482049" cy="6858000"/>
          </a:xfrm>
          <a:prstGeom prst="rect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7" y="1331232"/>
            <a:ext cx="4902200" cy="4195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25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GW Cancer Center’s Online Academy</a:t>
            </a:r>
          </a:p>
        </p:txBody>
      </p:sp>
      <p:sp>
        <p:nvSpPr>
          <p:cNvPr id="38915" name="Subtitle 1"/>
          <p:cNvSpPr>
            <a:spLocks noGrp="1"/>
          </p:cNvSpPr>
          <p:nvPr>
            <p:ph type="subTitle" idx="1"/>
          </p:nvPr>
        </p:nvSpPr>
        <p:spPr>
          <a:xfrm>
            <a:off x="6049734" y="1330325"/>
            <a:ext cx="2520952" cy="419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altLang="en-US" sz="175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Presenter</a:t>
            </a:r>
          </a:p>
          <a:p>
            <a:pPr defTabSz="914400">
              <a:spcBef>
                <a:spcPts val="1000"/>
              </a:spcBef>
            </a:pPr>
            <a:r>
              <a:rPr lang="en-US" altLang="en-US" sz="175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387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400" b="1"/>
              <a:t>Oncology Patient Navigator Training: </a:t>
            </a:r>
            <a:br>
              <a:rPr lang="en-US" sz="2400" b="1"/>
            </a:br>
            <a:r>
              <a:rPr lang="en-US" sz="2400" b="1"/>
              <a:t>The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Audience: </a:t>
            </a:r>
            <a:r>
              <a:rPr lang="en-US" sz="1400" dirty="0"/>
              <a:t> Patient navigators or other health care professionals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competency-based training uses evidence-based information and case studies to prepare patient navigators to effectively address barriers to care for cancer patients and survivors.</a:t>
            </a: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Visit </a:t>
            </a:r>
            <a:r>
              <a:rPr lang="en-US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400" b="1" dirty="0"/>
              <a:t> to enroll</a:t>
            </a:r>
          </a:p>
        </p:txBody>
      </p:sp>
      <p:pic>
        <p:nvPicPr>
          <p:cNvPr id="5" name="Picture 4" descr="Oncology Patient Navigator Training: The Fundamentals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1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Together, Equitable, Accessible, Meaningful (TEAM)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Audience: </a:t>
            </a:r>
            <a:r>
              <a:rPr lang="en-US" sz="1400" dirty="0"/>
              <a:t>Health care providers, cancer control and other public health professionals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training aims to improve the productivity of patient-provider interactions through individual and systems-level approaches. The training also provides strategies to support effective communication and culturally sensitive practices.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Visit </a:t>
            </a:r>
            <a:r>
              <a:rPr lang="en-US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400" b="1" dirty="0"/>
              <a:t> to enroll</a:t>
            </a:r>
          </a:p>
        </p:txBody>
      </p:sp>
      <p:pic>
        <p:nvPicPr>
          <p:cNvPr id="5" name="Picture 4" descr="Together, Equitable, Accessible, Meaningful (TEAM) Training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B919-DA31-4568-B981-1EFC1A52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b="1" dirty="0"/>
              <a:t>About the GW Cancer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E029-1404-4341-96D3-605B33FCA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600" dirty="0"/>
              <a:t>The George Washington University (GW) Cancer Center is a collaboration of the George Washington University, the GW Hospital and the GW Medical Faculty Associates to expand GW’s efforts in the fight against cancer.</a:t>
            </a:r>
          </a:p>
        </p:txBody>
      </p:sp>
      <p:pic>
        <p:nvPicPr>
          <p:cNvPr id="10" name="Content Placeholder 9" descr="GW Cancer Center building">
            <a:extLst>
              <a:ext uri="{FF2B5EF4-FFF2-40B4-BE49-F238E27FC236}">
                <a16:creationId xmlns:a16="http://schemas.microsoft.com/office/drawing/2014/main" id="{AEE44750-6CAE-4339-993B-B39357934B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1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DFC45-834F-4642-B7CE-7DDBAC3D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the Online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FF770-1DF0-43E3-A0AD-EE61AD4EC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1" y="2638043"/>
            <a:ext cx="2522980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700" dirty="0"/>
              <a:t>The GW Cancer Center offers several no-cost, self-paced online trainings through the Online Academy</a:t>
            </a:r>
          </a:p>
          <a:p>
            <a:pPr indent="-228600" defTabSz="914400"/>
            <a:r>
              <a:rPr lang="en-US" sz="1700" dirty="0"/>
              <a:t>Courses are intended for a variety of different audiences, including health care providers, cancer control and public health professionals</a:t>
            </a:r>
          </a:p>
        </p:txBody>
      </p:sp>
      <p:pic>
        <p:nvPicPr>
          <p:cNvPr id="7" name="Picture 6" descr="Online Academy background of computer">
            <a:extLst>
              <a:ext uri="{FF2B5EF4-FFF2-40B4-BE49-F238E27FC236}">
                <a16:creationId xmlns:a16="http://schemas.microsoft.com/office/drawing/2014/main" id="{76AB24CD-E648-4714-AB6E-31AABA2D9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 b="1" dirty="0"/>
              <a:t>Trainings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1981200"/>
            <a:ext cx="5033221" cy="434340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1600" b="1" dirty="0"/>
              <a:t>Current courses include:</a:t>
            </a:r>
            <a:endParaRPr lang="en-US" sz="1600" dirty="0"/>
          </a:p>
          <a:p>
            <a:pPr lvl="0"/>
            <a:r>
              <a:rPr lang="en-US" sz="1600" dirty="0"/>
              <a:t>Action for Policy, Systems and Environmental (PSE) Change: A Training</a:t>
            </a:r>
          </a:p>
          <a:p>
            <a:pPr lvl="0"/>
            <a:r>
              <a:rPr lang="en-US" sz="1600" dirty="0"/>
              <a:t>Addressing the Need for LGBTQ-Affirming Cancer Care: A Focus on Sexual and Gender Minority Prostate Cancer Survivors </a:t>
            </a:r>
          </a:p>
          <a:p>
            <a:pPr lvl="0"/>
            <a:r>
              <a:rPr lang="en-US" sz="1600" dirty="0"/>
              <a:t>Cancer Survivorship E-Learning Series for Primary Care Providers </a:t>
            </a:r>
          </a:p>
          <a:p>
            <a:pPr lvl="0"/>
            <a:r>
              <a:rPr lang="en-US" sz="1600" dirty="0"/>
              <a:t>Communication Training for Comprehensive Cancer Control Professionals 101 and 102  </a:t>
            </a:r>
          </a:p>
          <a:p>
            <a:pPr lvl="0"/>
            <a:r>
              <a:rPr lang="en-US" sz="1600" dirty="0"/>
              <a:t>Executive Training on Navigation and Survivorship </a:t>
            </a:r>
          </a:p>
          <a:p>
            <a:pPr lvl="0"/>
            <a:r>
              <a:rPr lang="en-US" sz="1600" dirty="0"/>
              <a:t>Oncology Patient Navigator Training: The Fundamentals</a:t>
            </a:r>
          </a:p>
          <a:p>
            <a:pPr lvl="0"/>
            <a:r>
              <a:rPr lang="en-US" sz="1600" dirty="0"/>
              <a:t>Together, Equitable, Accessible, Meaningful (TEAM) Training</a:t>
            </a:r>
          </a:p>
          <a:p>
            <a:pPr lvl="0"/>
            <a:endParaRPr lang="en-US" sz="1600" dirty="0"/>
          </a:p>
          <a:p>
            <a:pPr marL="0" lvl="0" indent="0">
              <a:buNone/>
            </a:pPr>
            <a:r>
              <a:rPr lang="en-US" sz="1600" b="1" dirty="0"/>
              <a:t>Visit </a:t>
            </a:r>
            <a:r>
              <a:rPr lang="en-US" sz="1600" b="1" dirty="0">
                <a:hlinkClick r:id="rId3"/>
              </a:rPr>
              <a:t>gwccacademy.org</a:t>
            </a:r>
            <a:r>
              <a:rPr lang="en-US" sz="1600" b="1" dirty="0"/>
              <a:t> to learn more and find out about no-cost continuing education credits available for all courses.</a:t>
            </a: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284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D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Online learning icons">
            <a:extLst>
              <a:ext uri="{FF2B5EF4-FFF2-40B4-BE49-F238E27FC236}">
                <a16:creationId xmlns:a16="http://schemas.microsoft.com/office/drawing/2014/main" id="{275DBB64-7FDB-4B5B-8AA1-82E98603A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8310" y="2963555"/>
            <a:ext cx="1142250" cy="9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200" b="1" dirty="0"/>
              <a:t>Action for Policy, Systems and Environmental (PSE) Change: A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Audience: </a:t>
            </a:r>
            <a:r>
              <a:rPr lang="en-US" sz="1400" dirty="0"/>
              <a:t>Cancer control and public health professionals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course explores PSE change, from its evidence base to a full-length case study. It provides background information on the PSE change process, worksheets, a PSE action plan template and real-world examples.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Visit </a:t>
            </a:r>
            <a:r>
              <a:rPr lang="en-US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400" b="1" dirty="0"/>
              <a:t> to enroll</a:t>
            </a:r>
          </a:p>
        </p:txBody>
      </p:sp>
      <p:pic>
        <p:nvPicPr>
          <p:cNvPr id="5" name="Picture 4" descr="Action for Policy, Systems and Environmental (PSE) Change Training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6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1700" b="1" dirty="0"/>
              <a:t>Addressing the Need for LGBTQ-Affirming Cancer Care: </a:t>
            </a:r>
            <a:br>
              <a:rPr lang="en-US" sz="1700" b="1" dirty="0"/>
            </a:br>
            <a:r>
              <a:rPr lang="en-US" sz="1700" b="1" dirty="0"/>
              <a:t>A Focus on Sexual and Gender Minority Prostate Cancer Survivors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/>
              <a:t>Audience: </a:t>
            </a:r>
            <a:r>
              <a:rPr lang="en-US" sz="1400" dirty="0"/>
              <a:t>Health care providers, social workers and public health professionals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training aims to improve support for sexual and gender minority cancer patients, with a special focus on the needs of sexual and gender minority prostate cancer survivors.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Visit </a:t>
            </a:r>
            <a:r>
              <a:rPr lang="en-US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400" b="1" dirty="0"/>
              <a:t> to enroll</a:t>
            </a:r>
          </a:p>
        </p:txBody>
      </p:sp>
      <p:pic>
        <p:nvPicPr>
          <p:cNvPr id="5" name="Picture 4" descr="Addressing the Need for LGBTQ-Affirming Cancer Care: A Focus on Sexual and Gender Minority Cancer Survivors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200" b="1" dirty="0"/>
              <a:t>Cancer Survivorship E-Learning Series for Primary Care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Audience: </a:t>
            </a:r>
            <a:r>
              <a:rPr lang="en-US" sz="1600" dirty="0"/>
              <a:t>Primary care providers and other who provide follow-up care to cancer survivors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This program provides guidance on caring for cancer survivors and covers late and long-term effects of treatment for a variety of cancer types.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Visit </a:t>
            </a:r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600" b="1" dirty="0"/>
              <a:t> to enroll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Visit </a:t>
            </a:r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bit.ly/E-</a:t>
            </a:r>
            <a:r>
              <a:rPr lang="en-US" sz="16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SeriesPromoVid</a:t>
            </a:r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/>
              <a:t>to watch a short promotional video about the E-Series</a:t>
            </a:r>
          </a:p>
        </p:txBody>
      </p:sp>
      <p:pic>
        <p:nvPicPr>
          <p:cNvPr id="5" name="Picture 4" descr="Cancer Survivorship E-Learning Series for Primary Care Providers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80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1900" b="1" dirty="0"/>
              <a:t>Communication Training for Comprehensive Cancer Control Professionals 101 and 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Audience: </a:t>
            </a:r>
            <a:r>
              <a:rPr lang="en-US" sz="1600" dirty="0"/>
              <a:t>Cancer control and public health professionals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This two-part course covers media planning and media relations as well as planning, implementing and evaluating evidence-based communication campaigns.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Visit </a:t>
            </a:r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600" b="1" dirty="0"/>
              <a:t> to enroll</a:t>
            </a:r>
          </a:p>
        </p:txBody>
      </p:sp>
      <p:pic>
        <p:nvPicPr>
          <p:cNvPr id="5" name="Picture 4" descr="Communication Training for Comprehensive Cancer Control Professionals 101 and 102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400" b="1"/>
              <a:t>Executive Training on Patient Navigation and Survivorship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Audience: </a:t>
            </a:r>
            <a:r>
              <a:rPr lang="en-US" sz="1600" dirty="0"/>
              <a:t>Administrators, heath care providers, cancer control and public health professionals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This program teaches the nuts and bolts of patient navigation and cancer survivorship program development and implementation.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Visit </a:t>
            </a:r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gwccacademy.org</a:t>
            </a:r>
            <a:r>
              <a:rPr lang="en-US" sz="1600" b="1" dirty="0"/>
              <a:t> to enroll</a:t>
            </a:r>
          </a:p>
        </p:txBody>
      </p:sp>
      <p:pic>
        <p:nvPicPr>
          <p:cNvPr id="5" name="Picture 4" descr="Executive Training on Navigation and Survivorship">
            <a:extLst>
              <a:ext uri="{FF2B5EF4-FFF2-40B4-BE49-F238E27FC236}">
                <a16:creationId xmlns:a16="http://schemas.microsoft.com/office/drawing/2014/main" id="{406497DE-C23E-4484-8CA2-0D3B2A3E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0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596</Words>
  <Application>Microsoft Office PowerPoint</Application>
  <PresentationFormat>On-screen Show (4:3)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3_Default Design</vt:lpstr>
      <vt:lpstr>Office Theme</vt:lpstr>
      <vt:lpstr>The GW Cancer Center’s Online Academy</vt:lpstr>
      <vt:lpstr>About the GW Cancer Center</vt:lpstr>
      <vt:lpstr>About the Online Academy</vt:lpstr>
      <vt:lpstr>Trainings Offered</vt:lpstr>
      <vt:lpstr>Action for Policy, Systems and Environmental (PSE) Change: A Training</vt:lpstr>
      <vt:lpstr>Addressing the Need for LGBTQ-Affirming Cancer Care:  A Focus on Sexual and Gender Minority Prostate Cancer Survivors</vt:lpstr>
      <vt:lpstr>Cancer Survivorship E-Learning Series for Primary Care Providers</vt:lpstr>
      <vt:lpstr>Communication Training for Comprehensive Cancer Control Professionals 101 and 102</vt:lpstr>
      <vt:lpstr>Executive Training on Patient Navigation and Survivorship</vt:lpstr>
      <vt:lpstr>Oncology Patient Navigator Training:  The Fundamentals</vt:lpstr>
      <vt:lpstr>Together, Equitable, Accessible, Meaningful (TEAM)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GW Cancer Center’s Online Academy</dc:title>
  <dc:creator>Kelli Vos</dc:creator>
  <cp:lastModifiedBy>Kerch, Sarah</cp:lastModifiedBy>
  <cp:revision>10</cp:revision>
  <dcterms:created xsi:type="dcterms:W3CDTF">2019-11-14T23:11:41Z</dcterms:created>
  <dcterms:modified xsi:type="dcterms:W3CDTF">2021-10-06T14:53:07Z</dcterms:modified>
</cp:coreProperties>
</file>